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DM Sans" pitchFamily="2" charset="0"/>
      <p:regular r:id="rId14"/>
    </p:embeddedFont>
    <p:embeddedFont>
      <p:font typeface="DM Sans Bold" charset="0"/>
      <p:regular r:id="rId15"/>
    </p:embeddedFont>
    <p:embeddedFont>
      <p:font typeface="Montserrat Classic Bold" panose="020B0604020202020204" charset="0"/>
      <p:regular r:id="rId16"/>
    </p:embeddedFont>
    <p:embeddedFont>
      <p:font typeface="Open Sauce" panose="020B0604020202020204" charset="0"/>
      <p:regular r:id="rId17"/>
    </p:embeddedFont>
    <p:embeddedFont>
      <p:font typeface="Oswald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926" y="-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3.sv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6.jpeg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4417115" y="3236689"/>
            <a:ext cx="9617686" cy="3813623"/>
            <a:chOff x="0" y="0"/>
            <a:chExt cx="1857332" cy="73647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57332" cy="736473"/>
            </a:xfrm>
            <a:custGeom>
              <a:avLst/>
              <a:gdLst/>
              <a:ahLst/>
              <a:cxnLst/>
              <a:rect l="l" t="t" r="r" b="b"/>
              <a:pathLst>
                <a:path w="1857332" h="736473">
                  <a:moveTo>
                    <a:pt x="0" y="0"/>
                  </a:moveTo>
                  <a:lnTo>
                    <a:pt x="1857332" y="0"/>
                  </a:lnTo>
                  <a:lnTo>
                    <a:pt x="1857332" y="736473"/>
                  </a:lnTo>
                  <a:lnTo>
                    <a:pt x="0" y="7364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57332" cy="7555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57515" y="4297206"/>
            <a:ext cx="10572969" cy="1952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5"/>
              </a:lnSpc>
            </a:pPr>
            <a:r>
              <a:rPr lang="en-US" sz="3765" spc="368">
                <a:solidFill>
                  <a:srgbClr val="231F20"/>
                </a:solidFill>
                <a:latin typeface="Oswald Bold"/>
              </a:rPr>
              <a:t>  PREDICTIVE MODELLING OF </a:t>
            </a:r>
          </a:p>
          <a:p>
            <a:pPr algn="ctr">
              <a:lnSpc>
                <a:spcPts val="5195"/>
              </a:lnSpc>
            </a:pPr>
            <a:r>
              <a:rPr lang="en-US" sz="3765" spc="368">
                <a:solidFill>
                  <a:srgbClr val="231F20"/>
                </a:solidFill>
                <a:latin typeface="Oswald Bold"/>
              </a:rPr>
              <a:t>CREDIT CARD APPROVAL</a:t>
            </a:r>
          </a:p>
          <a:p>
            <a:pPr algn="ctr">
              <a:lnSpc>
                <a:spcPts val="5195"/>
              </a:lnSpc>
            </a:pPr>
            <a:endParaRPr lang="en-US" sz="3765" spc="368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83511" y="7493405"/>
            <a:ext cx="12684893" cy="885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619" spc="138">
                <a:solidFill>
                  <a:srgbClr val="231F20"/>
                </a:solidFill>
                <a:latin typeface="Montserrat Classic Bold"/>
              </a:rPr>
              <a:t>(GOUTHAM YALLAPU, RUHI FAREEDA, SRIRAM REDDY VANGA,</a:t>
            </a:r>
          </a:p>
          <a:p>
            <a:pPr algn="ctr">
              <a:lnSpc>
                <a:spcPts val="3614"/>
              </a:lnSpc>
            </a:pPr>
            <a:r>
              <a:rPr lang="en-US" sz="2619" spc="138">
                <a:solidFill>
                  <a:srgbClr val="231F20"/>
                </a:solidFill>
                <a:latin typeface="Montserrat Classic Bold"/>
              </a:rPr>
              <a:t> BAHAUDDIN QURAISHI ABDALLAH)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479520" y="-7310415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921138">
            <a:off x="12312300" y="7607229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379003" y="2835736"/>
            <a:ext cx="8494649" cy="2127935"/>
          </a:xfrm>
          <a:custGeom>
            <a:avLst/>
            <a:gdLst/>
            <a:ahLst/>
            <a:cxnLst/>
            <a:rect l="l" t="t" r="r" b="b"/>
            <a:pathLst>
              <a:path w="8494649" h="2127935">
                <a:moveTo>
                  <a:pt x="0" y="0"/>
                </a:moveTo>
                <a:lnTo>
                  <a:pt x="8494649" y="0"/>
                </a:lnTo>
                <a:lnTo>
                  <a:pt x="8494649" y="2127935"/>
                </a:lnTo>
                <a:lnTo>
                  <a:pt x="0" y="2127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4141813" y="5068665"/>
            <a:ext cx="5731839" cy="2137694"/>
          </a:xfrm>
          <a:custGeom>
            <a:avLst/>
            <a:gdLst/>
            <a:ahLst/>
            <a:cxnLst/>
            <a:rect l="l" t="t" r="r" b="b"/>
            <a:pathLst>
              <a:path w="5731839" h="2137694">
                <a:moveTo>
                  <a:pt x="0" y="0"/>
                </a:moveTo>
                <a:lnTo>
                  <a:pt x="5731839" y="0"/>
                </a:lnTo>
                <a:lnTo>
                  <a:pt x="5731839" y="2137694"/>
                </a:lnTo>
                <a:lnTo>
                  <a:pt x="0" y="21376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356160" y="2830034"/>
            <a:ext cx="6376045" cy="6161208"/>
          </a:xfrm>
          <a:custGeom>
            <a:avLst/>
            <a:gdLst/>
            <a:ahLst/>
            <a:cxnLst/>
            <a:rect l="l" t="t" r="r" b="b"/>
            <a:pathLst>
              <a:path w="6376045" h="6161208">
                <a:moveTo>
                  <a:pt x="0" y="0"/>
                </a:moveTo>
                <a:lnTo>
                  <a:pt x="6376044" y="0"/>
                </a:lnTo>
                <a:lnTo>
                  <a:pt x="6376044" y="6161208"/>
                </a:lnTo>
                <a:lnTo>
                  <a:pt x="0" y="61612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379003" y="839131"/>
            <a:ext cx="15880297" cy="1587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3"/>
              </a:lnSpc>
            </a:pPr>
            <a:r>
              <a:rPr lang="en-US" sz="3074" spc="301">
                <a:solidFill>
                  <a:srgbClr val="FFFFFF"/>
                </a:solidFill>
                <a:latin typeface="Oswald Bold"/>
              </a:rPr>
              <a:t>HOW DOES THE APPROVAL RATE FOR CREDIT CARD APPLICATIONS VARY ACROSS DIFFERENT DEMOGRAPHIC GROUPS, SUCH AS INCOME LEVELS, EDUCATION BACKGROUNDS, AND AGE BRACKETS?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8057" y="8851787"/>
            <a:ext cx="8844952" cy="1083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DM Sans" pitchFamily="2" charset="0"/>
              </a:rPr>
              <a:t>In summary, this logistic regression model indicates the impact of income type, education type, applicant age, and constant on the likelihood of having a positive "Status." Several variables, such as higher education and being a pensioner, have significant effects.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8057" y="7415909"/>
            <a:ext cx="9005257" cy="135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7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DM Sans" pitchFamily="2" charset="0"/>
              </a:rPr>
              <a:t>A one-unit increase in applicant age results in a small, positive impact on "Status."</a:t>
            </a:r>
          </a:p>
          <a:p>
            <a:pPr algn="just">
              <a:lnSpc>
                <a:spcPts val="207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DM Sans" pitchFamily="2" charset="0"/>
              </a:rPr>
              <a:t>Education type has a significant negative effect on "Status."</a:t>
            </a:r>
          </a:p>
          <a:p>
            <a:pPr algn="just">
              <a:lnSpc>
                <a:spcPts val="207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DM Sans" pitchFamily="2" charset="0"/>
              </a:rPr>
              <a:t>Individuals categorized as pensioners are significantly less likely to have a positive "Status."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500106" y="-6942527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3986589">
            <a:off x="12075601" y="8112903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1" y="0"/>
                </a:lnTo>
                <a:lnTo>
                  <a:pt x="9894001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379003" y="817528"/>
            <a:ext cx="16706865" cy="151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28"/>
              </a:lnSpc>
            </a:pPr>
            <a:r>
              <a:rPr lang="en-US" sz="2919" spc="286">
                <a:solidFill>
                  <a:srgbClr val="FFFFFF"/>
                </a:solidFill>
                <a:latin typeface="Oswald Bold"/>
              </a:rPr>
              <a:t>HOW DOES THE APPROVAL RATE FOR CREDIT CARD APPLICATIONS VARY ACROSS DIFFERENT DEMOGRAPHIC GROUPS, SUCH AS INCOME LEVELS, EDUCATION BACKGROUNDS, AND AGE BRACKETS?</a:t>
            </a:r>
          </a:p>
        </p:txBody>
      </p:sp>
      <p:sp>
        <p:nvSpPr>
          <p:cNvPr id="5" name="Freeform 5"/>
          <p:cNvSpPr/>
          <p:nvPr/>
        </p:nvSpPr>
        <p:spPr>
          <a:xfrm>
            <a:off x="7843417" y="4216476"/>
            <a:ext cx="10242450" cy="2535403"/>
          </a:xfrm>
          <a:custGeom>
            <a:avLst/>
            <a:gdLst/>
            <a:ahLst/>
            <a:cxnLst/>
            <a:rect l="l" t="t" r="r" b="b"/>
            <a:pathLst>
              <a:path w="10242450" h="2535403">
                <a:moveTo>
                  <a:pt x="0" y="0"/>
                </a:moveTo>
                <a:lnTo>
                  <a:pt x="10242451" y="0"/>
                </a:lnTo>
                <a:lnTo>
                  <a:pt x="10242451" y="2535403"/>
                </a:lnTo>
                <a:lnTo>
                  <a:pt x="0" y="2535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379003" y="3675063"/>
            <a:ext cx="5988150" cy="4578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DM Sans" pitchFamily="2" charset="0"/>
              </a:rPr>
              <a:t>Total Good Debt:</a:t>
            </a:r>
          </a:p>
          <a:p>
            <a:pPr>
              <a:lnSpc>
                <a:spcPts val="207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DM Sans" pitchFamily="2" charset="0"/>
              </a:rPr>
              <a:t>A one-unit increase in </a:t>
            </a:r>
            <a:r>
              <a:rPr lang="en-US" sz="2000" dirty="0" err="1">
                <a:solidFill>
                  <a:srgbClr val="FFFFFF"/>
                </a:solidFill>
                <a:latin typeface="DM Sans" pitchFamily="2" charset="0"/>
              </a:rPr>
              <a:t>Total_Good_Debt</a:t>
            </a:r>
            <a:r>
              <a:rPr lang="en-US" sz="2000" dirty="0">
                <a:solidFill>
                  <a:srgbClr val="FFFFFF"/>
                </a:solidFill>
                <a:latin typeface="DM Sans" pitchFamily="2" charset="0"/>
              </a:rPr>
              <a:t> is associated with a small increase in the probability of the dependent variable. This effect is highly statistically significant. </a:t>
            </a:r>
          </a:p>
          <a:p>
            <a:pPr>
              <a:lnSpc>
                <a:spcPts val="2079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DM Sans" pitchFamily="2" charset="0"/>
            </a:endParaRPr>
          </a:p>
          <a:p>
            <a:pPr>
              <a:lnSpc>
                <a:spcPts val="207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DM Sans" pitchFamily="2" charset="0"/>
              </a:rPr>
              <a:t>Applicant Age:</a:t>
            </a:r>
          </a:p>
          <a:p>
            <a:pPr>
              <a:lnSpc>
                <a:spcPts val="207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DM Sans" pitchFamily="2" charset="0"/>
              </a:rPr>
              <a:t>A one-unit increase in </a:t>
            </a:r>
            <a:r>
              <a:rPr lang="en-US" sz="2000" dirty="0" err="1">
                <a:solidFill>
                  <a:srgbClr val="FFFFFF"/>
                </a:solidFill>
                <a:latin typeface="DM Sans" pitchFamily="2" charset="0"/>
              </a:rPr>
              <a:t>Applicant_Age</a:t>
            </a:r>
            <a:r>
              <a:rPr lang="en-US" sz="2000" dirty="0">
                <a:solidFill>
                  <a:srgbClr val="FFFFFF"/>
                </a:solidFill>
                <a:latin typeface="DM Sans" pitchFamily="2" charset="0"/>
              </a:rPr>
              <a:t> is associated with a very small increase in the probability of the dependent variable. This effect is not statistically significant.</a:t>
            </a:r>
          </a:p>
          <a:p>
            <a:pPr>
              <a:lnSpc>
                <a:spcPts val="2079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DM Sans" pitchFamily="2" charset="0"/>
            </a:endParaRPr>
          </a:p>
          <a:p>
            <a:pPr>
              <a:lnSpc>
                <a:spcPts val="207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DM Sans" pitchFamily="2" charset="0"/>
              </a:rPr>
              <a:t>Total Income:</a:t>
            </a:r>
          </a:p>
          <a:p>
            <a:pPr>
              <a:lnSpc>
                <a:spcPts val="207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DM Sans" pitchFamily="2" charset="0"/>
              </a:rPr>
              <a:t>A one-unit increase in </a:t>
            </a:r>
            <a:r>
              <a:rPr lang="en-US" sz="2000" dirty="0" err="1">
                <a:solidFill>
                  <a:srgbClr val="FFFFFF"/>
                </a:solidFill>
                <a:latin typeface="DM Sans" pitchFamily="2" charset="0"/>
              </a:rPr>
              <a:t>Total_Income</a:t>
            </a:r>
            <a:r>
              <a:rPr lang="en-US" sz="2000" dirty="0">
                <a:solidFill>
                  <a:srgbClr val="FFFFFF"/>
                </a:solidFill>
                <a:latin typeface="DM Sans" pitchFamily="2" charset="0"/>
              </a:rPr>
              <a:t> is associated with a very small decrease in the probability of the dependent variable. This effect is not statistically significant.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1670969" y="3180051"/>
            <a:ext cx="3901675" cy="3128566"/>
            <a:chOff x="0" y="0"/>
            <a:chExt cx="1075555" cy="862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61512" y="0"/>
                  </a:moveTo>
                  <a:lnTo>
                    <a:pt x="1014043" y="0"/>
                  </a:lnTo>
                  <a:cubicBezTo>
                    <a:pt x="1048015" y="0"/>
                    <a:pt x="1075555" y="27540"/>
                    <a:pt x="1075555" y="61512"/>
                  </a:cubicBezTo>
                  <a:lnTo>
                    <a:pt x="1075555" y="800924"/>
                  </a:lnTo>
                  <a:cubicBezTo>
                    <a:pt x="1075555" y="834896"/>
                    <a:pt x="1048015" y="862436"/>
                    <a:pt x="1014043" y="862436"/>
                  </a:cubicBezTo>
                  <a:lnTo>
                    <a:pt x="61512" y="862436"/>
                  </a:lnTo>
                  <a:cubicBezTo>
                    <a:pt x="27540" y="862436"/>
                    <a:pt x="0" y="834896"/>
                    <a:pt x="0" y="800924"/>
                  </a:cubicBezTo>
                  <a:lnTo>
                    <a:pt x="0" y="61512"/>
                  </a:lnTo>
                  <a:cubicBezTo>
                    <a:pt x="0" y="27540"/>
                    <a:pt x="27540" y="0"/>
                    <a:pt x="61512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887923">
            <a:off x="-6143762" y="498262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11670969" y="1973207"/>
            <a:ext cx="5289641" cy="4539403"/>
            <a:chOff x="0" y="0"/>
            <a:chExt cx="1458169" cy="125135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58169" cy="1251354"/>
            </a:xfrm>
            <a:custGeom>
              <a:avLst/>
              <a:gdLst/>
              <a:ahLst/>
              <a:cxnLst/>
              <a:rect l="l" t="t" r="r" b="b"/>
              <a:pathLst>
                <a:path w="1458169" h="1251354">
                  <a:moveTo>
                    <a:pt x="45372" y="0"/>
                  </a:moveTo>
                  <a:lnTo>
                    <a:pt x="1412797" y="0"/>
                  </a:lnTo>
                  <a:cubicBezTo>
                    <a:pt x="1437855" y="0"/>
                    <a:pt x="1458169" y="20314"/>
                    <a:pt x="1458169" y="45372"/>
                  </a:cubicBezTo>
                  <a:lnTo>
                    <a:pt x="1458169" y="1205983"/>
                  </a:lnTo>
                  <a:cubicBezTo>
                    <a:pt x="1458169" y="1231041"/>
                    <a:pt x="1437855" y="1251354"/>
                    <a:pt x="1412797" y="1251354"/>
                  </a:cubicBezTo>
                  <a:lnTo>
                    <a:pt x="45372" y="1251354"/>
                  </a:lnTo>
                  <a:cubicBezTo>
                    <a:pt x="20314" y="1251354"/>
                    <a:pt x="0" y="1231041"/>
                    <a:pt x="0" y="1205983"/>
                  </a:cubicBezTo>
                  <a:lnTo>
                    <a:pt x="0" y="45372"/>
                  </a:lnTo>
                  <a:cubicBezTo>
                    <a:pt x="0" y="20314"/>
                    <a:pt x="20314" y="0"/>
                    <a:pt x="45372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458169" cy="1270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860488" y="4495359"/>
            <a:ext cx="5283512" cy="4534144"/>
            <a:chOff x="0" y="0"/>
            <a:chExt cx="1458169" cy="125135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58169" cy="1251354"/>
            </a:xfrm>
            <a:custGeom>
              <a:avLst/>
              <a:gdLst/>
              <a:ahLst/>
              <a:cxnLst/>
              <a:rect l="l" t="t" r="r" b="b"/>
              <a:pathLst>
                <a:path w="1458169" h="1251354">
                  <a:moveTo>
                    <a:pt x="45424" y="0"/>
                  </a:moveTo>
                  <a:lnTo>
                    <a:pt x="1412744" y="0"/>
                  </a:lnTo>
                  <a:cubicBezTo>
                    <a:pt x="1424792" y="0"/>
                    <a:pt x="1436346" y="4786"/>
                    <a:pt x="1444864" y="13304"/>
                  </a:cubicBezTo>
                  <a:cubicBezTo>
                    <a:pt x="1453383" y="21823"/>
                    <a:pt x="1458169" y="33377"/>
                    <a:pt x="1458169" y="45424"/>
                  </a:cubicBezTo>
                  <a:lnTo>
                    <a:pt x="1458169" y="1205930"/>
                  </a:lnTo>
                  <a:cubicBezTo>
                    <a:pt x="1458169" y="1231017"/>
                    <a:pt x="1437832" y="1251354"/>
                    <a:pt x="1412744" y="1251354"/>
                  </a:cubicBezTo>
                  <a:lnTo>
                    <a:pt x="45424" y="1251354"/>
                  </a:lnTo>
                  <a:cubicBezTo>
                    <a:pt x="33377" y="1251354"/>
                    <a:pt x="21823" y="1246569"/>
                    <a:pt x="13304" y="1238050"/>
                  </a:cubicBezTo>
                  <a:cubicBezTo>
                    <a:pt x="4786" y="1229531"/>
                    <a:pt x="0" y="1217977"/>
                    <a:pt x="0" y="1205930"/>
                  </a:cubicBezTo>
                  <a:lnTo>
                    <a:pt x="0" y="45424"/>
                  </a:lnTo>
                  <a:cubicBezTo>
                    <a:pt x="0" y="33377"/>
                    <a:pt x="4786" y="21823"/>
                    <a:pt x="13304" y="13304"/>
                  </a:cubicBezTo>
                  <a:cubicBezTo>
                    <a:pt x="21823" y="4786"/>
                    <a:pt x="33377" y="0"/>
                    <a:pt x="4542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1458169" cy="1270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4549979" y="4996203"/>
            <a:ext cx="4128042" cy="3402669"/>
          </a:xfrm>
          <a:custGeom>
            <a:avLst/>
            <a:gdLst/>
            <a:ahLst/>
            <a:cxnLst/>
            <a:rect l="l" t="t" r="r" b="b"/>
            <a:pathLst>
              <a:path w="4128042" h="3402669">
                <a:moveTo>
                  <a:pt x="0" y="0"/>
                </a:moveTo>
                <a:lnTo>
                  <a:pt x="4128042" y="0"/>
                </a:lnTo>
                <a:lnTo>
                  <a:pt x="4128042" y="3402669"/>
                </a:lnTo>
                <a:lnTo>
                  <a:pt x="0" y="34026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751" b="-125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2004277" y="2375748"/>
            <a:ext cx="4623025" cy="3734322"/>
          </a:xfrm>
          <a:custGeom>
            <a:avLst/>
            <a:gdLst/>
            <a:ahLst/>
            <a:cxnLst/>
            <a:rect l="l" t="t" r="r" b="b"/>
            <a:pathLst>
              <a:path w="4623025" h="3734322">
                <a:moveTo>
                  <a:pt x="0" y="0"/>
                </a:moveTo>
                <a:lnTo>
                  <a:pt x="4623024" y="0"/>
                </a:lnTo>
                <a:lnTo>
                  <a:pt x="4623024" y="3734322"/>
                </a:lnTo>
                <a:lnTo>
                  <a:pt x="0" y="3734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582" r="-1058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4691953" y="2299548"/>
            <a:ext cx="8904094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19"/>
              </a:lnSpc>
              <a:spcBef>
                <a:spcPct val="0"/>
              </a:spcBef>
            </a:pPr>
            <a:r>
              <a:rPr lang="en-US" sz="3999" spc="391">
                <a:solidFill>
                  <a:srgbClr val="231F20"/>
                </a:solidFill>
                <a:latin typeface="Oswald Bold"/>
              </a:rPr>
              <a:t>CONCLUSIONS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0758785" y="1049603"/>
            <a:ext cx="6176060" cy="8208697"/>
          </a:xfrm>
          <a:custGeom>
            <a:avLst/>
            <a:gdLst/>
            <a:ahLst/>
            <a:cxnLst/>
            <a:rect l="l" t="t" r="r" b="b"/>
            <a:pathLst>
              <a:path w="6176060" h="8208697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455" r="-1645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2142191" y="3673321"/>
            <a:ext cx="9610044" cy="1671983"/>
            <a:chOff x="0" y="0"/>
            <a:chExt cx="3682024" cy="6406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640609"/>
            </a:xfrm>
            <a:custGeom>
              <a:avLst/>
              <a:gdLst/>
              <a:ahLst/>
              <a:cxnLst/>
              <a:rect l="l" t="t" r="r" b="b"/>
              <a:pathLst>
                <a:path w="3682024" h="640609">
                  <a:moveTo>
                    <a:pt x="0" y="0"/>
                  </a:moveTo>
                  <a:lnTo>
                    <a:pt x="3682024" y="0"/>
                  </a:lnTo>
                  <a:lnTo>
                    <a:pt x="3682024" y="640609"/>
                  </a:lnTo>
                  <a:lnTo>
                    <a:pt x="0" y="64060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659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What is credit card approval?</a:t>
              </a:r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What are the factors involved for an applicant to get his/her credit card approved?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661030" y="3673321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3" name="Group 13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What kind of data we used here?</a:t>
              </a:r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Why this topic?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661030" y="6210156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1239355" y="962025"/>
            <a:ext cx="14923905" cy="689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0"/>
              </a:lnSpc>
            </a:pPr>
            <a:r>
              <a:rPr lang="en-US" sz="4123" spc="404">
                <a:solidFill>
                  <a:srgbClr val="231F20"/>
                </a:solidFill>
                <a:latin typeface="Oswald Bold"/>
              </a:rPr>
              <a:t>INTRODUCTION</a:t>
            </a:r>
          </a:p>
        </p:txBody>
      </p:sp>
      <p:sp>
        <p:nvSpPr>
          <p:cNvPr id="18" name="Freeform 18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115840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3007763" y="2983297"/>
            <a:ext cx="3474003" cy="800119"/>
            <a:chOff x="0" y="0"/>
            <a:chExt cx="914964" cy="21073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210731"/>
            </a:xfrm>
            <a:custGeom>
              <a:avLst/>
              <a:gdLst/>
              <a:ahLst/>
              <a:cxnLst/>
              <a:rect l="l" t="t" r="r" b="b"/>
              <a:pathLst>
                <a:path w="914964" h="210731">
                  <a:moveTo>
                    <a:pt x="0" y="0"/>
                  </a:moveTo>
                  <a:lnTo>
                    <a:pt x="914964" y="0"/>
                  </a:lnTo>
                  <a:lnTo>
                    <a:pt x="914964" y="210731"/>
                  </a:lnTo>
                  <a:lnTo>
                    <a:pt x="0" y="210731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14964" cy="2678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Question 1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367511" y="952500"/>
            <a:ext cx="11552977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 spc="211">
                <a:solidFill>
                  <a:srgbClr val="231F20"/>
                </a:solidFill>
                <a:latin typeface="Oswald Bold"/>
              </a:rPr>
              <a:t>RESEARCH QUESTION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00913" y="4137357"/>
            <a:ext cx="5287704" cy="136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What are the key demographic and financial factors that significantly influence the approval or denial of credit card applications?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1163606" y="2983297"/>
            <a:ext cx="3474003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Question 2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083676" y="4142929"/>
            <a:ext cx="6254887" cy="136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How does the approval rate for credit card applications vary across different demographic groups, such as income levels, education backgrounds, and age brackets?</a:t>
            </a:r>
          </a:p>
        </p:txBody>
      </p:sp>
      <p:sp>
        <p:nvSpPr>
          <p:cNvPr id="19" name="Freeform 19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441798" y="2453499"/>
            <a:ext cx="1178735" cy="1790896"/>
          </a:xfrm>
          <a:custGeom>
            <a:avLst/>
            <a:gdLst/>
            <a:ahLst/>
            <a:cxnLst/>
            <a:rect l="l" t="t" r="r" b="b"/>
            <a:pathLst>
              <a:path w="1178735" h="1790896">
                <a:moveTo>
                  <a:pt x="0" y="0"/>
                </a:moveTo>
                <a:lnTo>
                  <a:pt x="1178735" y="0"/>
                </a:lnTo>
                <a:lnTo>
                  <a:pt x="1178735" y="1790896"/>
                </a:lnTo>
                <a:lnTo>
                  <a:pt x="0" y="1790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>
            <a:off x="5750173" y="4514764"/>
            <a:ext cx="878372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6885510" y="4383573"/>
            <a:ext cx="291309" cy="29130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469757" y="2453499"/>
            <a:ext cx="1178735" cy="1790896"/>
          </a:xfrm>
          <a:custGeom>
            <a:avLst/>
            <a:gdLst/>
            <a:ahLst/>
            <a:cxnLst/>
            <a:rect l="l" t="t" r="r" b="b"/>
            <a:pathLst>
              <a:path w="1178735" h="1790896">
                <a:moveTo>
                  <a:pt x="0" y="0"/>
                </a:moveTo>
                <a:lnTo>
                  <a:pt x="1178735" y="0"/>
                </a:lnTo>
                <a:lnTo>
                  <a:pt x="1178735" y="1790896"/>
                </a:lnTo>
                <a:lnTo>
                  <a:pt x="0" y="1790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8913470" y="4383573"/>
            <a:ext cx="291309" cy="29130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499030" y="2453499"/>
            <a:ext cx="1178735" cy="1790896"/>
          </a:xfrm>
          <a:custGeom>
            <a:avLst/>
            <a:gdLst/>
            <a:ahLst/>
            <a:cxnLst/>
            <a:rect l="l" t="t" r="r" b="b"/>
            <a:pathLst>
              <a:path w="1178735" h="1790896">
                <a:moveTo>
                  <a:pt x="0" y="0"/>
                </a:moveTo>
                <a:lnTo>
                  <a:pt x="1178734" y="0"/>
                </a:lnTo>
                <a:lnTo>
                  <a:pt x="1178734" y="1790896"/>
                </a:lnTo>
                <a:lnTo>
                  <a:pt x="0" y="1790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4" name="Group 14"/>
          <p:cNvGrpSpPr/>
          <p:nvPr/>
        </p:nvGrpSpPr>
        <p:grpSpPr>
          <a:xfrm>
            <a:off x="10942742" y="4383573"/>
            <a:ext cx="291309" cy="29130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2528302" y="2453499"/>
            <a:ext cx="1178735" cy="1790896"/>
          </a:xfrm>
          <a:custGeom>
            <a:avLst/>
            <a:gdLst/>
            <a:ahLst/>
            <a:cxnLst/>
            <a:rect l="l" t="t" r="r" b="b"/>
            <a:pathLst>
              <a:path w="1178735" h="1790896">
                <a:moveTo>
                  <a:pt x="0" y="0"/>
                </a:moveTo>
                <a:lnTo>
                  <a:pt x="1178735" y="0"/>
                </a:lnTo>
                <a:lnTo>
                  <a:pt x="1178735" y="1790896"/>
                </a:lnTo>
                <a:lnTo>
                  <a:pt x="0" y="1790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8" name="Group 18"/>
          <p:cNvGrpSpPr/>
          <p:nvPr/>
        </p:nvGrpSpPr>
        <p:grpSpPr>
          <a:xfrm>
            <a:off x="12972014" y="4383573"/>
            <a:ext cx="291309" cy="29130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056874" y="4910752"/>
            <a:ext cx="1948583" cy="72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122" spc="207">
                <a:solidFill>
                  <a:srgbClr val="231F20"/>
                </a:solidFill>
                <a:latin typeface="DM Sans Bold"/>
              </a:rPr>
              <a:t>APPLICANTGENDER</a:t>
            </a:r>
          </a:p>
        </p:txBody>
      </p:sp>
      <p:sp>
        <p:nvSpPr>
          <p:cNvPr id="22" name="Freeform 22"/>
          <p:cNvSpPr/>
          <p:nvPr/>
        </p:nvSpPr>
        <p:spPr>
          <a:xfrm rot="-10799999">
            <a:off x="-3450036" y="-507572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4227078" y="2453499"/>
            <a:ext cx="1178735" cy="1790896"/>
          </a:xfrm>
          <a:custGeom>
            <a:avLst/>
            <a:gdLst/>
            <a:ahLst/>
            <a:cxnLst/>
            <a:rect l="l" t="t" r="r" b="b"/>
            <a:pathLst>
              <a:path w="1178735" h="1790896">
                <a:moveTo>
                  <a:pt x="0" y="0"/>
                </a:moveTo>
                <a:lnTo>
                  <a:pt x="1178735" y="0"/>
                </a:lnTo>
                <a:lnTo>
                  <a:pt x="1178735" y="1790896"/>
                </a:lnTo>
                <a:lnTo>
                  <a:pt x="0" y="1790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AutoShape 24"/>
          <p:cNvSpPr/>
          <p:nvPr/>
        </p:nvSpPr>
        <p:spPr>
          <a:xfrm>
            <a:off x="3744573" y="4514764"/>
            <a:ext cx="878372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25" name="Group 25"/>
          <p:cNvGrpSpPr/>
          <p:nvPr/>
        </p:nvGrpSpPr>
        <p:grpSpPr>
          <a:xfrm>
            <a:off x="4670791" y="4383573"/>
            <a:ext cx="291309" cy="29130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8084833" y="4910752"/>
            <a:ext cx="1948583" cy="72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122" spc="207">
                <a:solidFill>
                  <a:srgbClr val="231F20"/>
                </a:solidFill>
                <a:latin typeface="DM Sans Bold"/>
              </a:rPr>
              <a:t>TOTAL INCOME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142038" y="4910752"/>
            <a:ext cx="1948583" cy="72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122" spc="207">
                <a:solidFill>
                  <a:srgbClr val="231F20"/>
                </a:solidFill>
                <a:latin typeface="DM Sans Bold"/>
              </a:rPr>
              <a:t>INCOME TYPE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89032" y="4910752"/>
            <a:ext cx="1948583" cy="72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122" spc="207">
                <a:solidFill>
                  <a:srgbClr val="231F20"/>
                </a:solidFill>
                <a:latin typeface="DM Sans Bold"/>
              </a:rPr>
              <a:t>EDUCATION TYPE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919472" y="4910752"/>
            <a:ext cx="1948583" cy="72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122" spc="207">
                <a:solidFill>
                  <a:srgbClr val="231F20"/>
                </a:solidFill>
                <a:latin typeface="DM Sans Bold"/>
              </a:rPr>
              <a:t>APPLICANT ID</a:t>
            </a:r>
          </a:p>
        </p:txBody>
      </p:sp>
      <p:sp>
        <p:nvSpPr>
          <p:cNvPr id="32" name="Freeform 32"/>
          <p:cNvSpPr/>
          <p:nvPr/>
        </p:nvSpPr>
        <p:spPr>
          <a:xfrm>
            <a:off x="4436848" y="6701036"/>
            <a:ext cx="1178735" cy="1790896"/>
          </a:xfrm>
          <a:custGeom>
            <a:avLst/>
            <a:gdLst/>
            <a:ahLst/>
            <a:cxnLst/>
            <a:rect l="l" t="t" r="r" b="b"/>
            <a:pathLst>
              <a:path w="1178735" h="1790896">
                <a:moveTo>
                  <a:pt x="0" y="0"/>
                </a:moveTo>
                <a:lnTo>
                  <a:pt x="1178734" y="0"/>
                </a:lnTo>
                <a:lnTo>
                  <a:pt x="1178734" y="1790896"/>
                </a:lnTo>
                <a:lnTo>
                  <a:pt x="0" y="1790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3" name="AutoShape 33"/>
          <p:cNvSpPr/>
          <p:nvPr/>
        </p:nvSpPr>
        <p:spPr>
          <a:xfrm>
            <a:off x="3745223" y="8776000"/>
            <a:ext cx="878372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34" name="Group 34"/>
          <p:cNvGrpSpPr/>
          <p:nvPr/>
        </p:nvGrpSpPr>
        <p:grpSpPr>
          <a:xfrm>
            <a:off x="4880560" y="8631111"/>
            <a:ext cx="291309" cy="291309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>
            <a:off x="6464807" y="6701036"/>
            <a:ext cx="1178735" cy="1790896"/>
          </a:xfrm>
          <a:custGeom>
            <a:avLst/>
            <a:gdLst/>
            <a:ahLst/>
            <a:cxnLst/>
            <a:rect l="l" t="t" r="r" b="b"/>
            <a:pathLst>
              <a:path w="1178735" h="1790896">
                <a:moveTo>
                  <a:pt x="0" y="0"/>
                </a:moveTo>
                <a:lnTo>
                  <a:pt x="1178735" y="0"/>
                </a:lnTo>
                <a:lnTo>
                  <a:pt x="1178735" y="1790896"/>
                </a:lnTo>
                <a:lnTo>
                  <a:pt x="0" y="1790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8" name="Group 38"/>
          <p:cNvGrpSpPr/>
          <p:nvPr/>
        </p:nvGrpSpPr>
        <p:grpSpPr>
          <a:xfrm>
            <a:off x="6908520" y="8631111"/>
            <a:ext cx="291309" cy="291309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8494079" y="6701036"/>
            <a:ext cx="1178735" cy="1790896"/>
          </a:xfrm>
          <a:custGeom>
            <a:avLst/>
            <a:gdLst/>
            <a:ahLst/>
            <a:cxnLst/>
            <a:rect l="l" t="t" r="r" b="b"/>
            <a:pathLst>
              <a:path w="1178735" h="1790896">
                <a:moveTo>
                  <a:pt x="0" y="0"/>
                </a:moveTo>
                <a:lnTo>
                  <a:pt x="1178735" y="0"/>
                </a:lnTo>
                <a:lnTo>
                  <a:pt x="1178735" y="1790896"/>
                </a:lnTo>
                <a:lnTo>
                  <a:pt x="0" y="1790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2" name="Group 42"/>
          <p:cNvGrpSpPr/>
          <p:nvPr/>
        </p:nvGrpSpPr>
        <p:grpSpPr>
          <a:xfrm>
            <a:off x="8937792" y="8631111"/>
            <a:ext cx="291309" cy="291309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>
            <a:off x="10523352" y="6701036"/>
            <a:ext cx="1178735" cy="1790896"/>
          </a:xfrm>
          <a:custGeom>
            <a:avLst/>
            <a:gdLst/>
            <a:ahLst/>
            <a:cxnLst/>
            <a:rect l="l" t="t" r="r" b="b"/>
            <a:pathLst>
              <a:path w="1178735" h="1790896">
                <a:moveTo>
                  <a:pt x="0" y="0"/>
                </a:moveTo>
                <a:lnTo>
                  <a:pt x="1178734" y="0"/>
                </a:lnTo>
                <a:lnTo>
                  <a:pt x="1178734" y="1790896"/>
                </a:lnTo>
                <a:lnTo>
                  <a:pt x="0" y="1790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6" name="Group 46"/>
          <p:cNvGrpSpPr/>
          <p:nvPr/>
        </p:nvGrpSpPr>
        <p:grpSpPr>
          <a:xfrm>
            <a:off x="10967064" y="8631111"/>
            <a:ext cx="291309" cy="291309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4051923" y="9158289"/>
            <a:ext cx="1948583" cy="359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122" spc="207">
                <a:solidFill>
                  <a:srgbClr val="231F20"/>
                </a:solidFill>
                <a:latin typeface="DM Sans Bold"/>
              </a:rPr>
              <a:t>STATUS</a:t>
            </a:r>
          </a:p>
        </p:txBody>
      </p:sp>
      <p:sp>
        <p:nvSpPr>
          <p:cNvPr id="50" name="Freeform 50"/>
          <p:cNvSpPr/>
          <p:nvPr/>
        </p:nvSpPr>
        <p:spPr>
          <a:xfrm>
            <a:off x="12622462" y="6701036"/>
            <a:ext cx="1178735" cy="1790896"/>
          </a:xfrm>
          <a:custGeom>
            <a:avLst/>
            <a:gdLst/>
            <a:ahLst/>
            <a:cxnLst/>
            <a:rect l="l" t="t" r="r" b="b"/>
            <a:pathLst>
              <a:path w="1178735" h="1790896">
                <a:moveTo>
                  <a:pt x="0" y="0"/>
                </a:moveTo>
                <a:lnTo>
                  <a:pt x="1178735" y="0"/>
                </a:lnTo>
                <a:lnTo>
                  <a:pt x="1178735" y="1790896"/>
                </a:lnTo>
                <a:lnTo>
                  <a:pt x="0" y="1790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1" name="AutoShape 51"/>
          <p:cNvSpPr/>
          <p:nvPr/>
        </p:nvSpPr>
        <p:spPr>
          <a:xfrm>
            <a:off x="5750173" y="8776000"/>
            <a:ext cx="878372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2" name="Group 52"/>
          <p:cNvGrpSpPr/>
          <p:nvPr/>
        </p:nvGrpSpPr>
        <p:grpSpPr>
          <a:xfrm>
            <a:off x="13066175" y="8631111"/>
            <a:ext cx="291309" cy="291309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6079883" y="9158289"/>
            <a:ext cx="1948583" cy="72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122" spc="207">
                <a:solidFill>
                  <a:srgbClr val="231F20"/>
                </a:solidFill>
                <a:latin typeface="DM Sans Bold"/>
              </a:rPr>
              <a:t>APPLICANT AGE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8137088" y="9158289"/>
            <a:ext cx="1948583" cy="72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122" spc="207">
                <a:solidFill>
                  <a:srgbClr val="231F20"/>
                </a:solidFill>
                <a:latin typeface="DM Sans Bold"/>
              </a:rPr>
              <a:t>TOTAL GOOD DEBT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284082" y="9158289"/>
            <a:ext cx="1948583" cy="72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122" spc="207">
                <a:solidFill>
                  <a:srgbClr val="231F20"/>
                </a:solidFill>
                <a:latin typeface="DM Sans Bold"/>
              </a:rPr>
              <a:t>TOTAL BAD DEBT</a:t>
            </a:r>
          </a:p>
        </p:txBody>
      </p:sp>
      <p:sp>
        <p:nvSpPr>
          <p:cNvPr id="58" name="AutoShape 58"/>
          <p:cNvSpPr/>
          <p:nvPr/>
        </p:nvSpPr>
        <p:spPr>
          <a:xfrm>
            <a:off x="5750173" y="4514764"/>
            <a:ext cx="878372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9" name="AutoShape 59"/>
          <p:cNvSpPr/>
          <p:nvPr/>
        </p:nvSpPr>
        <p:spPr>
          <a:xfrm flipH="1">
            <a:off x="14533902" y="4505239"/>
            <a:ext cx="0" cy="4280286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0" name="TextBox 60"/>
          <p:cNvSpPr txBox="1"/>
          <p:nvPr/>
        </p:nvSpPr>
        <p:spPr>
          <a:xfrm>
            <a:off x="12143377" y="9160545"/>
            <a:ext cx="1948583" cy="72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122" spc="207">
                <a:solidFill>
                  <a:srgbClr val="231F20"/>
                </a:solidFill>
                <a:latin typeface="DM Sans Bold"/>
              </a:rPr>
              <a:t>YEARS OF WORKING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4189903" y="853299"/>
            <a:ext cx="990819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</a:pPr>
            <a:r>
              <a:rPr lang="en-US" sz="3999" spc="391">
                <a:solidFill>
                  <a:srgbClr val="231F20"/>
                </a:solidFill>
                <a:latin typeface="Oswald Bold"/>
              </a:rPr>
              <a:t>DATA DICTIONARY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4606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1917144" y="861715"/>
            <a:ext cx="6021895" cy="8876442"/>
          </a:xfrm>
          <a:custGeom>
            <a:avLst/>
            <a:gdLst/>
            <a:ahLst/>
            <a:cxnLst/>
            <a:rect l="l" t="t" r="r" b="b"/>
            <a:pathLst>
              <a:path w="6021895" h="8876442">
                <a:moveTo>
                  <a:pt x="0" y="0"/>
                </a:moveTo>
                <a:lnTo>
                  <a:pt x="6021895" y="0"/>
                </a:lnTo>
                <a:lnTo>
                  <a:pt x="6021895" y="8876442"/>
                </a:lnTo>
                <a:lnTo>
                  <a:pt x="0" y="88764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701" r="-2370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746388" y="7095052"/>
            <a:ext cx="4128893" cy="437253"/>
          </a:xfrm>
          <a:custGeom>
            <a:avLst/>
            <a:gdLst/>
            <a:ahLst/>
            <a:cxnLst/>
            <a:rect l="l" t="t" r="r" b="b"/>
            <a:pathLst>
              <a:path w="4128893" h="437253">
                <a:moveTo>
                  <a:pt x="0" y="0"/>
                </a:moveTo>
                <a:lnTo>
                  <a:pt x="4128893" y="0"/>
                </a:lnTo>
                <a:lnTo>
                  <a:pt x="4128893" y="437253"/>
                </a:lnTo>
                <a:lnTo>
                  <a:pt x="0" y="4372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8761233" y="3067566"/>
            <a:ext cx="4114047" cy="4059745"/>
            <a:chOff x="0" y="0"/>
            <a:chExt cx="1279723" cy="12628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79723" cy="1262832"/>
            </a:xfrm>
            <a:custGeom>
              <a:avLst/>
              <a:gdLst/>
              <a:ahLst/>
              <a:cxnLst/>
              <a:rect l="l" t="t" r="r" b="b"/>
              <a:pathLst>
                <a:path w="1279723" h="1262832">
                  <a:moveTo>
                    <a:pt x="0" y="0"/>
                  </a:moveTo>
                  <a:lnTo>
                    <a:pt x="1279723" y="0"/>
                  </a:lnTo>
                  <a:lnTo>
                    <a:pt x="1279723" y="1262832"/>
                  </a:lnTo>
                  <a:lnTo>
                    <a:pt x="0" y="126283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279723" cy="1319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3407869">
            <a:off x="-4678137" y="10452827"/>
            <a:ext cx="12068726" cy="5178580"/>
          </a:xfrm>
          <a:custGeom>
            <a:avLst/>
            <a:gdLst/>
            <a:ahLst/>
            <a:cxnLst/>
            <a:rect l="l" t="t" r="r" b="b"/>
            <a:pathLst>
              <a:path w="12068726" h="5178580">
                <a:moveTo>
                  <a:pt x="0" y="0"/>
                </a:moveTo>
                <a:lnTo>
                  <a:pt x="12068726" y="0"/>
                </a:lnTo>
                <a:lnTo>
                  <a:pt x="12068726" y="5178581"/>
                </a:lnTo>
                <a:lnTo>
                  <a:pt x="0" y="51785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9730716" y="3563344"/>
            <a:ext cx="2160237" cy="2220804"/>
          </a:xfrm>
          <a:custGeom>
            <a:avLst/>
            <a:gdLst/>
            <a:ahLst/>
            <a:cxnLst/>
            <a:rect l="l" t="t" r="r" b="b"/>
            <a:pathLst>
              <a:path w="2160237" h="2220804">
                <a:moveTo>
                  <a:pt x="0" y="0"/>
                </a:moveTo>
                <a:lnTo>
                  <a:pt x="2160236" y="0"/>
                </a:lnTo>
                <a:lnTo>
                  <a:pt x="2160236" y="2220804"/>
                </a:lnTo>
                <a:lnTo>
                  <a:pt x="0" y="22208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4165636" y="785813"/>
            <a:ext cx="990819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</a:pPr>
            <a:r>
              <a:rPr lang="en-US" sz="3999" spc="391">
                <a:solidFill>
                  <a:srgbClr val="231F20"/>
                </a:solidFill>
                <a:latin typeface="Oswald Bold"/>
              </a:rPr>
              <a:t>METHODOLOGY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7606" y="2859460"/>
            <a:ext cx="7436061" cy="113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indent="-172721">
              <a:lnSpc>
                <a:spcPts val="2208"/>
              </a:lnSpc>
              <a:buFont typeface="Arial"/>
              <a:buChar char="•"/>
            </a:pPr>
            <a:r>
              <a:rPr lang="en-US" sz="2000" spc="156" dirty="0">
                <a:solidFill>
                  <a:srgbClr val="231F20"/>
                </a:solidFill>
                <a:latin typeface="DM Sans"/>
              </a:rPr>
              <a:t>Logistic Regression</a:t>
            </a:r>
          </a:p>
          <a:p>
            <a:pPr>
              <a:lnSpc>
                <a:spcPts val="2208"/>
              </a:lnSpc>
            </a:pPr>
            <a:r>
              <a:rPr lang="en-US" sz="2000" spc="156" dirty="0">
                <a:solidFill>
                  <a:srgbClr val="231F20"/>
                </a:solidFill>
                <a:latin typeface="DM Sans"/>
              </a:rPr>
              <a:t>Logistic regression is a valuable statistical method for modeling binary outcomes and predicting event probabilities from predictor variables.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7606" y="4899032"/>
            <a:ext cx="7681225" cy="113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indent="-172721">
              <a:lnSpc>
                <a:spcPts val="2208"/>
              </a:lnSpc>
              <a:buFont typeface="Arial"/>
              <a:buChar char="•"/>
            </a:pPr>
            <a:r>
              <a:rPr lang="en-US" sz="2000" spc="156" dirty="0">
                <a:solidFill>
                  <a:srgbClr val="231F20"/>
                </a:solidFill>
                <a:latin typeface="DM Sans"/>
              </a:rPr>
              <a:t>ANOVA</a:t>
            </a:r>
          </a:p>
          <a:p>
            <a:pPr>
              <a:lnSpc>
                <a:spcPts val="2208"/>
              </a:lnSpc>
            </a:pPr>
            <a:r>
              <a:rPr lang="en-US" sz="2000" spc="156" dirty="0">
                <a:solidFill>
                  <a:srgbClr val="231F20"/>
                </a:solidFill>
                <a:latin typeface="DM Sans"/>
              </a:rPr>
              <a:t>ANOVA assesses if independent factors influence a dependent variable by comparing group means and evaluating data variance.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96592" y="5908657"/>
            <a:ext cx="3501640" cy="580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8"/>
              </a:lnSpc>
            </a:pPr>
            <a:r>
              <a:rPr lang="en-US" sz="3455" spc="338">
                <a:solidFill>
                  <a:srgbClr val="FDFBFB"/>
                </a:solidFill>
                <a:latin typeface="DM Sans Bold"/>
              </a:rPr>
              <a:t>APPLICANTS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47606" y="6450933"/>
            <a:ext cx="7028198" cy="169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>
              <a:lnSpc>
                <a:spcPts val="2207"/>
              </a:lnSpc>
              <a:buFont typeface="Arial"/>
              <a:buChar char="•"/>
            </a:pPr>
            <a:r>
              <a:rPr lang="en-US" sz="2000" spc="156" dirty="0">
                <a:solidFill>
                  <a:srgbClr val="231F20"/>
                </a:solidFill>
                <a:latin typeface="DM Sans"/>
              </a:rPr>
              <a:t>Chi Square Test</a:t>
            </a:r>
          </a:p>
          <a:p>
            <a:pPr>
              <a:lnSpc>
                <a:spcPts val="2207"/>
              </a:lnSpc>
            </a:pPr>
            <a:r>
              <a:rPr lang="en-US" sz="2000" spc="156" dirty="0">
                <a:solidFill>
                  <a:srgbClr val="231F20"/>
                </a:solidFill>
                <a:latin typeface="DM Sans"/>
              </a:rPr>
              <a:t>The Chi-Square test assesses the significance of relationships or independence among categorical variables in a dataset.</a:t>
            </a:r>
          </a:p>
          <a:p>
            <a:pPr>
              <a:lnSpc>
                <a:spcPts val="2207"/>
              </a:lnSpc>
            </a:pPr>
            <a:endParaRPr lang="en-US" sz="2000" spc="156" dirty="0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2207"/>
              </a:lnSpc>
            </a:pPr>
            <a:endParaRPr lang="en-US" sz="2000" spc="156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10799999">
            <a:off x="-3917538" y="-6436655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9628077" y="3251387"/>
            <a:ext cx="7362650" cy="4908433"/>
          </a:xfrm>
          <a:custGeom>
            <a:avLst/>
            <a:gdLst/>
            <a:ahLst/>
            <a:cxnLst/>
            <a:rect l="l" t="t" r="r" b="b"/>
            <a:pathLst>
              <a:path w="7362650" h="4908433">
                <a:moveTo>
                  <a:pt x="0" y="0"/>
                </a:moveTo>
                <a:lnTo>
                  <a:pt x="7362650" y="0"/>
                </a:lnTo>
                <a:lnTo>
                  <a:pt x="7362650" y="4908434"/>
                </a:lnTo>
                <a:lnTo>
                  <a:pt x="0" y="49084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508586" y="1286292"/>
            <a:ext cx="17270828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</a:pPr>
            <a:r>
              <a:rPr lang="en-US" sz="3999" spc="391">
                <a:solidFill>
                  <a:srgbClr val="231F20"/>
                </a:solidFill>
                <a:latin typeface="Oswald Bold"/>
              </a:rPr>
              <a:t>DATA CLEANING AND 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663" y="4483320"/>
            <a:ext cx="7689549" cy="2556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0"/>
              </a:lnSpc>
              <a:spcBef>
                <a:spcPct val="0"/>
              </a:spcBef>
            </a:pPr>
            <a:r>
              <a:rPr lang="en-US" sz="2400" dirty="0">
                <a:solidFill>
                  <a:srgbClr val="231F20"/>
                </a:solidFill>
                <a:latin typeface="DM Sans" pitchFamily="2" charset="0"/>
              </a:rPr>
              <a:t>-The dataset used for this analysis is clean and free from missing values.</a:t>
            </a:r>
          </a:p>
          <a:p>
            <a:pPr>
              <a:lnSpc>
                <a:spcPts val="2170"/>
              </a:lnSpc>
              <a:spcBef>
                <a:spcPct val="0"/>
              </a:spcBef>
            </a:pPr>
            <a:endParaRPr lang="en-US" sz="2400" dirty="0">
              <a:solidFill>
                <a:srgbClr val="231F20"/>
              </a:solidFill>
              <a:latin typeface="DM Sans" pitchFamily="2" charset="0"/>
            </a:endParaRPr>
          </a:p>
          <a:p>
            <a:pPr>
              <a:lnSpc>
                <a:spcPts val="2170"/>
              </a:lnSpc>
              <a:spcBef>
                <a:spcPct val="0"/>
              </a:spcBef>
            </a:pPr>
            <a:r>
              <a:rPr lang="en-US" sz="2400" dirty="0">
                <a:solidFill>
                  <a:srgbClr val="231F20"/>
                </a:solidFill>
                <a:latin typeface="DM Sans" pitchFamily="2" charset="0"/>
              </a:rPr>
              <a:t>-Omitted variables = </a:t>
            </a:r>
            <a:r>
              <a:rPr lang="en-US" sz="2400" dirty="0" err="1">
                <a:solidFill>
                  <a:srgbClr val="231F20"/>
                </a:solidFill>
                <a:latin typeface="DM Sans" pitchFamily="2" charset="0"/>
              </a:rPr>
              <a:t>Owned_Work_Phone</a:t>
            </a:r>
            <a:r>
              <a:rPr lang="en-US" sz="2400" dirty="0">
                <a:solidFill>
                  <a:srgbClr val="231F20"/>
                </a:solidFill>
                <a:latin typeface="DM Sans" pitchFamily="2" charset="0"/>
              </a:rPr>
              <a:t>, </a:t>
            </a:r>
            <a:r>
              <a:rPr lang="en-US" sz="2400" dirty="0" err="1">
                <a:solidFill>
                  <a:srgbClr val="231F20"/>
                </a:solidFill>
                <a:latin typeface="DM Sans" pitchFamily="2" charset="0"/>
              </a:rPr>
              <a:t>Owned_Email</a:t>
            </a:r>
            <a:r>
              <a:rPr lang="en-US" sz="2400" dirty="0">
                <a:solidFill>
                  <a:srgbClr val="231F20"/>
                </a:solidFill>
                <a:latin typeface="DM Sans" pitchFamily="2" charset="0"/>
              </a:rPr>
              <a:t>, </a:t>
            </a:r>
            <a:r>
              <a:rPr lang="en-US" sz="2400" dirty="0" err="1">
                <a:solidFill>
                  <a:srgbClr val="231F20"/>
                </a:solidFill>
                <a:latin typeface="DM Sans" pitchFamily="2" charset="0"/>
              </a:rPr>
              <a:t>Owned_Car</a:t>
            </a:r>
            <a:r>
              <a:rPr lang="en-US" sz="2400" dirty="0">
                <a:solidFill>
                  <a:srgbClr val="231F20"/>
                </a:solidFill>
                <a:latin typeface="DM Sans" pitchFamily="2" charset="0"/>
              </a:rPr>
              <a:t>, </a:t>
            </a:r>
            <a:r>
              <a:rPr lang="en-US" sz="2400" dirty="0" err="1">
                <a:solidFill>
                  <a:srgbClr val="231F20"/>
                </a:solidFill>
                <a:latin typeface="DM Sans" pitchFamily="2" charset="0"/>
              </a:rPr>
              <a:t>Owned_Realty</a:t>
            </a:r>
            <a:r>
              <a:rPr lang="en-US" sz="2400" dirty="0">
                <a:solidFill>
                  <a:srgbClr val="231F20"/>
                </a:solidFill>
                <a:latin typeface="DM Sans" pitchFamily="2" charset="0"/>
              </a:rPr>
              <a:t>, </a:t>
            </a:r>
            <a:r>
              <a:rPr lang="en-US" sz="2400" dirty="0" err="1">
                <a:solidFill>
                  <a:srgbClr val="231F20"/>
                </a:solidFill>
                <a:latin typeface="DM Sans" pitchFamily="2" charset="0"/>
              </a:rPr>
              <a:t>Total_Children</a:t>
            </a:r>
            <a:r>
              <a:rPr lang="en-US" sz="2400" dirty="0">
                <a:solidFill>
                  <a:srgbClr val="231F20"/>
                </a:solidFill>
                <a:latin typeface="DM Sans" pitchFamily="2" charset="0"/>
              </a:rPr>
              <a:t>, and </a:t>
            </a:r>
            <a:r>
              <a:rPr lang="en-US" sz="2400" dirty="0" err="1">
                <a:solidFill>
                  <a:srgbClr val="231F20"/>
                </a:solidFill>
                <a:latin typeface="DM Sans" pitchFamily="2" charset="0"/>
              </a:rPr>
              <a:t>Owned_Phone</a:t>
            </a:r>
            <a:r>
              <a:rPr lang="en-US" sz="2400" dirty="0">
                <a:solidFill>
                  <a:srgbClr val="231F20"/>
                </a:solidFill>
                <a:latin typeface="DM Sans" pitchFamily="2" charset="0"/>
              </a:rPr>
              <a:t>.</a:t>
            </a:r>
          </a:p>
          <a:p>
            <a:pPr>
              <a:lnSpc>
                <a:spcPts val="2170"/>
              </a:lnSpc>
              <a:spcBef>
                <a:spcPct val="0"/>
              </a:spcBef>
            </a:pPr>
            <a:endParaRPr lang="en-US" sz="2400" dirty="0">
              <a:solidFill>
                <a:srgbClr val="231F20"/>
              </a:solidFill>
              <a:latin typeface="DM Sans" pitchFamily="2" charset="0"/>
            </a:endParaRPr>
          </a:p>
          <a:p>
            <a:pPr>
              <a:lnSpc>
                <a:spcPts val="2170"/>
              </a:lnSpc>
              <a:spcBef>
                <a:spcPct val="0"/>
              </a:spcBef>
            </a:pPr>
            <a:r>
              <a:rPr lang="en-US" sz="2400" dirty="0">
                <a:solidFill>
                  <a:srgbClr val="231F20"/>
                </a:solidFill>
                <a:latin typeface="DM Sans" pitchFamily="2" charset="0"/>
              </a:rPr>
              <a:t>-Not directly relevant to the specific research questions that  we aimed to address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-4753900" y="9243619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1199151" y="272157"/>
            <a:ext cx="6186909" cy="4679815"/>
            <a:chOff x="0" y="0"/>
            <a:chExt cx="2289757" cy="17319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89757" cy="1731986"/>
            </a:xfrm>
            <a:custGeom>
              <a:avLst/>
              <a:gdLst/>
              <a:ahLst/>
              <a:cxnLst/>
              <a:rect l="l" t="t" r="r" b="b"/>
              <a:pathLst>
                <a:path w="2289757" h="1731986">
                  <a:moveTo>
                    <a:pt x="0" y="0"/>
                  </a:moveTo>
                  <a:lnTo>
                    <a:pt x="2289757" y="0"/>
                  </a:lnTo>
                  <a:lnTo>
                    <a:pt x="2289757" y="1731986"/>
                  </a:lnTo>
                  <a:lnTo>
                    <a:pt x="0" y="173198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2289757" cy="1751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96134" y="272157"/>
            <a:ext cx="6279490" cy="4679815"/>
            <a:chOff x="0" y="0"/>
            <a:chExt cx="2281793" cy="170051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81793" cy="1700516"/>
            </a:xfrm>
            <a:custGeom>
              <a:avLst/>
              <a:gdLst/>
              <a:ahLst/>
              <a:cxnLst/>
              <a:rect l="l" t="t" r="r" b="b"/>
              <a:pathLst>
                <a:path w="2281793" h="1700516">
                  <a:moveTo>
                    <a:pt x="0" y="0"/>
                  </a:moveTo>
                  <a:lnTo>
                    <a:pt x="2281793" y="0"/>
                  </a:lnTo>
                  <a:lnTo>
                    <a:pt x="2281793" y="1700516"/>
                  </a:lnTo>
                  <a:lnTo>
                    <a:pt x="0" y="170051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2281793" cy="1719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937557" y="520693"/>
            <a:ext cx="5866083" cy="4146273"/>
          </a:xfrm>
          <a:custGeom>
            <a:avLst/>
            <a:gdLst/>
            <a:ahLst/>
            <a:cxnLst/>
            <a:rect l="l" t="t" r="r" b="b"/>
            <a:pathLst>
              <a:path w="5866083" h="4146273">
                <a:moveTo>
                  <a:pt x="0" y="0"/>
                </a:moveTo>
                <a:lnTo>
                  <a:pt x="5866083" y="0"/>
                </a:lnTo>
                <a:lnTo>
                  <a:pt x="5866083" y="4146273"/>
                </a:lnTo>
                <a:lnTo>
                  <a:pt x="0" y="41462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11332135" y="453956"/>
            <a:ext cx="5867365" cy="4315687"/>
          </a:xfrm>
          <a:custGeom>
            <a:avLst/>
            <a:gdLst/>
            <a:ahLst/>
            <a:cxnLst/>
            <a:rect l="l" t="t" r="r" b="b"/>
            <a:pathLst>
              <a:path w="5867365" h="4315687">
                <a:moveTo>
                  <a:pt x="0" y="0"/>
                </a:moveTo>
                <a:lnTo>
                  <a:pt x="5867365" y="0"/>
                </a:lnTo>
                <a:lnTo>
                  <a:pt x="5867365" y="4315687"/>
                </a:lnTo>
                <a:lnTo>
                  <a:pt x="0" y="4315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18" r="-201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2638923" y="444493"/>
            <a:ext cx="13010154" cy="1375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 spc="391">
                <a:solidFill>
                  <a:srgbClr val="231F20"/>
                </a:solidFill>
                <a:latin typeface="Oswald Bold"/>
              </a:rPr>
              <a:t>DATA </a:t>
            </a:r>
          </a:p>
          <a:p>
            <a:pPr marL="0" lvl="0" indent="0" algn="ctr">
              <a:lnSpc>
                <a:spcPts val="5519"/>
              </a:lnSpc>
              <a:spcBef>
                <a:spcPct val="0"/>
              </a:spcBef>
            </a:pPr>
            <a:r>
              <a:rPr lang="en-US" sz="3999" spc="391">
                <a:solidFill>
                  <a:srgbClr val="231F20"/>
                </a:solidFill>
                <a:latin typeface="Oswald Bold"/>
              </a:rPr>
              <a:t>VISUALIZATION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5804623" y="7157830"/>
            <a:ext cx="2065356" cy="1656110"/>
            <a:chOff x="0" y="0"/>
            <a:chExt cx="1075555" cy="8624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116202" y="0"/>
                  </a:moveTo>
                  <a:lnTo>
                    <a:pt x="959353" y="0"/>
                  </a:lnTo>
                  <a:cubicBezTo>
                    <a:pt x="990172" y="0"/>
                    <a:pt x="1019728" y="12243"/>
                    <a:pt x="1041520" y="34035"/>
                  </a:cubicBezTo>
                  <a:cubicBezTo>
                    <a:pt x="1063312" y="55827"/>
                    <a:pt x="1075555" y="85384"/>
                    <a:pt x="1075555" y="116202"/>
                  </a:cubicBezTo>
                  <a:lnTo>
                    <a:pt x="1075555" y="746234"/>
                  </a:lnTo>
                  <a:cubicBezTo>
                    <a:pt x="1075555" y="810410"/>
                    <a:pt x="1023530" y="862436"/>
                    <a:pt x="959353" y="862436"/>
                  </a:cubicBezTo>
                  <a:lnTo>
                    <a:pt x="116202" y="862436"/>
                  </a:lnTo>
                  <a:cubicBezTo>
                    <a:pt x="85384" y="862436"/>
                    <a:pt x="55827" y="850193"/>
                    <a:pt x="34035" y="828401"/>
                  </a:cubicBezTo>
                  <a:cubicBezTo>
                    <a:pt x="12243" y="806609"/>
                    <a:pt x="0" y="777052"/>
                    <a:pt x="0" y="746234"/>
                  </a:cubicBezTo>
                  <a:lnTo>
                    <a:pt x="0" y="116202"/>
                  </a:lnTo>
                  <a:cubicBezTo>
                    <a:pt x="0" y="85384"/>
                    <a:pt x="12243" y="55827"/>
                    <a:pt x="34035" y="34035"/>
                  </a:cubicBezTo>
                  <a:cubicBezTo>
                    <a:pt x="55827" y="12243"/>
                    <a:pt x="85384" y="0"/>
                    <a:pt x="116202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618532" y="8934260"/>
            <a:ext cx="1974101" cy="570275"/>
            <a:chOff x="0" y="0"/>
            <a:chExt cx="1075555" cy="3107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121574" y="0"/>
                  </a:moveTo>
                  <a:lnTo>
                    <a:pt x="953981" y="0"/>
                  </a:lnTo>
                  <a:cubicBezTo>
                    <a:pt x="986225" y="0"/>
                    <a:pt x="1017147" y="12809"/>
                    <a:pt x="1039947" y="35608"/>
                  </a:cubicBezTo>
                  <a:cubicBezTo>
                    <a:pt x="1062747" y="58408"/>
                    <a:pt x="1075555" y="89331"/>
                    <a:pt x="1075555" y="121574"/>
                  </a:cubicBezTo>
                  <a:lnTo>
                    <a:pt x="1075555" y="189131"/>
                  </a:lnTo>
                  <a:cubicBezTo>
                    <a:pt x="1075555" y="221374"/>
                    <a:pt x="1062747" y="252297"/>
                    <a:pt x="1039947" y="275096"/>
                  </a:cubicBezTo>
                  <a:cubicBezTo>
                    <a:pt x="1017147" y="297896"/>
                    <a:pt x="986225" y="310705"/>
                    <a:pt x="953981" y="310705"/>
                  </a:cubicBezTo>
                  <a:lnTo>
                    <a:pt x="121574" y="310705"/>
                  </a:lnTo>
                  <a:cubicBezTo>
                    <a:pt x="89331" y="310705"/>
                    <a:pt x="58408" y="297896"/>
                    <a:pt x="35608" y="275096"/>
                  </a:cubicBezTo>
                  <a:cubicBezTo>
                    <a:pt x="12809" y="252297"/>
                    <a:pt x="0" y="221374"/>
                    <a:pt x="0" y="189131"/>
                  </a:cubicBezTo>
                  <a:lnTo>
                    <a:pt x="0" y="121574"/>
                  </a:lnTo>
                  <a:cubicBezTo>
                    <a:pt x="0" y="89331"/>
                    <a:pt x="12809" y="58408"/>
                    <a:pt x="35608" y="35608"/>
                  </a:cubicBezTo>
                  <a:cubicBezTo>
                    <a:pt x="58408" y="12809"/>
                    <a:pt x="89331" y="0"/>
                    <a:pt x="12157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857054" y="7847928"/>
            <a:ext cx="1974101" cy="1582937"/>
            <a:chOff x="0" y="0"/>
            <a:chExt cx="1075555" cy="86243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121574" y="0"/>
                  </a:moveTo>
                  <a:lnTo>
                    <a:pt x="953981" y="0"/>
                  </a:lnTo>
                  <a:cubicBezTo>
                    <a:pt x="986225" y="0"/>
                    <a:pt x="1017147" y="12809"/>
                    <a:pt x="1039947" y="35608"/>
                  </a:cubicBezTo>
                  <a:cubicBezTo>
                    <a:pt x="1062747" y="58408"/>
                    <a:pt x="1075555" y="89331"/>
                    <a:pt x="1075555" y="121574"/>
                  </a:cubicBezTo>
                  <a:lnTo>
                    <a:pt x="1075555" y="740862"/>
                  </a:lnTo>
                  <a:cubicBezTo>
                    <a:pt x="1075555" y="773105"/>
                    <a:pt x="1062747" y="804028"/>
                    <a:pt x="1039947" y="826828"/>
                  </a:cubicBezTo>
                  <a:cubicBezTo>
                    <a:pt x="1017147" y="849627"/>
                    <a:pt x="986225" y="862436"/>
                    <a:pt x="953981" y="862436"/>
                  </a:cubicBezTo>
                  <a:lnTo>
                    <a:pt x="121574" y="862436"/>
                  </a:lnTo>
                  <a:cubicBezTo>
                    <a:pt x="89331" y="862436"/>
                    <a:pt x="58408" y="849627"/>
                    <a:pt x="35608" y="826828"/>
                  </a:cubicBezTo>
                  <a:cubicBezTo>
                    <a:pt x="12809" y="804028"/>
                    <a:pt x="0" y="773105"/>
                    <a:pt x="0" y="740862"/>
                  </a:cubicBezTo>
                  <a:lnTo>
                    <a:pt x="0" y="121574"/>
                  </a:lnTo>
                  <a:cubicBezTo>
                    <a:pt x="0" y="89331"/>
                    <a:pt x="12809" y="58408"/>
                    <a:pt x="35608" y="35608"/>
                  </a:cubicBezTo>
                  <a:cubicBezTo>
                    <a:pt x="58408" y="12809"/>
                    <a:pt x="89331" y="0"/>
                    <a:pt x="12157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857054" y="9504535"/>
            <a:ext cx="1974101" cy="570275"/>
            <a:chOff x="0" y="0"/>
            <a:chExt cx="1075555" cy="31070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121574" y="0"/>
                  </a:moveTo>
                  <a:lnTo>
                    <a:pt x="953981" y="0"/>
                  </a:lnTo>
                  <a:cubicBezTo>
                    <a:pt x="986225" y="0"/>
                    <a:pt x="1017147" y="12809"/>
                    <a:pt x="1039947" y="35608"/>
                  </a:cubicBezTo>
                  <a:cubicBezTo>
                    <a:pt x="1062747" y="58408"/>
                    <a:pt x="1075555" y="89331"/>
                    <a:pt x="1075555" y="121574"/>
                  </a:cubicBezTo>
                  <a:lnTo>
                    <a:pt x="1075555" y="189131"/>
                  </a:lnTo>
                  <a:cubicBezTo>
                    <a:pt x="1075555" y="221374"/>
                    <a:pt x="1062747" y="252297"/>
                    <a:pt x="1039947" y="275096"/>
                  </a:cubicBezTo>
                  <a:cubicBezTo>
                    <a:pt x="1017147" y="297896"/>
                    <a:pt x="986225" y="310705"/>
                    <a:pt x="953981" y="310705"/>
                  </a:cubicBezTo>
                  <a:lnTo>
                    <a:pt x="121574" y="310705"/>
                  </a:lnTo>
                  <a:cubicBezTo>
                    <a:pt x="89331" y="310705"/>
                    <a:pt x="58408" y="297896"/>
                    <a:pt x="35608" y="275096"/>
                  </a:cubicBezTo>
                  <a:cubicBezTo>
                    <a:pt x="12809" y="252297"/>
                    <a:pt x="0" y="221374"/>
                    <a:pt x="0" y="189131"/>
                  </a:cubicBezTo>
                  <a:lnTo>
                    <a:pt x="0" y="121574"/>
                  </a:lnTo>
                  <a:cubicBezTo>
                    <a:pt x="0" y="89331"/>
                    <a:pt x="12809" y="58408"/>
                    <a:pt x="35608" y="35608"/>
                  </a:cubicBezTo>
                  <a:cubicBezTo>
                    <a:pt x="58408" y="12809"/>
                    <a:pt x="89331" y="0"/>
                    <a:pt x="12157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533413" y="8437257"/>
            <a:ext cx="1974101" cy="570275"/>
            <a:chOff x="0" y="0"/>
            <a:chExt cx="1075555" cy="31070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121574" y="0"/>
                  </a:moveTo>
                  <a:lnTo>
                    <a:pt x="953981" y="0"/>
                  </a:lnTo>
                  <a:cubicBezTo>
                    <a:pt x="986225" y="0"/>
                    <a:pt x="1017147" y="12809"/>
                    <a:pt x="1039947" y="35608"/>
                  </a:cubicBezTo>
                  <a:cubicBezTo>
                    <a:pt x="1062747" y="58408"/>
                    <a:pt x="1075555" y="89331"/>
                    <a:pt x="1075555" y="121574"/>
                  </a:cubicBezTo>
                  <a:lnTo>
                    <a:pt x="1075555" y="189131"/>
                  </a:lnTo>
                  <a:cubicBezTo>
                    <a:pt x="1075555" y="221374"/>
                    <a:pt x="1062747" y="252297"/>
                    <a:pt x="1039947" y="275096"/>
                  </a:cubicBezTo>
                  <a:cubicBezTo>
                    <a:pt x="1017147" y="297896"/>
                    <a:pt x="986225" y="310705"/>
                    <a:pt x="953981" y="310705"/>
                  </a:cubicBezTo>
                  <a:lnTo>
                    <a:pt x="121574" y="310705"/>
                  </a:lnTo>
                  <a:cubicBezTo>
                    <a:pt x="89331" y="310705"/>
                    <a:pt x="58408" y="297896"/>
                    <a:pt x="35608" y="275096"/>
                  </a:cubicBezTo>
                  <a:cubicBezTo>
                    <a:pt x="12809" y="252297"/>
                    <a:pt x="0" y="221374"/>
                    <a:pt x="0" y="189131"/>
                  </a:cubicBezTo>
                  <a:lnTo>
                    <a:pt x="0" y="121574"/>
                  </a:lnTo>
                  <a:cubicBezTo>
                    <a:pt x="0" y="89331"/>
                    <a:pt x="12809" y="58408"/>
                    <a:pt x="35608" y="35608"/>
                  </a:cubicBezTo>
                  <a:cubicBezTo>
                    <a:pt x="58408" y="12809"/>
                    <a:pt x="89331" y="0"/>
                    <a:pt x="12157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592871" y="5322197"/>
            <a:ext cx="6102000" cy="4547540"/>
            <a:chOff x="0" y="0"/>
            <a:chExt cx="2281793" cy="1700516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281793" cy="1700516"/>
            </a:xfrm>
            <a:custGeom>
              <a:avLst/>
              <a:gdLst/>
              <a:ahLst/>
              <a:cxnLst/>
              <a:rect l="l" t="t" r="r" b="b"/>
              <a:pathLst>
                <a:path w="2281793" h="1700516">
                  <a:moveTo>
                    <a:pt x="0" y="0"/>
                  </a:moveTo>
                  <a:lnTo>
                    <a:pt x="2281793" y="0"/>
                  </a:lnTo>
                  <a:lnTo>
                    <a:pt x="2281793" y="1700516"/>
                  </a:lnTo>
                  <a:lnTo>
                    <a:pt x="0" y="170051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19050"/>
              <a:ext cx="2281793" cy="1719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573844" y="5322197"/>
            <a:ext cx="6297968" cy="4547540"/>
            <a:chOff x="0" y="0"/>
            <a:chExt cx="2355074" cy="1700516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355074" cy="1700516"/>
            </a:xfrm>
            <a:custGeom>
              <a:avLst/>
              <a:gdLst/>
              <a:ahLst/>
              <a:cxnLst/>
              <a:rect l="l" t="t" r="r" b="b"/>
              <a:pathLst>
                <a:path w="2355074" h="1700516">
                  <a:moveTo>
                    <a:pt x="0" y="0"/>
                  </a:moveTo>
                  <a:lnTo>
                    <a:pt x="2355074" y="0"/>
                  </a:lnTo>
                  <a:lnTo>
                    <a:pt x="2355074" y="1700516"/>
                  </a:lnTo>
                  <a:lnTo>
                    <a:pt x="0" y="170051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19050"/>
              <a:ext cx="2355074" cy="1719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>
            <a:off x="1866664" y="5572942"/>
            <a:ext cx="5526540" cy="4029079"/>
          </a:xfrm>
          <a:custGeom>
            <a:avLst/>
            <a:gdLst/>
            <a:ahLst/>
            <a:cxnLst/>
            <a:rect l="l" t="t" r="r" b="b"/>
            <a:pathLst>
              <a:path w="5526540" h="4029079">
                <a:moveTo>
                  <a:pt x="0" y="0"/>
                </a:moveTo>
                <a:lnTo>
                  <a:pt x="5526540" y="0"/>
                </a:lnTo>
                <a:lnTo>
                  <a:pt x="5526540" y="4029079"/>
                </a:lnTo>
                <a:lnTo>
                  <a:pt x="0" y="40290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8" name="Freeform 38"/>
          <p:cNvSpPr/>
          <p:nvPr/>
        </p:nvSpPr>
        <p:spPr>
          <a:xfrm>
            <a:off x="10796891" y="5572942"/>
            <a:ext cx="5851873" cy="4020864"/>
          </a:xfrm>
          <a:custGeom>
            <a:avLst/>
            <a:gdLst/>
            <a:ahLst/>
            <a:cxnLst/>
            <a:rect l="l" t="t" r="r" b="b"/>
            <a:pathLst>
              <a:path w="5851873" h="4020864">
                <a:moveTo>
                  <a:pt x="0" y="0"/>
                </a:moveTo>
                <a:lnTo>
                  <a:pt x="5851873" y="0"/>
                </a:lnTo>
                <a:lnTo>
                  <a:pt x="5851873" y="4020865"/>
                </a:lnTo>
                <a:lnTo>
                  <a:pt x="0" y="40208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732" b="-1732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07436" y="364132"/>
            <a:ext cx="6620188" cy="4933722"/>
            <a:chOff x="0" y="0"/>
            <a:chExt cx="2281793" cy="17005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1793" cy="1700516"/>
            </a:xfrm>
            <a:custGeom>
              <a:avLst/>
              <a:gdLst/>
              <a:ahLst/>
              <a:cxnLst/>
              <a:rect l="l" t="t" r="r" b="b"/>
              <a:pathLst>
                <a:path w="2281793" h="1700516">
                  <a:moveTo>
                    <a:pt x="0" y="0"/>
                  </a:moveTo>
                  <a:lnTo>
                    <a:pt x="2281793" y="0"/>
                  </a:lnTo>
                  <a:lnTo>
                    <a:pt x="2281793" y="1700516"/>
                  </a:lnTo>
                  <a:lnTo>
                    <a:pt x="0" y="170051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281793" cy="1719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0376" y="364132"/>
            <a:ext cx="6620188" cy="4933722"/>
            <a:chOff x="0" y="0"/>
            <a:chExt cx="2281793" cy="17005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1793" cy="1700516"/>
            </a:xfrm>
            <a:custGeom>
              <a:avLst/>
              <a:gdLst/>
              <a:ahLst/>
              <a:cxnLst/>
              <a:rect l="l" t="t" r="r" b="b"/>
              <a:pathLst>
                <a:path w="2281793" h="1700516">
                  <a:moveTo>
                    <a:pt x="0" y="0"/>
                  </a:moveTo>
                  <a:lnTo>
                    <a:pt x="2281793" y="0"/>
                  </a:lnTo>
                  <a:lnTo>
                    <a:pt x="2281793" y="1700516"/>
                  </a:lnTo>
                  <a:lnTo>
                    <a:pt x="0" y="170051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281793" cy="1719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67258" y="659655"/>
            <a:ext cx="6011071" cy="4376560"/>
          </a:xfrm>
          <a:custGeom>
            <a:avLst/>
            <a:gdLst/>
            <a:ahLst/>
            <a:cxnLst/>
            <a:rect l="l" t="t" r="r" b="b"/>
            <a:pathLst>
              <a:path w="6011071" h="4376560">
                <a:moveTo>
                  <a:pt x="0" y="0"/>
                </a:moveTo>
                <a:lnTo>
                  <a:pt x="6011072" y="0"/>
                </a:lnTo>
                <a:lnTo>
                  <a:pt x="6011072" y="4376560"/>
                </a:lnTo>
                <a:lnTo>
                  <a:pt x="0" y="4376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285282" y="647157"/>
            <a:ext cx="6105735" cy="4367672"/>
          </a:xfrm>
          <a:custGeom>
            <a:avLst/>
            <a:gdLst/>
            <a:ahLst/>
            <a:cxnLst/>
            <a:rect l="l" t="t" r="r" b="b"/>
            <a:pathLst>
              <a:path w="6105735" h="4367672">
                <a:moveTo>
                  <a:pt x="0" y="0"/>
                </a:moveTo>
                <a:lnTo>
                  <a:pt x="6105735" y="0"/>
                </a:lnTo>
                <a:lnTo>
                  <a:pt x="6105735" y="4367672"/>
                </a:lnTo>
                <a:lnTo>
                  <a:pt x="0" y="4367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887923">
            <a:off x="-5250287" y="6812145"/>
            <a:ext cx="8546580" cy="8769812"/>
          </a:xfrm>
          <a:custGeom>
            <a:avLst/>
            <a:gdLst/>
            <a:ahLst/>
            <a:cxnLst/>
            <a:rect l="l" t="t" r="r" b="b"/>
            <a:pathLst>
              <a:path w="8546580" h="8769812">
                <a:moveTo>
                  <a:pt x="0" y="0"/>
                </a:moveTo>
                <a:lnTo>
                  <a:pt x="8546580" y="0"/>
                </a:lnTo>
                <a:lnTo>
                  <a:pt x="8546580" y="8769812"/>
                </a:lnTo>
                <a:lnTo>
                  <a:pt x="0" y="8769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887923">
            <a:off x="16101170" y="-4721990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1" y="0"/>
                </a:lnTo>
                <a:lnTo>
                  <a:pt x="7032581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5693938" y="5440729"/>
            <a:ext cx="6502844" cy="4846271"/>
            <a:chOff x="0" y="0"/>
            <a:chExt cx="2281793" cy="170051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81793" cy="1700516"/>
            </a:xfrm>
            <a:custGeom>
              <a:avLst/>
              <a:gdLst/>
              <a:ahLst/>
              <a:cxnLst/>
              <a:rect l="l" t="t" r="r" b="b"/>
              <a:pathLst>
                <a:path w="2281793" h="1700516">
                  <a:moveTo>
                    <a:pt x="0" y="0"/>
                  </a:moveTo>
                  <a:lnTo>
                    <a:pt x="2281793" y="0"/>
                  </a:lnTo>
                  <a:lnTo>
                    <a:pt x="2281793" y="1700516"/>
                  </a:lnTo>
                  <a:lnTo>
                    <a:pt x="0" y="170051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2281793" cy="1719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5845984" y="5711762"/>
            <a:ext cx="6198753" cy="4304205"/>
          </a:xfrm>
          <a:custGeom>
            <a:avLst/>
            <a:gdLst/>
            <a:ahLst/>
            <a:cxnLst/>
            <a:rect l="l" t="t" r="r" b="b"/>
            <a:pathLst>
              <a:path w="6198753" h="4304205">
                <a:moveTo>
                  <a:pt x="0" y="0"/>
                </a:moveTo>
                <a:lnTo>
                  <a:pt x="6198753" y="0"/>
                </a:lnTo>
                <a:lnTo>
                  <a:pt x="6198753" y="4304205"/>
                </a:lnTo>
                <a:lnTo>
                  <a:pt x="0" y="43042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887923">
            <a:off x="16101170" y="6159939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1" y="0"/>
                </a:lnTo>
                <a:lnTo>
                  <a:pt x="7032581" y="7216268"/>
                </a:lnTo>
                <a:lnTo>
                  <a:pt x="0" y="7216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8210809" y="-6818050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7508547">
            <a:off x="10251050" y="7800851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2457361" y="3903124"/>
            <a:ext cx="5979806" cy="4693939"/>
          </a:xfrm>
          <a:custGeom>
            <a:avLst/>
            <a:gdLst/>
            <a:ahLst/>
            <a:cxnLst/>
            <a:rect l="l" t="t" r="r" b="b"/>
            <a:pathLst>
              <a:path w="5979806" h="4693939">
                <a:moveTo>
                  <a:pt x="0" y="0"/>
                </a:moveTo>
                <a:lnTo>
                  <a:pt x="5979806" y="0"/>
                </a:lnTo>
                <a:lnTo>
                  <a:pt x="5979806" y="4693938"/>
                </a:lnTo>
                <a:lnTo>
                  <a:pt x="0" y="46939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0381373" y="3903124"/>
            <a:ext cx="5749060" cy="2651331"/>
          </a:xfrm>
          <a:custGeom>
            <a:avLst/>
            <a:gdLst/>
            <a:ahLst/>
            <a:cxnLst/>
            <a:rect l="l" t="t" r="r" b="b"/>
            <a:pathLst>
              <a:path w="5749060" h="2651331">
                <a:moveTo>
                  <a:pt x="0" y="0"/>
                </a:moveTo>
                <a:lnTo>
                  <a:pt x="5749060" y="0"/>
                </a:lnTo>
                <a:lnTo>
                  <a:pt x="5749060" y="2651331"/>
                </a:lnTo>
                <a:lnTo>
                  <a:pt x="0" y="26513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664578" y="1291648"/>
            <a:ext cx="16734398" cy="1034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4"/>
              </a:lnSpc>
            </a:pPr>
            <a:r>
              <a:rPr lang="en-US" sz="3039" spc="297">
                <a:solidFill>
                  <a:srgbClr val="FFFFFF"/>
                </a:solidFill>
                <a:latin typeface="Oswald Bold"/>
              </a:rPr>
              <a:t>WHAT ARE THE KEY DEMOGRAPHIC AND FINANCIAL FACTORS THAT SIGNIFICANTLY </a:t>
            </a:r>
          </a:p>
          <a:p>
            <a:pPr>
              <a:lnSpc>
                <a:spcPts val="4194"/>
              </a:lnSpc>
            </a:pPr>
            <a:r>
              <a:rPr lang="en-US" sz="3039" spc="297">
                <a:solidFill>
                  <a:srgbClr val="FFFFFF"/>
                </a:solidFill>
                <a:latin typeface="Oswald Bold"/>
              </a:rPr>
              <a:t>INFLUENCE THE APPROVAL OR DENIAL OF CREDIT CARD APPLICATIONS?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8347" y="3260758"/>
            <a:ext cx="2766573" cy="642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2"/>
              </a:lnSpc>
            </a:pPr>
            <a:r>
              <a:rPr lang="en-US" sz="1900" spc="186">
                <a:solidFill>
                  <a:srgbClr val="FFFFFF"/>
                </a:solidFill>
                <a:latin typeface="Oswald Bold"/>
              </a:rPr>
              <a:t>LOGISTIC REGRESSION</a:t>
            </a:r>
          </a:p>
          <a:p>
            <a:pPr>
              <a:lnSpc>
                <a:spcPts val="2622"/>
              </a:lnSpc>
            </a:pPr>
            <a:endParaRPr lang="en-US" sz="1900" spc="186">
              <a:solidFill>
                <a:srgbClr val="FFFFFF"/>
              </a:solidFill>
              <a:latin typeface="Oswa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111745" y="3260758"/>
            <a:ext cx="2288317" cy="3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2"/>
              </a:lnSpc>
            </a:pPr>
            <a:r>
              <a:rPr lang="en-US" sz="1900" spc="186">
                <a:solidFill>
                  <a:srgbClr val="FFFFFF"/>
                </a:solidFill>
                <a:latin typeface="Oswald Bold"/>
              </a:rPr>
              <a:t>CHI SQUARE TEST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44678" y="6983080"/>
            <a:ext cx="7422450" cy="178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uce"/>
              </a:rPr>
              <a:t>Logistic Regression - both "Total Good Debt" and "Total Bad Debt" coefficients have p-values&gt;0.1, indicating that they are not statistically significant predictors of credit approval status.</a:t>
            </a:r>
          </a:p>
          <a:p>
            <a:pPr algn="just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uce"/>
              </a:rPr>
              <a:t>Chi-Square - "Good Debts" and "Bad Debts" show significant chi-squared values (624.36920 and 7,303.63500) with very low p-values(0), suggesting a significant association between these variables and the credit approval status.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606</Words>
  <Application>Microsoft Office PowerPoint</Application>
  <PresentationFormat>Custom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DM Sans Bold</vt:lpstr>
      <vt:lpstr>Calibri</vt:lpstr>
      <vt:lpstr>DM Sans</vt:lpstr>
      <vt:lpstr>Montserrat Classic Bold</vt:lpstr>
      <vt:lpstr>Open Sauce</vt:lpstr>
      <vt:lpstr>Oswald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Larana, Inc.</dc:title>
  <cp:lastModifiedBy>Goutham Yallapu</cp:lastModifiedBy>
  <cp:revision>2</cp:revision>
  <dcterms:created xsi:type="dcterms:W3CDTF">2006-08-16T00:00:00Z</dcterms:created>
  <dcterms:modified xsi:type="dcterms:W3CDTF">2024-03-03T21:13:54Z</dcterms:modified>
  <dc:identifier>DAFwssRUA0M</dc:identifier>
</cp:coreProperties>
</file>