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</p:sldIdLst>
  <p:sldSz cx="18288000" cy="10287000"/>
  <p:notesSz cx="6858000" cy="9144000"/>
  <p:embeddedFontLst>
    <p:embeddedFont>
      <p:font typeface="Kollektif" panose="020B0604020202020204" charset="0"/>
      <p:regular r:id="rId17"/>
    </p:embeddedFont>
    <p:embeddedFont>
      <p:font typeface="Kollektif Bold" panose="020B0604020202020204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6102" autoAdjust="0"/>
    <p:restoredTop sz="94622" autoAdjust="0"/>
  </p:normalViewPr>
  <p:slideViewPr>
    <p:cSldViewPr>
      <p:cViewPr varScale="1">
        <p:scale>
          <a:sx n="49" d="100"/>
          <a:sy n="49" d="100"/>
        </p:scale>
        <p:origin x="101" y="2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13" Type="http://schemas.openxmlformats.org/officeDocument/2006/relationships/image" Target="../media/image38.png"/><Relationship Id="rId3" Type="http://schemas.openxmlformats.org/officeDocument/2006/relationships/image" Target="../media/image32.png"/><Relationship Id="rId7" Type="http://schemas.openxmlformats.org/officeDocument/2006/relationships/image" Target="../media/image34.png"/><Relationship Id="rId12" Type="http://schemas.openxmlformats.org/officeDocument/2006/relationships/image" Target="../media/image3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svg"/><Relationship Id="rId11" Type="http://schemas.openxmlformats.org/officeDocument/2006/relationships/image" Target="../media/image36.png"/><Relationship Id="rId5" Type="http://schemas.openxmlformats.org/officeDocument/2006/relationships/image" Target="../media/image16.png"/><Relationship Id="rId10" Type="http://schemas.openxmlformats.org/officeDocument/2006/relationships/image" Target="../media/image13.svg"/><Relationship Id="rId4" Type="http://schemas.openxmlformats.org/officeDocument/2006/relationships/image" Target="../media/image33.svg"/><Relationship Id="rId9" Type="http://schemas.openxmlformats.org/officeDocument/2006/relationships/image" Target="../media/image12.png"/><Relationship Id="rId14" Type="http://schemas.openxmlformats.org/officeDocument/2006/relationships/image" Target="../media/image39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18.png"/><Relationship Id="rId18" Type="http://schemas.openxmlformats.org/officeDocument/2006/relationships/image" Target="../media/image2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17" Type="http://schemas.openxmlformats.org/officeDocument/2006/relationships/image" Target="../media/image22.pn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TextBox 3"/>
          <p:cNvSpPr txBox="1"/>
          <p:nvPr/>
        </p:nvSpPr>
        <p:spPr>
          <a:xfrm>
            <a:off x="8456282" y="7949200"/>
            <a:ext cx="9651248" cy="21532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739"/>
              </a:lnSpc>
            </a:pPr>
            <a:r>
              <a:rPr lang="en-US" sz="4099">
                <a:solidFill>
                  <a:srgbClr val="65A6FA"/>
                </a:solidFill>
                <a:latin typeface="Kollektif"/>
              </a:rPr>
              <a:t>Project by</a:t>
            </a:r>
          </a:p>
          <a:p>
            <a:pPr algn="r">
              <a:lnSpc>
                <a:spcPts val="5739"/>
              </a:lnSpc>
            </a:pPr>
            <a:r>
              <a:rPr lang="en-US" sz="4099">
                <a:solidFill>
                  <a:srgbClr val="65A6FA"/>
                </a:solidFill>
                <a:latin typeface="Kollektif"/>
              </a:rPr>
              <a:t>Goutham Yallapu</a:t>
            </a:r>
          </a:p>
          <a:p>
            <a:pPr algn="r">
              <a:lnSpc>
                <a:spcPts val="5739"/>
              </a:lnSpc>
              <a:spcBef>
                <a:spcPct val="0"/>
              </a:spcBef>
            </a:pPr>
            <a:r>
              <a:rPr lang="en-US" sz="4099">
                <a:solidFill>
                  <a:srgbClr val="65A6FA"/>
                </a:solidFill>
                <a:latin typeface="Kollektif"/>
              </a:rPr>
              <a:t>Monish Kumar Naidu Pinapala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17321549" y="-772345"/>
            <a:ext cx="1517017" cy="1703027"/>
            <a:chOff x="0" y="0"/>
            <a:chExt cx="765266" cy="8591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765266" cy="859099"/>
            </a:xfrm>
            <a:custGeom>
              <a:avLst/>
              <a:gdLst/>
              <a:ahLst/>
              <a:cxnLst/>
              <a:rect l="l" t="t" r="r" b="b"/>
              <a:pathLst>
                <a:path w="765266" h="859099">
                  <a:moveTo>
                    <a:pt x="382633" y="0"/>
                  </a:moveTo>
                  <a:lnTo>
                    <a:pt x="765266" y="203200"/>
                  </a:lnTo>
                  <a:lnTo>
                    <a:pt x="765266" y="655900"/>
                  </a:lnTo>
                  <a:lnTo>
                    <a:pt x="382633" y="859099"/>
                  </a:lnTo>
                  <a:lnTo>
                    <a:pt x="0" y="655900"/>
                  </a:lnTo>
                  <a:lnTo>
                    <a:pt x="0" y="203200"/>
                  </a:lnTo>
                  <a:lnTo>
                    <a:pt x="382633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sq">
              <a:solidFill>
                <a:srgbClr val="CD0505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92075"/>
              <a:ext cx="765266" cy="6273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0" y="173148"/>
            <a:ext cx="2778520" cy="664529"/>
          </a:xfrm>
          <a:custGeom>
            <a:avLst/>
            <a:gdLst/>
            <a:ahLst/>
            <a:cxnLst/>
            <a:rect l="l" t="t" r="r" b="b"/>
            <a:pathLst>
              <a:path w="2778520" h="664529">
                <a:moveTo>
                  <a:pt x="0" y="0"/>
                </a:moveTo>
                <a:lnTo>
                  <a:pt x="2778520" y="0"/>
                </a:lnTo>
                <a:lnTo>
                  <a:pt x="2778520" y="664529"/>
                </a:lnTo>
                <a:lnTo>
                  <a:pt x="0" y="66452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/>
          <p:cNvSpPr/>
          <p:nvPr/>
        </p:nvSpPr>
        <p:spPr>
          <a:xfrm>
            <a:off x="0" y="2947841"/>
            <a:ext cx="8851173" cy="6756082"/>
          </a:xfrm>
          <a:custGeom>
            <a:avLst/>
            <a:gdLst/>
            <a:ahLst/>
            <a:cxnLst/>
            <a:rect l="l" t="t" r="r" b="b"/>
            <a:pathLst>
              <a:path w="8851173" h="6756082">
                <a:moveTo>
                  <a:pt x="0" y="0"/>
                </a:moveTo>
                <a:lnTo>
                  <a:pt x="8851173" y="0"/>
                </a:lnTo>
                <a:lnTo>
                  <a:pt x="8851173" y="6756082"/>
                </a:lnTo>
                <a:lnTo>
                  <a:pt x="0" y="675608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Freeform 7"/>
          <p:cNvSpPr/>
          <p:nvPr/>
        </p:nvSpPr>
        <p:spPr>
          <a:xfrm>
            <a:off x="9144000" y="2947841"/>
            <a:ext cx="9379643" cy="5637764"/>
          </a:xfrm>
          <a:custGeom>
            <a:avLst/>
            <a:gdLst/>
            <a:ahLst/>
            <a:cxnLst/>
            <a:rect l="l" t="t" r="r" b="b"/>
            <a:pathLst>
              <a:path w="9379643" h="5637764">
                <a:moveTo>
                  <a:pt x="0" y="0"/>
                </a:moveTo>
                <a:lnTo>
                  <a:pt x="9379643" y="0"/>
                </a:lnTo>
                <a:lnTo>
                  <a:pt x="9379643" y="5637764"/>
                </a:lnTo>
                <a:lnTo>
                  <a:pt x="0" y="563776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8" name="TextBox 8"/>
          <p:cNvSpPr txBox="1"/>
          <p:nvPr/>
        </p:nvSpPr>
        <p:spPr>
          <a:xfrm>
            <a:off x="150738" y="1019175"/>
            <a:ext cx="16131309" cy="77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000"/>
              </a:lnSpc>
            </a:pPr>
            <a:r>
              <a:rPr lang="en-US" sz="5000">
                <a:solidFill>
                  <a:srgbClr val="000000"/>
                </a:solidFill>
                <a:latin typeface="Kollektif Bold"/>
              </a:rPr>
              <a:t>Industry Analysis and Competitive Positioning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50738" y="2176316"/>
            <a:ext cx="4512559" cy="77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000"/>
              </a:lnSpc>
            </a:pPr>
            <a:r>
              <a:rPr lang="en-US" sz="5000">
                <a:solidFill>
                  <a:srgbClr val="000000"/>
                </a:solidFill>
                <a:latin typeface="Kollektif Bold"/>
              </a:rPr>
              <a:t>Net Income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9144000" y="2176316"/>
            <a:ext cx="6795776" cy="77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000"/>
              </a:lnSpc>
            </a:pPr>
            <a:r>
              <a:rPr lang="en-US" sz="5000">
                <a:solidFill>
                  <a:srgbClr val="000000"/>
                </a:solidFill>
                <a:latin typeface="Kollektif Bold"/>
              </a:rPr>
              <a:t>Profitability Ratios</a:t>
            </a:r>
          </a:p>
        </p:txBody>
      </p:sp>
      <p:grpSp>
        <p:nvGrpSpPr>
          <p:cNvPr id="11" name="Group 11"/>
          <p:cNvGrpSpPr/>
          <p:nvPr/>
        </p:nvGrpSpPr>
        <p:grpSpPr>
          <a:xfrm rot="-5400000">
            <a:off x="17529491" y="9165295"/>
            <a:ext cx="1517017" cy="1703027"/>
            <a:chOff x="0" y="0"/>
            <a:chExt cx="765266" cy="8591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765266" cy="859099"/>
            </a:xfrm>
            <a:custGeom>
              <a:avLst/>
              <a:gdLst/>
              <a:ahLst/>
              <a:cxnLst/>
              <a:rect l="l" t="t" r="r" b="b"/>
              <a:pathLst>
                <a:path w="765266" h="859099">
                  <a:moveTo>
                    <a:pt x="382633" y="0"/>
                  </a:moveTo>
                  <a:lnTo>
                    <a:pt x="765266" y="203200"/>
                  </a:lnTo>
                  <a:lnTo>
                    <a:pt x="765266" y="655900"/>
                  </a:lnTo>
                  <a:lnTo>
                    <a:pt x="382633" y="859099"/>
                  </a:lnTo>
                  <a:lnTo>
                    <a:pt x="0" y="655900"/>
                  </a:lnTo>
                  <a:lnTo>
                    <a:pt x="0" y="203200"/>
                  </a:lnTo>
                  <a:lnTo>
                    <a:pt x="382633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sq">
              <a:solidFill>
                <a:srgbClr val="CD0505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92075"/>
              <a:ext cx="765266" cy="6273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-801940" y="-900270"/>
            <a:ext cx="1603880" cy="1800540"/>
            <a:chOff x="0" y="0"/>
            <a:chExt cx="765266" cy="8591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765266" cy="859099"/>
            </a:xfrm>
            <a:custGeom>
              <a:avLst/>
              <a:gdLst/>
              <a:ahLst/>
              <a:cxnLst/>
              <a:rect l="l" t="t" r="r" b="b"/>
              <a:pathLst>
                <a:path w="765266" h="859099">
                  <a:moveTo>
                    <a:pt x="382633" y="0"/>
                  </a:moveTo>
                  <a:lnTo>
                    <a:pt x="765266" y="203200"/>
                  </a:lnTo>
                  <a:lnTo>
                    <a:pt x="765266" y="655900"/>
                  </a:lnTo>
                  <a:lnTo>
                    <a:pt x="382633" y="859099"/>
                  </a:lnTo>
                  <a:lnTo>
                    <a:pt x="0" y="655900"/>
                  </a:lnTo>
                  <a:lnTo>
                    <a:pt x="0" y="203200"/>
                  </a:lnTo>
                  <a:lnTo>
                    <a:pt x="382633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sq">
              <a:solidFill>
                <a:srgbClr val="CD0505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92075"/>
              <a:ext cx="765266" cy="6273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5400000">
            <a:off x="-450990" y="8657925"/>
            <a:ext cx="1585879" cy="1672271"/>
            <a:chOff x="0" y="0"/>
            <a:chExt cx="770809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770809" cy="812800"/>
            </a:xfrm>
            <a:custGeom>
              <a:avLst/>
              <a:gdLst/>
              <a:ahLst/>
              <a:cxnLst/>
              <a:rect l="l" t="t" r="r" b="b"/>
              <a:pathLst>
                <a:path w="770809" h="812800">
                  <a:moveTo>
                    <a:pt x="385405" y="0"/>
                  </a:moveTo>
                  <a:lnTo>
                    <a:pt x="770809" y="203200"/>
                  </a:lnTo>
                  <a:lnTo>
                    <a:pt x="770809" y="609600"/>
                  </a:lnTo>
                  <a:lnTo>
                    <a:pt x="385405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85405" y="0"/>
                  </a:lnTo>
                  <a:close/>
                </a:path>
              </a:pathLst>
            </a:custGeom>
            <a:solidFill>
              <a:srgbClr val="CD050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92075"/>
              <a:ext cx="770809" cy="581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28430" y="1028700"/>
            <a:ext cx="2778520" cy="664529"/>
          </a:xfrm>
          <a:custGeom>
            <a:avLst/>
            <a:gdLst/>
            <a:ahLst/>
            <a:cxnLst/>
            <a:rect l="l" t="t" r="r" b="b"/>
            <a:pathLst>
              <a:path w="2778520" h="664529">
                <a:moveTo>
                  <a:pt x="0" y="0"/>
                </a:moveTo>
                <a:lnTo>
                  <a:pt x="2778520" y="0"/>
                </a:lnTo>
                <a:lnTo>
                  <a:pt x="2778520" y="664529"/>
                </a:lnTo>
                <a:lnTo>
                  <a:pt x="0" y="66452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aphicFrame>
        <p:nvGraphicFramePr>
          <p:cNvPr id="9" name="Table 9"/>
          <p:cNvGraphicFramePr>
            <a:graphicFrameLocks noGrp="1"/>
          </p:cNvGraphicFramePr>
          <p:nvPr/>
        </p:nvGraphicFramePr>
        <p:xfrm>
          <a:off x="212428" y="3253448"/>
          <a:ext cx="6536586" cy="5400675"/>
        </p:xfrm>
        <a:graphic>
          <a:graphicData uri="http://schemas.openxmlformats.org/drawingml/2006/table">
            <a:tbl>
              <a:tblPr/>
              <a:tblGrid>
                <a:gridCol w="3944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19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26416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ts val="335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399" u="none" strike="noStrike">
                          <a:solidFill>
                            <a:srgbClr val="000000"/>
                          </a:solidFill>
                          <a:latin typeface="Kollektif Bold"/>
                        </a:rPr>
                        <a:t>Enterprise Value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ts val="335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399" u="none" strike="noStrike">
                          <a:solidFill>
                            <a:srgbClr val="000000"/>
                          </a:solidFill>
                          <a:latin typeface="Kollektif Bold"/>
                        </a:rPr>
                        <a:t> $ 303,035,487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5011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ts val="335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399" u="none" strike="noStrike">
                          <a:solidFill>
                            <a:srgbClr val="000000"/>
                          </a:solidFill>
                          <a:latin typeface="Kollektif Bold"/>
                        </a:rPr>
                        <a:t>Enterprise Value per share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ts val="335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399" u="none" strike="noStrike">
                          <a:solidFill>
                            <a:srgbClr val="000000"/>
                          </a:solidFill>
                          <a:latin typeface="Kollektif Bold"/>
                        </a:rPr>
                        <a:t>$ 187.52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6416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ts val="335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399" u="none" strike="noStrike">
                          <a:solidFill>
                            <a:srgbClr val="000000"/>
                          </a:solidFill>
                          <a:latin typeface="Kollektif Bold"/>
                        </a:rPr>
                        <a:t>Net Debt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ts val="335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399" u="none" strike="noStrike">
                          <a:solidFill>
                            <a:srgbClr val="000000"/>
                          </a:solidFill>
                          <a:latin typeface="Kollektif Bold"/>
                        </a:rPr>
                        <a:t>$ 10,472,974 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26416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ts val="335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399" u="none" strike="noStrike">
                          <a:solidFill>
                            <a:srgbClr val="000000"/>
                          </a:solidFill>
                          <a:latin typeface="Kollektif Bold"/>
                        </a:rPr>
                        <a:t>Equity Value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ts val="335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399" u="none" strike="noStrike">
                          <a:solidFill>
                            <a:srgbClr val="000000"/>
                          </a:solidFill>
                          <a:latin typeface="Kollektif Bold"/>
                        </a:rPr>
                        <a:t>$ 292,562,513 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26416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ts val="335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399" u="none" strike="noStrike">
                          <a:solidFill>
                            <a:srgbClr val="000000"/>
                          </a:solidFill>
                          <a:latin typeface="Kollektif Bold"/>
                        </a:rPr>
                        <a:t> Projected Stock Price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ts val="335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399" u="none" strike="noStrike">
                          <a:solidFill>
                            <a:srgbClr val="000000"/>
                          </a:solidFill>
                          <a:latin typeface="Kollektif Bold"/>
                        </a:rPr>
                        <a:t>$ 181.04 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TextBox 10"/>
          <p:cNvSpPr txBox="1"/>
          <p:nvPr/>
        </p:nvSpPr>
        <p:spPr>
          <a:xfrm>
            <a:off x="212428" y="2196904"/>
            <a:ext cx="6683242" cy="77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000"/>
              </a:lnSpc>
            </a:pPr>
            <a:r>
              <a:rPr lang="en-US" sz="5000">
                <a:solidFill>
                  <a:srgbClr val="000000"/>
                </a:solidFill>
                <a:latin typeface="Kollektif Bold"/>
              </a:rPr>
              <a:t>DCF Model Estimate</a:t>
            </a:r>
          </a:p>
        </p:txBody>
      </p:sp>
      <p:sp>
        <p:nvSpPr>
          <p:cNvPr id="11" name="Freeform 11"/>
          <p:cNvSpPr/>
          <p:nvPr/>
        </p:nvSpPr>
        <p:spPr>
          <a:xfrm>
            <a:off x="6895669" y="2206429"/>
            <a:ext cx="2398559" cy="1331200"/>
          </a:xfrm>
          <a:custGeom>
            <a:avLst/>
            <a:gdLst/>
            <a:ahLst/>
            <a:cxnLst/>
            <a:rect l="l" t="t" r="r" b="b"/>
            <a:pathLst>
              <a:path w="2398559" h="1331200">
                <a:moveTo>
                  <a:pt x="0" y="0"/>
                </a:moveTo>
                <a:lnTo>
                  <a:pt x="2398559" y="0"/>
                </a:lnTo>
                <a:lnTo>
                  <a:pt x="2398559" y="1331201"/>
                </a:lnTo>
                <a:lnTo>
                  <a:pt x="0" y="133120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2" name="Freeform 12"/>
          <p:cNvSpPr/>
          <p:nvPr/>
        </p:nvSpPr>
        <p:spPr>
          <a:xfrm flipV="1">
            <a:off x="9068881" y="3834736"/>
            <a:ext cx="2398559" cy="1331200"/>
          </a:xfrm>
          <a:custGeom>
            <a:avLst/>
            <a:gdLst/>
            <a:ahLst/>
            <a:cxnLst/>
            <a:rect l="l" t="t" r="r" b="b"/>
            <a:pathLst>
              <a:path w="2398559" h="1331200">
                <a:moveTo>
                  <a:pt x="0" y="1331200"/>
                </a:moveTo>
                <a:lnTo>
                  <a:pt x="2398559" y="1331200"/>
                </a:lnTo>
                <a:lnTo>
                  <a:pt x="2398559" y="0"/>
                </a:lnTo>
                <a:lnTo>
                  <a:pt x="0" y="0"/>
                </a:lnTo>
                <a:lnTo>
                  <a:pt x="0" y="133120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3" name="Freeform 13"/>
          <p:cNvSpPr/>
          <p:nvPr/>
        </p:nvSpPr>
        <p:spPr>
          <a:xfrm>
            <a:off x="11192184" y="2206429"/>
            <a:ext cx="2398559" cy="1331200"/>
          </a:xfrm>
          <a:custGeom>
            <a:avLst/>
            <a:gdLst/>
            <a:ahLst/>
            <a:cxnLst/>
            <a:rect l="l" t="t" r="r" b="b"/>
            <a:pathLst>
              <a:path w="2398559" h="1331200">
                <a:moveTo>
                  <a:pt x="0" y="0"/>
                </a:moveTo>
                <a:lnTo>
                  <a:pt x="2398559" y="0"/>
                </a:lnTo>
                <a:lnTo>
                  <a:pt x="2398559" y="1331201"/>
                </a:lnTo>
                <a:lnTo>
                  <a:pt x="0" y="133120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4" name="Freeform 14"/>
          <p:cNvSpPr/>
          <p:nvPr/>
        </p:nvSpPr>
        <p:spPr>
          <a:xfrm>
            <a:off x="15461619" y="2206429"/>
            <a:ext cx="2398559" cy="1331200"/>
          </a:xfrm>
          <a:custGeom>
            <a:avLst/>
            <a:gdLst/>
            <a:ahLst/>
            <a:cxnLst/>
            <a:rect l="l" t="t" r="r" b="b"/>
            <a:pathLst>
              <a:path w="2398559" h="1331200">
                <a:moveTo>
                  <a:pt x="0" y="0"/>
                </a:moveTo>
                <a:lnTo>
                  <a:pt x="2398559" y="0"/>
                </a:lnTo>
                <a:lnTo>
                  <a:pt x="2398559" y="1331201"/>
                </a:lnTo>
                <a:lnTo>
                  <a:pt x="0" y="133120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5" name="Freeform 15"/>
          <p:cNvSpPr/>
          <p:nvPr/>
        </p:nvSpPr>
        <p:spPr>
          <a:xfrm flipV="1">
            <a:off x="13365395" y="3834736"/>
            <a:ext cx="2398559" cy="1331200"/>
          </a:xfrm>
          <a:custGeom>
            <a:avLst/>
            <a:gdLst/>
            <a:ahLst/>
            <a:cxnLst/>
            <a:rect l="l" t="t" r="r" b="b"/>
            <a:pathLst>
              <a:path w="2398559" h="1331200">
                <a:moveTo>
                  <a:pt x="0" y="1331200"/>
                </a:moveTo>
                <a:lnTo>
                  <a:pt x="2398559" y="1331200"/>
                </a:lnTo>
                <a:lnTo>
                  <a:pt x="2398559" y="0"/>
                </a:lnTo>
                <a:lnTo>
                  <a:pt x="0" y="0"/>
                </a:lnTo>
                <a:lnTo>
                  <a:pt x="0" y="133120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6" name="Freeform 16"/>
          <p:cNvSpPr/>
          <p:nvPr/>
        </p:nvSpPr>
        <p:spPr>
          <a:xfrm>
            <a:off x="7342722" y="2655448"/>
            <a:ext cx="1504455" cy="1504455"/>
          </a:xfrm>
          <a:custGeom>
            <a:avLst/>
            <a:gdLst/>
            <a:ahLst/>
            <a:cxnLst/>
            <a:rect l="l" t="t" r="r" b="b"/>
            <a:pathLst>
              <a:path w="1504455" h="1504455">
                <a:moveTo>
                  <a:pt x="0" y="0"/>
                </a:moveTo>
                <a:lnTo>
                  <a:pt x="1504454" y="0"/>
                </a:lnTo>
                <a:lnTo>
                  <a:pt x="1504454" y="1504455"/>
                </a:lnTo>
                <a:lnTo>
                  <a:pt x="0" y="150445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7" name="Freeform 17"/>
          <p:cNvSpPr/>
          <p:nvPr/>
        </p:nvSpPr>
        <p:spPr>
          <a:xfrm>
            <a:off x="9515933" y="3340792"/>
            <a:ext cx="1504455" cy="1504455"/>
          </a:xfrm>
          <a:custGeom>
            <a:avLst/>
            <a:gdLst/>
            <a:ahLst/>
            <a:cxnLst/>
            <a:rect l="l" t="t" r="r" b="b"/>
            <a:pathLst>
              <a:path w="1504455" h="1504455">
                <a:moveTo>
                  <a:pt x="0" y="0"/>
                </a:moveTo>
                <a:lnTo>
                  <a:pt x="1504455" y="0"/>
                </a:lnTo>
                <a:lnTo>
                  <a:pt x="1504455" y="1504455"/>
                </a:lnTo>
                <a:lnTo>
                  <a:pt x="0" y="150445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8" name="Freeform 18"/>
          <p:cNvSpPr/>
          <p:nvPr/>
        </p:nvSpPr>
        <p:spPr>
          <a:xfrm>
            <a:off x="13812447" y="3340792"/>
            <a:ext cx="1504455" cy="1504455"/>
          </a:xfrm>
          <a:custGeom>
            <a:avLst/>
            <a:gdLst/>
            <a:ahLst/>
            <a:cxnLst/>
            <a:rect l="l" t="t" r="r" b="b"/>
            <a:pathLst>
              <a:path w="1504455" h="1504455">
                <a:moveTo>
                  <a:pt x="0" y="0"/>
                </a:moveTo>
                <a:lnTo>
                  <a:pt x="1504455" y="0"/>
                </a:lnTo>
                <a:lnTo>
                  <a:pt x="1504455" y="1504455"/>
                </a:lnTo>
                <a:lnTo>
                  <a:pt x="0" y="1504455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9" name="Freeform 19"/>
          <p:cNvSpPr/>
          <p:nvPr/>
        </p:nvSpPr>
        <p:spPr>
          <a:xfrm>
            <a:off x="11625697" y="2655448"/>
            <a:ext cx="1504455" cy="1504455"/>
          </a:xfrm>
          <a:custGeom>
            <a:avLst/>
            <a:gdLst/>
            <a:ahLst/>
            <a:cxnLst/>
            <a:rect l="l" t="t" r="r" b="b"/>
            <a:pathLst>
              <a:path w="1504455" h="1504455">
                <a:moveTo>
                  <a:pt x="0" y="0"/>
                </a:moveTo>
                <a:lnTo>
                  <a:pt x="1504454" y="0"/>
                </a:lnTo>
                <a:lnTo>
                  <a:pt x="1504454" y="1504455"/>
                </a:lnTo>
                <a:lnTo>
                  <a:pt x="0" y="1504455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0" name="Freeform 20"/>
          <p:cNvSpPr/>
          <p:nvPr/>
        </p:nvSpPr>
        <p:spPr>
          <a:xfrm>
            <a:off x="15908671" y="2655448"/>
            <a:ext cx="1504455" cy="1504455"/>
          </a:xfrm>
          <a:custGeom>
            <a:avLst/>
            <a:gdLst/>
            <a:ahLst/>
            <a:cxnLst/>
            <a:rect l="l" t="t" r="r" b="b"/>
            <a:pathLst>
              <a:path w="1504455" h="1504455">
                <a:moveTo>
                  <a:pt x="0" y="0"/>
                </a:moveTo>
                <a:lnTo>
                  <a:pt x="1504455" y="0"/>
                </a:lnTo>
                <a:lnTo>
                  <a:pt x="1504455" y="1504455"/>
                </a:lnTo>
                <a:lnTo>
                  <a:pt x="0" y="1504455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21" name="Group 21"/>
          <p:cNvGrpSpPr/>
          <p:nvPr/>
        </p:nvGrpSpPr>
        <p:grpSpPr>
          <a:xfrm rot="5400000">
            <a:off x="7680121" y="4242710"/>
            <a:ext cx="841218" cy="682097"/>
            <a:chOff x="0" y="0"/>
            <a:chExt cx="1002412" cy="8128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1002412" cy="812800"/>
            </a:xfrm>
            <a:custGeom>
              <a:avLst/>
              <a:gdLst/>
              <a:ahLst/>
              <a:cxnLst/>
              <a:rect l="l" t="t" r="r" b="b"/>
              <a:pathLst>
                <a:path w="1002412" h="812800">
                  <a:moveTo>
                    <a:pt x="1002412" y="406400"/>
                  </a:moveTo>
                  <a:lnTo>
                    <a:pt x="596012" y="0"/>
                  </a:lnTo>
                  <a:lnTo>
                    <a:pt x="596012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596012" y="609600"/>
                  </a:lnTo>
                  <a:lnTo>
                    <a:pt x="596012" y="812800"/>
                  </a:lnTo>
                  <a:lnTo>
                    <a:pt x="1002412" y="406400"/>
                  </a:lnTo>
                  <a:close/>
                </a:path>
              </a:pathLst>
            </a:custGeom>
            <a:solidFill>
              <a:srgbClr val="86EAE9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0" y="155575"/>
              <a:ext cx="900812" cy="454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4" name="TextBox 24"/>
          <p:cNvSpPr txBox="1"/>
          <p:nvPr/>
        </p:nvSpPr>
        <p:spPr>
          <a:xfrm>
            <a:off x="7380246" y="3041281"/>
            <a:ext cx="1504455" cy="834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399">
                <a:solidFill>
                  <a:srgbClr val="000000"/>
                </a:solidFill>
                <a:latin typeface="Kollektif Bold"/>
              </a:rPr>
              <a:t>Risk free rate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1610315" y="2833930"/>
            <a:ext cx="1504455" cy="692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Kollektif Bold"/>
              </a:rPr>
              <a:t>Market Risk Premium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3796901" y="3551682"/>
            <a:ext cx="1504455" cy="692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Kollektif Bold"/>
              </a:rPr>
              <a:t>Interest rate on debt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9515933" y="3811830"/>
            <a:ext cx="1504455" cy="5308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39"/>
              </a:lnSpc>
              <a:spcBef>
                <a:spcPct val="0"/>
              </a:spcBef>
            </a:pPr>
            <a:r>
              <a:rPr lang="en-US" sz="3099">
                <a:solidFill>
                  <a:srgbClr val="000000"/>
                </a:solidFill>
                <a:latin typeface="Kollektif Bold"/>
              </a:rPr>
              <a:t>Beta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5945552" y="2975667"/>
            <a:ext cx="1504455" cy="692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Kollektif Bold"/>
              </a:rPr>
              <a:t>Perpetual CF Growth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7311670" y="5091280"/>
            <a:ext cx="2260216" cy="1095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1999" spc="39">
                <a:solidFill>
                  <a:srgbClr val="191919"/>
                </a:solidFill>
                <a:latin typeface="Kollektif"/>
              </a:rPr>
              <a:t>Risk free rate fluctuates between 3.75% to 4.25%</a:t>
            </a:r>
          </a:p>
        </p:txBody>
      </p:sp>
      <p:sp>
        <p:nvSpPr>
          <p:cNvPr id="30" name="TextBox 30"/>
          <p:cNvSpPr txBox="1"/>
          <p:nvPr/>
        </p:nvSpPr>
        <p:spPr>
          <a:xfrm rot="60000">
            <a:off x="9272059" y="6617817"/>
            <a:ext cx="1892658" cy="1095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1999" spc="39">
                <a:solidFill>
                  <a:srgbClr val="191919"/>
                </a:solidFill>
                <a:latin typeface="Kollektif"/>
              </a:rPr>
              <a:t>Beta declined from 1.90 and settled at 1.50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1467440" y="4923049"/>
            <a:ext cx="2123303" cy="1838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1999" spc="39">
                <a:solidFill>
                  <a:srgbClr val="191919"/>
                </a:solidFill>
                <a:latin typeface="Kollektif"/>
              </a:rPr>
              <a:t>Market risk premium fluctuates between 3.75% to 4.25%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13943168" y="6262774"/>
            <a:ext cx="1870877" cy="1466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1999" spc="39">
                <a:solidFill>
                  <a:srgbClr val="191919"/>
                </a:solidFill>
                <a:latin typeface="Kollektif"/>
              </a:rPr>
              <a:t>Average Interest rate on debt is around 5%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15908671" y="4923049"/>
            <a:ext cx="2170059" cy="1838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1999" spc="39">
                <a:solidFill>
                  <a:srgbClr val="191919"/>
                </a:solidFill>
                <a:latin typeface="Kollektif"/>
              </a:rPr>
              <a:t>The perpetual cash flow rate is 6% and perpetual discount rate is 11.43% </a:t>
            </a:r>
          </a:p>
        </p:txBody>
      </p:sp>
      <p:grpSp>
        <p:nvGrpSpPr>
          <p:cNvPr id="34" name="Group 34"/>
          <p:cNvGrpSpPr/>
          <p:nvPr/>
        </p:nvGrpSpPr>
        <p:grpSpPr>
          <a:xfrm rot="5400000">
            <a:off x="9587378" y="5505671"/>
            <a:ext cx="1361566" cy="682097"/>
            <a:chOff x="0" y="0"/>
            <a:chExt cx="1622468" cy="812800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1622468" cy="812800"/>
            </a:xfrm>
            <a:custGeom>
              <a:avLst/>
              <a:gdLst/>
              <a:ahLst/>
              <a:cxnLst/>
              <a:rect l="l" t="t" r="r" b="b"/>
              <a:pathLst>
                <a:path w="1622468" h="812800">
                  <a:moveTo>
                    <a:pt x="1622468" y="406400"/>
                  </a:moveTo>
                  <a:lnTo>
                    <a:pt x="1216068" y="0"/>
                  </a:lnTo>
                  <a:lnTo>
                    <a:pt x="1216068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1216068" y="609600"/>
                  </a:lnTo>
                  <a:lnTo>
                    <a:pt x="1216068" y="812800"/>
                  </a:lnTo>
                  <a:lnTo>
                    <a:pt x="1622468" y="406400"/>
                  </a:lnTo>
                  <a:close/>
                </a:path>
              </a:pathLst>
            </a:custGeom>
            <a:solidFill>
              <a:srgbClr val="3EDAD8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36" name="TextBox 36"/>
            <p:cNvSpPr txBox="1"/>
            <p:nvPr/>
          </p:nvSpPr>
          <p:spPr>
            <a:xfrm>
              <a:off x="0" y="155575"/>
              <a:ext cx="1520868" cy="454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7" name="Group 37"/>
          <p:cNvGrpSpPr/>
          <p:nvPr/>
        </p:nvGrpSpPr>
        <p:grpSpPr>
          <a:xfrm rot="5400000">
            <a:off x="12033327" y="4255208"/>
            <a:ext cx="658431" cy="682097"/>
            <a:chOff x="0" y="0"/>
            <a:chExt cx="784599" cy="812800"/>
          </a:xfrm>
        </p:grpSpPr>
        <p:sp>
          <p:nvSpPr>
            <p:cNvPr id="38" name="Freeform 38"/>
            <p:cNvSpPr/>
            <p:nvPr/>
          </p:nvSpPr>
          <p:spPr>
            <a:xfrm>
              <a:off x="0" y="0"/>
              <a:ext cx="784599" cy="812800"/>
            </a:xfrm>
            <a:custGeom>
              <a:avLst/>
              <a:gdLst/>
              <a:ahLst/>
              <a:cxnLst/>
              <a:rect l="l" t="t" r="r" b="b"/>
              <a:pathLst>
                <a:path w="784599" h="812800">
                  <a:moveTo>
                    <a:pt x="784599" y="406400"/>
                  </a:moveTo>
                  <a:lnTo>
                    <a:pt x="378199" y="0"/>
                  </a:lnTo>
                  <a:lnTo>
                    <a:pt x="378199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378199" y="609600"/>
                  </a:lnTo>
                  <a:lnTo>
                    <a:pt x="378199" y="812800"/>
                  </a:lnTo>
                  <a:lnTo>
                    <a:pt x="784599" y="406400"/>
                  </a:lnTo>
                  <a:close/>
                </a:path>
              </a:pathLst>
            </a:custGeom>
            <a:solidFill>
              <a:srgbClr val="37C9EF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39" name="TextBox 39"/>
            <p:cNvSpPr txBox="1"/>
            <p:nvPr/>
          </p:nvSpPr>
          <p:spPr>
            <a:xfrm>
              <a:off x="0" y="155575"/>
              <a:ext cx="682999" cy="454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40" name="Group 40"/>
          <p:cNvGrpSpPr/>
          <p:nvPr/>
        </p:nvGrpSpPr>
        <p:grpSpPr>
          <a:xfrm rot="5400000">
            <a:off x="16372215" y="4268380"/>
            <a:ext cx="684775" cy="682097"/>
            <a:chOff x="0" y="0"/>
            <a:chExt cx="815991" cy="812800"/>
          </a:xfrm>
        </p:grpSpPr>
        <p:sp>
          <p:nvSpPr>
            <p:cNvPr id="41" name="Freeform 41"/>
            <p:cNvSpPr/>
            <p:nvPr/>
          </p:nvSpPr>
          <p:spPr>
            <a:xfrm>
              <a:off x="0" y="0"/>
              <a:ext cx="815991" cy="812800"/>
            </a:xfrm>
            <a:custGeom>
              <a:avLst/>
              <a:gdLst/>
              <a:ahLst/>
              <a:cxnLst/>
              <a:rect l="l" t="t" r="r" b="b"/>
              <a:pathLst>
                <a:path w="815991" h="812800">
                  <a:moveTo>
                    <a:pt x="815991" y="406400"/>
                  </a:moveTo>
                  <a:lnTo>
                    <a:pt x="409591" y="0"/>
                  </a:lnTo>
                  <a:lnTo>
                    <a:pt x="409591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409591" y="609600"/>
                  </a:lnTo>
                  <a:lnTo>
                    <a:pt x="409591" y="812800"/>
                  </a:lnTo>
                  <a:lnTo>
                    <a:pt x="815991" y="406400"/>
                  </a:lnTo>
                  <a:close/>
                </a:path>
              </a:pathLst>
            </a:custGeom>
            <a:solidFill>
              <a:srgbClr val="9197C8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2" name="TextBox 42"/>
            <p:cNvSpPr txBox="1"/>
            <p:nvPr/>
          </p:nvSpPr>
          <p:spPr>
            <a:xfrm>
              <a:off x="0" y="155575"/>
              <a:ext cx="714391" cy="454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43" name="Group 43"/>
          <p:cNvGrpSpPr/>
          <p:nvPr/>
        </p:nvGrpSpPr>
        <p:grpSpPr>
          <a:xfrm rot="5400000">
            <a:off x="14017316" y="5354740"/>
            <a:ext cx="1094718" cy="682097"/>
            <a:chOff x="0" y="0"/>
            <a:chExt cx="1304487" cy="812800"/>
          </a:xfrm>
        </p:grpSpPr>
        <p:sp>
          <p:nvSpPr>
            <p:cNvPr id="44" name="Freeform 44"/>
            <p:cNvSpPr/>
            <p:nvPr/>
          </p:nvSpPr>
          <p:spPr>
            <a:xfrm>
              <a:off x="0" y="0"/>
              <a:ext cx="1304487" cy="812800"/>
            </a:xfrm>
            <a:custGeom>
              <a:avLst/>
              <a:gdLst/>
              <a:ahLst/>
              <a:cxnLst/>
              <a:rect l="l" t="t" r="r" b="b"/>
              <a:pathLst>
                <a:path w="1304487" h="812800">
                  <a:moveTo>
                    <a:pt x="1304487" y="406400"/>
                  </a:moveTo>
                  <a:lnTo>
                    <a:pt x="898087" y="0"/>
                  </a:lnTo>
                  <a:lnTo>
                    <a:pt x="898087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898087" y="609600"/>
                  </a:lnTo>
                  <a:lnTo>
                    <a:pt x="898087" y="812800"/>
                  </a:lnTo>
                  <a:lnTo>
                    <a:pt x="1304487" y="406400"/>
                  </a:lnTo>
                  <a:close/>
                </a:path>
              </a:pathLst>
            </a:custGeom>
            <a:solidFill>
              <a:srgbClr val="2C92D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5" name="TextBox 45"/>
            <p:cNvSpPr txBox="1"/>
            <p:nvPr/>
          </p:nvSpPr>
          <p:spPr>
            <a:xfrm>
              <a:off x="0" y="155575"/>
              <a:ext cx="1202887" cy="454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-801940" y="-900270"/>
            <a:ext cx="1603880" cy="1800540"/>
            <a:chOff x="0" y="0"/>
            <a:chExt cx="765266" cy="8591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765266" cy="859099"/>
            </a:xfrm>
            <a:custGeom>
              <a:avLst/>
              <a:gdLst/>
              <a:ahLst/>
              <a:cxnLst/>
              <a:rect l="l" t="t" r="r" b="b"/>
              <a:pathLst>
                <a:path w="765266" h="859099">
                  <a:moveTo>
                    <a:pt x="382633" y="0"/>
                  </a:moveTo>
                  <a:lnTo>
                    <a:pt x="765266" y="203200"/>
                  </a:lnTo>
                  <a:lnTo>
                    <a:pt x="765266" y="655900"/>
                  </a:lnTo>
                  <a:lnTo>
                    <a:pt x="382633" y="859099"/>
                  </a:lnTo>
                  <a:lnTo>
                    <a:pt x="0" y="655900"/>
                  </a:lnTo>
                  <a:lnTo>
                    <a:pt x="0" y="203200"/>
                  </a:lnTo>
                  <a:lnTo>
                    <a:pt x="382633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sq">
              <a:solidFill>
                <a:srgbClr val="CD0505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92075"/>
              <a:ext cx="765266" cy="6273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5400000">
            <a:off x="-450990" y="8657925"/>
            <a:ext cx="1585879" cy="1672271"/>
            <a:chOff x="0" y="0"/>
            <a:chExt cx="770809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770809" cy="812800"/>
            </a:xfrm>
            <a:custGeom>
              <a:avLst/>
              <a:gdLst/>
              <a:ahLst/>
              <a:cxnLst/>
              <a:rect l="l" t="t" r="r" b="b"/>
              <a:pathLst>
                <a:path w="770809" h="812800">
                  <a:moveTo>
                    <a:pt x="385405" y="0"/>
                  </a:moveTo>
                  <a:lnTo>
                    <a:pt x="770809" y="203200"/>
                  </a:lnTo>
                  <a:lnTo>
                    <a:pt x="770809" y="609600"/>
                  </a:lnTo>
                  <a:lnTo>
                    <a:pt x="385405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85405" y="0"/>
                  </a:lnTo>
                  <a:close/>
                </a:path>
              </a:pathLst>
            </a:custGeom>
            <a:solidFill>
              <a:srgbClr val="CD050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92075"/>
              <a:ext cx="770809" cy="581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28430" y="1028700"/>
            <a:ext cx="2778520" cy="664529"/>
          </a:xfrm>
          <a:custGeom>
            <a:avLst/>
            <a:gdLst/>
            <a:ahLst/>
            <a:cxnLst/>
            <a:rect l="l" t="t" r="r" b="b"/>
            <a:pathLst>
              <a:path w="2778520" h="664529">
                <a:moveTo>
                  <a:pt x="0" y="0"/>
                </a:moveTo>
                <a:lnTo>
                  <a:pt x="2778520" y="0"/>
                </a:lnTo>
                <a:lnTo>
                  <a:pt x="2778520" y="664529"/>
                </a:lnTo>
                <a:lnTo>
                  <a:pt x="0" y="66452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aphicFrame>
        <p:nvGraphicFramePr>
          <p:cNvPr id="9" name="Table 9"/>
          <p:cNvGraphicFramePr>
            <a:graphicFrameLocks noGrp="1"/>
          </p:cNvGraphicFramePr>
          <p:nvPr/>
        </p:nvGraphicFramePr>
        <p:xfrm>
          <a:off x="198451" y="3290921"/>
          <a:ext cx="9155561" cy="5667375"/>
        </p:xfrm>
        <a:graphic>
          <a:graphicData uri="http://schemas.openxmlformats.org/drawingml/2006/table">
            <a:tbl>
              <a:tblPr/>
              <a:tblGrid>
                <a:gridCol w="38387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270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97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94578">
                <a:tc>
                  <a:txBody>
                    <a:bodyPr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000000"/>
                          </a:solidFill>
                          <a:latin typeface="Kollektif Bold"/>
                        </a:rPr>
                        <a:t>AMD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000000"/>
                          </a:solidFill>
                          <a:latin typeface="Kollektif Bold"/>
                        </a:rPr>
                        <a:t>Cap Based on Average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000000"/>
                          </a:solidFill>
                          <a:latin typeface="Kollektif Bold"/>
                        </a:rPr>
                        <a:t>Price per share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4578">
                <a:tc>
                  <a:txBody>
                    <a:bodyPr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000000"/>
                          </a:solidFill>
                          <a:latin typeface="Kollektif Bold"/>
                        </a:rPr>
                        <a:t>P/E  (forward or last earnings)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000000"/>
                          </a:solidFill>
                          <a:latin typeface="Kollektif"/>
                        </a:rPr>
                        <a:t> $ 203,512,556 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000000"/>
                          </a:solidFill>
                          <a:latin typeface="Kollektif"/>
                        </a:rPr>
                        <a:t> $ 126 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6073">
                <a:tc>
                  <a:txBody>
                    <a:bodyPr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000000"/>
                          </a:solidFill>
                          <a:latin typeface="Kollektif Bold"/>
                        </a:rPr>
                        <a:t>EBITDA multiplier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000000"/>
                          </a:solidFill>
                          <a:latin typeface="Kollektif"/>
                        </a:rPr>
                        <a:t>$ 1,691,072,044 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000000"/>
                          </a:solidFill>
                          <a:latin typeface="Kollektif"/>
                        </a:rPr>
                        <a:t>$ 415 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26073">
                <a:tc>
                  <a:txBody>
                    <a:bodyPr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000000"/>
                          </a:solidFill>
                          <a:latin typeface="Kollektif Bold"/>
                        </a:rPr>
                        <a:t>Sales multiplier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000000"/>
                          </a:solidFill>
                          <a:latin typeface="Kollektif"/>
                        </a:rPr>
                        <a:t>$ 421,886,679 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000000"/>
                          </a:solidFill>
                          <a:latin typeface="Kollektif"/>
                        </a:rPr>
                        <a:t>$ 155 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26073">
                <a:tc>
                  <a:txBody>
                    <a:bodyPr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000000"/>
                          </a:solidFill>
                          <a:latin typeface="Kollektif Bold"/>
                        </a:rPr>
                        <a:t>Book Value multiplier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000000"/>
                          </a:solidFill>
                          <a:latin typeface="Kollektif"/>
                        </a:rPr>
                        <a:t>$ 83,144,927 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000000"/>
                          </a:solidFill>
                          <a:latin typeface="Kollektif"/>
                        </a:rPr>
                        <a:t>$ 16 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Freeform 10"/>
          <p:cNvSpPr/>
          <p:nvPr/>
        </p:nvSpPr>
        <p:spPr>
          <a:xfrm>
            <a:off x="11303310" y="167939"/>
            <a:ext cx="6656079" cy="6476185"/>
          </a:xfrm>
          <a:custGeom>
            <a:avLst/>
            <a:gdLst/>
            <a:ahLst/>
            <a:cxnLst/>
            <a:rect l="l" t="t" r="r" b="b"/>
            <a:pathLst>
              <a:path w="6656079" h="6476185">
                <a:moveTo>
                  <a:pt x="0" y="0"/>
                </a:moveTo>
                <a:lnTo>
                  <a:pt x="6656079" y="0"/>
                </a:lnTo>
                <a:lnTo>
                  <a:pt x="6656079" y="6476185"/>
                </a:lnTo>
                <a:lnTo>
                  <a:pt x="0" y="647618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11" name="Group 11"/>
          <p:cNvGrpSpPr/>
          <p:nvPr/>
        </p:nvGrpSpPr>
        <p:grpSpPr>
          <a:xfrm>
            <a:off x="9760260" y="4732980"/>
            <a:ext cx="3086100" cy="3086100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F614E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199"/>
                </a:lnSpc>
              </a:pPr>
              <a:r>
                <a:rPr lang="en-US" sz="2999">
                  <a:solidFill>
                    <a:srgbClr val="000000"/>
                  </a:solidFill>
                  <a:latin typeface="Kollektif Bold"/>
                </a:rPr>
                <a:t>Average Valuation Price</a:t>
              </a:r>
            </a:p>
            <a:p>
              <a:pPr algn="ctr">
                <a:lnSpc>
                  <a:spcPts val="4199"/>
                </a:lnSpc>
              </a:pPr>
              <a:r>
                <a:rPr lang="en-US" sz="2999">
                  <a:solidFill>
                    <a:srgbClr val="000000"/>
                  </a:solidFill>
                  <a:latin typeface="Kollektif Bold"/>
                </a:rPr>
                <a:t>$ 178</a:t>
              </a:r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98451" y="2234377"/>
            <a:ext cx="6683242" cy="77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000"/>
              </a:lnSpc>
            </a:pPr>
            <a:r>
              <a:rPr lang="en-US" sz="5000">
                <a:solidFill>
                  <a:srgbClr val="000000"/>
                </a:solidFill>
                <a:latin typeface="Kollektif Bold"/>
              </a:rPr>
              <a:t>Relative Valuation</a:t>
            </a:r>
          </a:p>
        </p:txBody>
      </p:sp>
      <p:grpSp>
        <p:nvGrpSpPr>
          <p:cNvPr id="15" name="Group 15"/>
          <p:cNvGrpSpPr/>
          <p:nvPr/>
        </p:nvGrpSpPr>
        <p:grpSpPr>
          <a:xfrm rot="-5400000">
            <a:off x="17166449" y="8934150"/>
            <a:ext cx="1585879" cy="1672271"/>
            <a:chOff x="0" y="0"/>
            <a:chExt cx="770809" cy="8128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770809" cy="812800"/>
            </a:xfrm>
            <a:custGeom>
              <a:avLst/>
              <a:gdLst/>
              <a:ahLst/>
              <a:cxnLst/>
              <a:rect l="l" t="t" r="r" b="b"/>
              <a:pathLst>
                <a:path w="770809" h="812800">
                  <a:moveTo>
                    <a:pt x="385405" y="0"/>
                  </a:moveTo>
                  <a:lnTo>
                    <a:pt x="770809" y="203200"/>
                  </a:lnTo>
                  <a:lnTo>
                    <a:pt x="770809" y="609600"/>
                  </a:lnTo>
                  <a:lnTo>
                    <a:pt x="385405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85405" y="0"/>
                  </a:lnTo>
                  <a:close/>
                </a:path>
              </a:pathLst>
            </a:custGeom>
            <a:solidFill>
              <a:srgbClr val="CD050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92075"/>
              <a:ext cx="770809" cy="581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-801940" y="-900270"/>
            <a:ext cx="1603880" cy="1800540"/>
            <a:chOff x="0" y="0"/>
            <a:chExt cx="765266" cy="8591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765266" cy="859099"/>
            </a:xfrm>
            <a:custGeom>
              <a:avLst/>
              <a:gdLst/>
              <a:ahLst/>
              <a:cxnLst/>
              <a:rect l="l" t="t" r="r" b="b"/>
              <a:pathLst>
                <a:path w="765266" h="859099">
                  <a:moveTo>
                    <a:pt x="382633" y="0"/>
                  </a:moveTo>
                  <a:lnTo>
                    <a:pt x="765266" y="203200"/>
                  </a:lnTo>
                  <a:lnTo>
                    <a:pt x="765266" y="655900"/>
                  </a:lnTo>
                  <a:lnTo>
                    <a:pt x="382633" y="859099"/>
                  </a:lnTo>
                  <a:lnTo>
                    <a:pt x="0" y="655900"/>
                  </a:lnTo>
                  <a:lnTo>
                    <a:pt x="0" y="203200"/>
                  </a:lnTo>
                  <a:lnTo>
                    <a:pt x="382633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sq">
              <a:solidFill>
                <a:srgbClr val="CD0505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92075"/>
              <a:ext cx="765266" cy="6273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5400000">
            <a:off x="-450990" y="8657925"/>
            <a:ext cx="1585879" cy="1672271"/>
            <a:chOff x="0" y="0"/>
            <a:chExt cx="770809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770809" cy="812800"/>
            </a:xfrm>
            <a:custGeom>
              <a:avLst/>
              <a:gdLst/>
              <a:ahLst/>
              <a:cxnLst/>
              <a:rect l="l" t="t" r="r" b="b"/>
              <a:pathLst>
                <a:path w="770809" h="812800">
                  <a:moveTo>
                    <a:pt x="385405" y="0"/>
                  </a:moveTo>
                  <a:lnTo>
                    <a:pt x="770809" y="203200"/>
                  </a:lnTo>
                  <a:lnTo>
                    <a:pt x="770809" y="609600"/>
                  </a:lnTo>
                  <a:lnTo>
                    <a:pt x="385405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85405" y="0"/>
                  </a:lnTo>
                  <a:close/>
                </a:path>
              </a:pathLst>
            </a:custGeom>
            <a:solidFill>
              <a:srgbClr val="CD050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92075"/>
              <a:ext cx="770809" cy="581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28430" y="1028700"/>
            <a:ext cx="2778520" cy="664529"/>
          </a:xfrm>
          <a:custGeom>
            <a:avLst/>
            <a:gdLst/>
            <a:ahLst/>
            <a:cxnLst/>
            <a:rect l="l" t="t" r="r" b="b"/>
            <a:pathLst>
              <a:path w="2778520" h="664529">
                <a:moveTo>
                  <a:pt x="0" y="0"/>
                </a:moveTo>
                <a:lnTo>
                  <a:pt x="2778520" y="0"/>
                </a:lnTo>
                <a:lnTo>
                  <a:pt x="2778520" y="664529"/>
                </a:lnTo>
                <a:lnTo>
                  <a:pt x="0" y="66452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9" name="Group 9"/>
          <p:cNvGrpSpPr/>
          <p:nvPr/>
        </p:nvGrpSpPr>
        <p:grpSpPr>
          <a:xfrm rot="-5400000">
            <a:off x="17166449" y="8934150"/>
            <a:ext cx="1585879" cy="1672271"/>
            <a:chOff x="0" y="0"/>
            <a:chExt cx="770809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770809" cy="812800"/>
            </a:xfrm>
            <a:custGeom>
              <a:avLst/>
              <a:gdLst/>
              <a:ahLst/>
              <a:cxnLst/>
              <a:rect l="l" t="t" r="r" b="b"/>
              <a:pathLst>
                <a:path w="770809" h="812800">
                  <a:moveTo>
                    <a:pt x="385405" y="0"/>
                  </a:moveTo>
                  <a:lnTo>
                    <a:pt x="770809" y="203200"/>
                  </a:lnTo>
                  <a:lnTo>
                    <a:pt x="770809" y="609600"/>
                  </a:lnTo>
                  <a:lnTo>
                    <a:pt x="385405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85405" y="0"/>
                  </a:lnTo>
                  <a:close/>
                </a:path>
              </a:pathLst>
            </a:custGeom>
            <a:solidFill>
              <a:srgbClr val="CD050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92075"/>
              <a:ext cx="770809" cy="581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367838" y="3378200"/>
            <a:ext cx="3086100" cy="5657850"/>
            <a:chOff x="0" y="0"/>
            <a:chExt cx="812800" cy="1490133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1490133"/>
            </a:xfrm>
            <a:custGeom>
              <a:avLst/>
              <a:gdLst/>
              <a:ahLst/>
              <a:cxnLst/>
              <a:rect l="l" t="t" r="r" b="b"/>
              <a:pathLst>
                <a:path w="812800" h="1490133">
                  <a:moveTo>
                    <a:pt x="0" y="0"/>
                  </a:moveTo>
                  <a:lnTo>
                    <a:pt x="812800" y="0"/>
                  </a:lnTo>
                  <a:lnTo>
                    <a:pt x="812800" y="1490133"/>
                  </a:lnTo>
                  <a:lnTo>
                    <a:pt x="0" y="1490133"/>
                  </a:lnTo>
                  <a:close/>
                </a:path>
              </a:pathLst>
            </a:custGeom>
            <a:solidFill>
              <a:srgbClr val="DAF6F6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47625"/>
              <a:ext cx="812800" cy="15377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4975819" y="3319496"/>
            <a:ext cx="3086100" cy="5657850"/>
            <a:chOff x="0" y="0"/>
            <a:chExt cx="812800" cy="1490133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1490133"/>
            </a:xfrm>
            <a:custGeom>
              <a:avLst/>
              <a:gdLst/>
              <a:ahLst/>
              <a:cxnLst/>
              <a:rect l="l" t="t" r="r" b="b"/>
              <a:pathLst>
                <a:path w="812800" h="1490133">
                  <a:moveTo>
                    <a:pt x="0" y="0"/>
                  </a:moveTo>
                  <a:lnTo>
                    <a:pt x="812800" y="0"/>
                  </a:lnTo>
                  <a:lnTo>
                    <a:pt x="812800" y="1490133"/>
                  </a:lnTo>
                  <a:lnTo>
                    <a:pt x="0" y="1490133"/>
                  </a:lnTo>
                  <a:close/>
                </a:path>
              </a:pathLst>
            </a:custGeom>
            <a:solidFill>
              <a:srgbClr val="DAF6F6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-47625"/>
              <a:ext cx="812800" cy="15377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8754990" y="3319496"/>
            <a:ext cx="3086100" cy="5657850"/>
            <a:chOff x="0" y="0"/>
            <a:chExt cx="812800" cy="1490133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1490133"/>
            </a:xfrm>
            <a:custGeom>
              <a:avLst/>
              <a:gdLst/>
              <a:ahLst/>
              <a:cxnLst/>
              <a:rect l="l" t="t" r="r" b="b"/>
              <a:pathLst>
                <a:path w="812800" h="1490133">
                  <a:moveTo>
                    <a:pt x="0" y="0"/>
                  </a:moveTo>
                  <a:lnTo>
                    <a:pt x="812800" y="0"/>
                  </a:lnTo>
                  <a:lnTo>
                    <a:pt x="812800" y="1490133"/>
                  </a:lnTo>
                  <a:lnTo>
                    <a:pt x="0" y="1490133"/>
                  </a:lnTo>
                  <a:close/>
                </a:path>
              </a:pathLst>
            </a:custGeom>
            <a:solidFill>
              <a:srgbClr val="DAF6F6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-47625"/>
              <a:ext cx="812800" cy="15377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12536415" y="3319496"/>
            <a:ext cx="3086100" cy="5657850"/>
            <a:chOff x="0" y="0"/>
            <a:chExt cx="812800" cy="1490133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12800" cy="1490133"/>
            </a:xfrm>
            <a:custGeom>
              <a:avLst/>
              <a:gdLst/>
              <a:ahLst/>
              <a:cxnLst/>
              <a:rect l="l" t="t" r="r" b="b"/>
              <a:pathLst>
                <a:path w="812800" h="1490133">
                  <a:moveTo>
                    <a:pt x="0" y="0"/>
                  </a:moveTo>
                  <a:lnTo>
                    <a:pt x="812800" y="0"/>
                  </a:lnTo>
                  <a:lnTo>
                    <a:pt x="812800" y="1490133"/>
                  </a:lnTo>
                  <a:lnTo>
                    <a:pt x="0" y="1490133"/>
                  </a:lnTo>
                  <a:close/>
                </a:path>
              </a:pathLst>
            </a:custGeom>
            <a:solidFill>
              <a:srgbClr val="DAF6F6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0" y="-47625"/>
              <a:ext cx="812800" cy="15377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4" name="AutoShape 24"/>
          <p:cNvSpPr/>
          <p:nvPr/>
        </p:nvSpPr>
        <p:spPr>
          <a:xfrm>
            <a:off x="8754990" y="4808975"/>
            <a:ext cx="3086100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25" name="AutoShape 25"/>
          <p:cNvSpPr/>
          <p:nvPr/>
        </p:nvSpPr>
        <p:spPr>
          <a:xfrm>
            <a:off x="1367838" y="4770875"/>
            <a:ext cx="3086100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26" name="AutoShape 26"/>
          <p:cNvSpPr/>
          <p:nvPr/>
        </p:nvSpPr>
        <p:spPr>
          <a:xfrm>
            <a:off x="4975819" y="4789925"/>
            <a:ext cx="3086100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27" name="AutoShape 27"/>
          <p:cNvSpPr/>
          <p:nvPr/>
        </p:nvSpPr>
        <p:spPr>
          <a:xfrm>
            <a:off x="12622140" y="4770875"/>
            <a:ext cx="3086100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28" name="Freeform 28"/>
          <p:cNvSpPr/>
          <p:nvPr/>
        </p:nvSpPr>
        <p:spPr>
          <a:xfrm>
            <a:off x="4656304" y="1887348"/>
            <a:ext cx="1140492" cy="1140492"/>
          </a:xfrm>
          <a:custGeom>
            <a:avLst/>
            <a:gdLst/>
            <a:ahLst/>
            <a:cxnLst/>
            <a:rect l="l" t="t" r="r" b="b"/>
            <a:pathLst>
              <a:path w="1140492" h="1140492">
                <a:moveTo>
                  <a:pt x="0" y="0"/>
                </a:moveTo>
                <a:lnTo>
                  <a:pt x="1140492" y="0"/>
                </a:lnTo>
                <a:lnTo>
                  <a:pt x="1140492" y="1140492"/>
                </a:lnTo>
                <a:lnTo>
                  <a:pt x="0" y="114049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9" name="TextBox 29"/>
          <p:cNvSpPr txBox="1"/>
          <p:nvPr/>
        </p:nvSpPr>
        <p:spPr>
          <a:xfrm>
            <a:off x="132939" y="2256315"/>
            <a:ext cx="4842880" cy="77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000"/>
              </a:lnSpc>
            </a:pPr>
            <a:r>
              <a:rPr lang="en-US" sz="5000">
                <a:solidFill>
                  <a:srgbClr val="000000"/>
                </a:solidFill>
                <a:latin typeface="Kollektif Bold"/>
              </a:rPr>
              <a:t>Risk Analysis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804235" y="3498996"/>
            <a:ext cx="2206585" cy="12254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4"/>
              </a:lnSpc>
            </a:pPr>
            <a:r>
              <a:rPr lang="en-US" sz="3503">
                <a:solidFill>
                  <a:srgbClr val="000000"/>
                </a:solidFill>
                <a:latin typeface="Kollektif Bold"/>
              </a:rPr>
              <a:t>Tech and </a:t>
            </a:r>
          </a:p>
          <a:p>
            <a:pPr algn="ctr">
              <a:lnSpc>
                <a:spcPts val="4904"/>
              </a:lnSpc>
            </a:pPr>
            <a:r>
              <a:rPr lang="en-US" sz="3503">
                <a:solidFill>
                  <a:srgbClr val="000000"/>
                </a:solidFill>
                <a:latin typeface="Kollektif Bold"/>
              </a:rPr>
              <a:t>Innovation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5123949" y="3524250"/>
            <a:ext cx="2789839" cy="6073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4"/>
              </a:lnSpc>
            </a:pPr>
            <a:r>
              <a:rPr lang="en-US" sz="3503">
                <a:solidFill>
                  <a:srgbClr val="000000"/>
                </a:solidFill>
                <a:latin typeface="Kollektif Bold"/>
              </a:rPr>
              <a:t>Ability to Sell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8947744" y="3479762"/>
            <a:ext cx="2553987" cy="1227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4"/>
              </a:lnSpc>
            </a:pPr>
            <a:r>
              <a:rPr lang="en-US" sz="3503">
                <a:solidFill>
                  <a:srgbClr val="000000"/>
                </a:solidFill>
                <a:latin typeface="Kollektif Bold"/>
              </a:rPr>
              <a:t>Legal &amp; </a:t>
            </a:r>
          </a:p>
          <a:p>
            <a:pPr algn="ctr">
              <a:lnSpc>
                <a:spcPts val="4904"/>
              </a:lnSpc>
            </a:pPr>
            <a:r>
              <a:rPr lang="en-US" sz="3503">
                <a:solidFill>
                  <a:srgbClr val="000000"/>
                </a:solidFill>
                <a:latin typeface="Kollektif Bold"/>
              </a:rPr>
              <a:t>Regulatory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13063929" y="3479762"/>
            <a:ext cx="1874717" cy="1227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4"/>
              </a:lnSpc>
            </a:pPr>
            <a:r>
              <a:rPr lang="en-US" sz="3503">
                <a:solidFill>
                  <a:srgbClr val="000000"/>
                </a:solidFill>
                <a:latin typeface="Kollektif Bold"/>
              </a:rPr>
              <a:t>Macro &amp; </a:t>
            </a:r>
          </a:p>
          <a:p>
            <a:pPr algn="ctr">
              <a:lnSpc>
                <a:spcPts val="4904"/>
              </a:lnSpc>
            </a:pPr>
            <a:r>
              <a:rPr lang="en-US" sz="3503">
                <a:solidFill>
                  <a:srgbClr val="000000"/>
                </a:solidFill>
                <a:latin typeface="Kollektif Bold"/>
              </a:rPr>
              <a:t>Political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1531740" y="5305425"/>
            <a:ext cx="2758296" cy="17462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54" lvl="1" indent="-269877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000000"/>
                </a:solidFill>
                <a:latin typeface="Kollektif"/>
              </a:rPr>
              <a:t>Heavy R&amp;D Investment</a:t>
            </a:r>
          </a:p>
          <a:p>
            <a:pPr marL="539754" lvl="1" indent="-269877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000000"/>
                </a:solidFill>
                <a:latin typeface="Kollektif"/>
              </a:rPr>
              <a:t>Obsolescence Risk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5055079" y="5241368"/>
            <a:ext cx="2918861" cy="30606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54" lvl="1" indent="-269877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000000"/>
                </a:solidFill>
                <a:latin typeface="Kollektif"/>
              </a:rPr>
              <a:t>Supply Chain Distribution</a:t>
            </a:r>
          </a:p>
          <a:p>
            <a:pPr marL="539754" lvl="1" indent="-269877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000000"/>
                </a:solidFill>
                <a:latin typeface="Kollektif"/>
              </a:rPr>
              <a:t>Market Demand and its Competition</a:t>
            </a:r>
          </a:p>
          <a:p>
            <a:pPr marL="539754" lvl="1" indent="-269877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000000"/>
                </a:solidFill>
                <a:latin typeface="Kollektif"/>
              </a:rPr>
              <a:t>Dependency on Suppliers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8845590" y="5241368"/>
            <a:ext cx="2758296" cy="13080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54" lvl="1" indent="-269877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000000"/>
                </a:solidFill>
                <a:latin typeface="Kollektif"/>
              </a:rPr>
              <a:t>Patent Disputes</a:t>
            </a:r>
          </a:p>
          <a:p>
            <a:pPr marL="539754" lvl="1" indent="-269877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000000"/>
                </a:solidFill>
                <a:latin typeface="Kollektif"/>
              </a:rPr>
              <a:t>Regulatory changes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12700317" y="5241368"/>
            <a:ext cx="2758296" cy="21843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54" lvl="1" indent="-269877" algn="l">
              <a:lnSpc>
                <a:spcPts val="3500"/>
              </a:lnSpc>
              <a:spcBef>
                <a:spcPct val="0"/>
              </a:spcBef>
              <a:buFont typeface="Arial"/>
              <a:buChar char="•"/>
            </a:pPr>
            <a:r>
              <a:rPr lang="en-US" sz="2500" u="none" strike="noStrike">
                <a:solidFill>
                  <a:srgbClr val="000000"/>
                </a:solidFill>
                <a:latin typeface="Kollektif"/>
              </a:rPr>
              <a:t>Global Economic Conditions</a:t>
            </a:r>
          </a:p>
          <a:p>
            <a:pPr marL="539754" lvl="1" indent="-269877" algn="l">
              <a:lnSpc>
                <a:spcPts val="3500"/>
              </a:lnSpc>
              <a:spcBef>
                <a:spcPct val="0"/>
              </a:spcBef>
              <a:buFont typeface="Arial"/>
              <a:buChar char="•"/>
            </a:pPr>
            <a:r>
              <a:rPr lang="en-US" sz="2500" u="none" strike="noStrike">
                <a:solidFill>
                  <a:srgbClr val="000000"/>
                </a:solidFill>
                <a:latin typeface="Kollektif"/>
              </a:rPr>
              <a:t>Geopolitical Tensions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-801940" y="-900270"/>
            <a:ext cx="1603880" cy="1800540"/>
            <a:chOff x="0" y="0"/>
            <a:chExt cx="765266" cy="8591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765266" cy="859099"/>
            </a:xfrm>
            <a:custGeom>
              <a:avLst/>
              <a:gdLst/>
              <a:ahLst/>
              <a:cxnLst/>
              <a:rect l="l" t="t" r="r" b="b"/>
              <a:pathLst>
                <a:path w="765266" h="859099">
                  <a:moveTo>
                    <a:pt x="382633" y="0"/>
                  </a:moveTo>
                  <a:lnTo>
                    <a:pt x="765266" y="203200"/>
                  </a:lnTo>
                  <a:lnTo>
                    <a:pt x="765266" y="655900"/>
                  </a:lnTo>
                  <a:lnTo>
                    <a:pt x="382633" y="859099"/>
                  </a:lnTo>
                  <a:lnTo>
                    <a:pt x="0" y="655900"/>
                  </a:lnTo>
                  <a:lnTo>
                    <a:pt x="0" y="203200"/>
                  </a:lnTo>
                  <a:lnTo>
                    <a:pt x="382633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sq">
              <a:solidFill>
                <a:srgbClr val="CD0505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92075"/>
              <a:ext cx="765266" cy="6273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5400000">
            <a:off x="-450990" y="8657925"/>
            <a:ext cx="1585879" cy="1672271"/>
            <a:chOff x="0" y="0"/>
            <a:chExt cx="770809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770809" cy="812800"/>
            </a:xfrm>
            <a:custGeom>
              <a:avLst/>
              <a:gdLst/>
              <a:ahLst/>
              <a:cxnLst/>
              <a:rect l="l" t="t" r="r" b="b"/>
              <a:pathLst>
                <a:path w="770809" h="812800">
                  <a:moveTo>
                    <a:pt x="385405" y="0"/>
                  </a:moveTo>
                  <a:lnTo>
                    <a:pt x="770809" y="203200"/>
                  </a:lnTo>
                  <a:lnTo>
                    <a:pt x="770809" y="609600"/>
                  </a:lnTo>
                  <a:lnTo>
                    <a:pt x="385405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85405" y="0"/>
                  </a:lnTo>
                  <a:close/>
                </a:path>
              </a:pathLst>
            </a:custGeom>
            <a:solidFill>
              <a:srgbClr val="CD050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92075"/>
              <a:ext cx="770809" cy="581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28430" y="1028700"/>
            <a:ext cx="2778520" cy="664529"/>
          </a:xfrm>
          <a:custGeom>
            <a:avLst/>
            <a:gdLst/>
            <a:ahLst/>
            <a:cxnLst/>
            <a:rect l="l" t="t" r="r" b="b"/>
            <a:pathLst>
              <a:path w="2778520" h="664529">
                <a:moveTo>
                  <a:pt x="0" y="0"/>
                </a:moveTo>
                <a:lnTo>
                  <a:pt x="2778520" y="0"/>
                </a:lnTo>
                <a:lnTo>
                  <a:pt x="2778520" y="664529"/>
                </a:lnTo>
                <a:lnTo>
                  <a:pt x="0" y="66452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9" name="Group 9"/>
          <p:cNvGrpSpPr/>
          <p:nvPr/>
        </p:nvGrpSpPr>
        <p:grpSpPr>
          <a:xfrm rot="-5400000">
            <a:off x="17166449" y="8934150"/>
            <a:ext cx="1585879" cy="1672271"/>
            <a:chOff x="0" y="0"/>
            <a:chExt cx="770809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770809" cy="812800"/>
            </a:xfrm>
            <a:custGeom>
              <a:avLst/>
              <a:gdLst/>
              <a:ahLst/>
              <a:cxnLst/>
              <a:rect l="l" t="t" r="r" b="b"/>
              <a:pathLst>
                <a:path w="770809" h="812800">
                  <a:moveTo>
                    <a:pt x="385405" y="0"/>
                  </a:moveTo>
                  <a:lnTo>
                    <a:pt x="770809" y="203200"/>
                  </a:lnTo>
                  <a:lnTo>
                    <a:pt x="770809" y="609600"/>
                  </a:lnTo>
                  <a:lnTo>
                    <a:pt x="385405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85405" y="0"/>
                  </a:lnTo>
                  <a:close/>
                </a:path>
              </a:pathLst>
            </a:custGeom>
            <a:solidFill>
              <a:srgbClr val="CD050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92075"/>
              <a:ext cx="770809" cy="581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2906950" y="6797451"/>
            <a:ext cx="2460849" cy="2460849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6EAE9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7353526" y="6797451"/>
            <a:ext cx="2460849" cy="2460849"/>
            <a:chOff x="0" y="0"/>
            <a:chExt cx="812800" cy="8128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6EAE9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11547925" y="6797451"/>
            <a:ext cx="2460849" cy="2460849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6EAE9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1" name="Freeform 21"/>
          <p:cNvSpPr/>
          <p:nvPr/>
        </p:nvSpPr>
        <p:spPr>
          <a:xfrm>
            <a:off x="341949" y="2517089"/>
            <a:ext cx="4061464" cy="4061464"/>
          </a:xfrm>
          <a:custGeom>
            <a:avLst/>
            <a:gdLst/>
            <a:ahLst/>
            <a:cxnLst/>
            <a:rect l="l" t="t" r="r" b="b"/>
            <a:pathLst>
              <a:path w="4061464" h="4061464">
                <a:moveTo>
                  <a:pt x="0" y="0"/>
                </a:moveTo>
                <a:lnTo>
                  <a:pt x="4061464" y="0"/>
                </a:lnTo>
                <a:lnTo>
                  <a:pt x="4061464" y="4061463"/>
                </a:lnTo>
                <a:lnTo>
                  <a:pt x="0" y="406146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2" name="TextBox 22"/>
          <p:cNvSpPr txBox="1"/>
          <p:nvPr/>
        </p:nvSpPr>
        <p:spPr>
          <a:xfrm>
            <a:off x="5065872" y="1683704"/>
            <a:ext cx="4748503" cy="77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000"/>
              </a:lnSpc>
            </a:pPr>
            <a:r>
              <a:rPr lang="en-US" sz="5000">
                <a:solidFill>
                  <a:srgbClr val="000000"/>
                </a:solidFill>
                <a:latin typeface="Kollektif Bold"/>
              </a:rPr>
              <a:t>Conclusions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2979489" y="7345261"/>
            <a:ext cx="2315771" cy="13080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01"/>
              </a:lnSpc>
            </a:pPr>
            <a:r>
              <a:rPr lang="en-US" sz="2500">
                <a:solidFill>
                  <a:srgbClr val="000000"/>
                </a:solidFill>
                <a:latin typeface="Kollektif"/>
              </a:rPr>
              <a:t>Current </a:t>
            </a:r>
          </a:p>
          <a:p>
            <a:pPr algn="ctr">
              <a:lnSpc>
                <a:spcPts val="3501"/>
              </a:lnSpc>
            </a:pPr>
            <a:r>
              <a:rPr lang="en-US" sz="2500">
                <a:solidFill>
                  <a:srgbClr val="000000"/>
                </a:solidFill>
                <a:latin typeface="Kollektif"/>
              </a:rPr>
              <a:t>Price</a:t>
            </a:r>
          </a:p>
          <a:p>
            <a:pPr algn="ctr">
              <a:lnSpc>
                <a:spcPts val="3501"/>
              </a:lnSpc>
            </a:pPr>
            <a:r>
              <a:rPr lang="en-US" sz="2500">
                <a:solidFill>
                  <a:srgbClr val="000000"/>
                </a:solidFill>
                <a:latin typeface="Kollektif Bold"/>
              </a:rPr>
              <a:t>$ 192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7031515" y="7594917"/>
            <a:ext cx="3104870" cy="7279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34"/>
              </a:lnSpc>
            </a:pPr>
            <a:r>
              <a:rPr lang="en-US" sz="4167">
                <a:solidFill>
                  <a:srgbClr val="FF0000"/>
                </a:solidFill>
                <a:latin typeface="Kollektif Bold"/>
              </a:rPr>
              <a:t>SELL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1693003" y="7393043"/>
            <a:ext cx="2315771" cy="8699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01"/>
              </a:lnSpc>
            </a:pPr>
            <a:r>
              <a:rPr lang="en-US" sz="2500">
                <a:solidFill>
                  <a:srgbClr val="000000"/>
                </a:solidFill>
                <a:latin typeface="Kollektif"/>
              </a:rPr>
              <a:t>Projected Price</a:t>
            </a:r>
          </a:p>
          <a:p>
            <a:pPr algn="ctr">
              <a:lnSpc>
                <a:spcPts val="3501"/>
              </a:lnSpc>
            </a:pPr>
            <a:r>
              <a:rPr lang="en-US" sz="2500">
                <a:solidFill>
                  <a:srgbClr val="000000"/>
                </a:solidFill>
                <a:latin typeface="Kollektif Bold"/>
              </a:rPr>
              <a:t>$ 181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9139238" y="4829492"/>
            <a:ext cx="9525" cy="4317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00"/>
              </a:lnSpc>
            </a:pPr>
            <a:endParaRPr/>
          </a:p>
        </p:txBody>
      </p:sp>
      <p:sp>
        <p:nvSpPr>
          <p:cNvPr id="27" name="TextBox 27"/>
          <p:cNvSpPr txBox="1"/>
          <p:nvPr/>
        </p:nvSpPr>
        <p:spPr>
          <a:xfrm>
            <a:off x="4948446" y="2695492"/>
            <a:ext cx="12484437" cy="27952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77" lvl="1" indent="-345439">
              <a:lnSpc>
                <a:spcPts val="4479"/>
              </a:lnSpc>
              <a:buFont typeface="Arial"/>
              <a:buChar char="•"/>
            </a:pPr>
            <a:r>
              <a:rPr lang="en-US" sz="3199">
                <a:solidFill>
                  <a:srgbClr val="000000"/>
                </a:solidFill>
                <a:latin typeface="Kollektif"/>
              </a:rPr>
              <a:t>AMD appears to be a strong company backed by strong financials.</a:t>
            </a:r>
          </a:p>
          <a:p>
            <a:pPr marL="690877" lvl="1" indent="-345439">
              <a:lnSpc>
                <a:spcPts val="4479"/>
              </a:lnSpc>
              <a:buFont typeface="Arial"/>
              <a:buChar char="•"/>
            </a:pPr>
            <a:r>
              <a:rPr lang="en-US" sz="3199">
                <a:solidFill>
                  <a:srgbClr val="000000"/>
                </a:solidFill>
                <a:latin typeface="Kollektif"/>
              </a:rPr>
              <a:t>The dynamic nature of the industry and the presence of strong competitors require AMD to continuously adapt and innovate.</a:t>
            </a:r>
          </a:p>
          <a:p>
            <a:pPr marL="690877" lvl="1" indent="-345439">
              <a:lnSpc>
                <a:spcPts val="4479"/>
              </a:lnSpc>
              <a:buFont typeface="Arial"/>
              <a:buChar char="•"/>
            </a:pPr>
            <a:r>
              <a:rPr lang="en-US" sz="3199">
                <a:solidFill>
                  <a:srgbClr val="000000"/>
                </a:solidFill>
                <a:latin typeface="Kollektif"/>
              </a:rPr>
              <a:t>To diversify and increase production.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CF172E-5F92-16F2-FC2F-5B97E86792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D00E2D95-E8F7-738A-E9B2-B3336E1D36DA}"/>
              </a:ext>
            </a:extLst>
          </p:cNvPr>
          <p:cNvGrpSpPr/>
          <p:nvPr/>
        </p:nvGrpSpPr>
        <p:grpSpPr>
          <a:xfrm rot="-5400000">
            <a:off x="-801940" y="-900270"/>
            <a:ext cx="1603880" cy="1800540"/>
            <a:chOff x="0" y="0"/>
            <a:chExt cx="765266" cy="8591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4D885DD9-54E9-DCD3-4165-480D0832E869}"/>
                </a:ext>
              </a:extLst>
            </p:cNvPr>
            <p:cNvSpPr/>
            <p:nvPr/>
          </p:nvSpPr>
          <p:spPr>
            <a:xfrm>
              <a:off x="0" y="0"/>
              <a:ext cx="765266" cy="859099"/>
            </a:xfrm>
            <a:custGeom>
              <a:avLst/>
              <a:gdLst/>
              <a:ahLst/>
              <a:cxnLst/>
              <a:rect l="l" t="t" r="r" b="b"/>
              <a:pathLst>
                <a:path w="765266" h="859099">
                  <a:moveTo>
                    <a:pt x="382633" y="0"/>
                  </a:moveTo>
                  <a:lnTo>
                    <a:pt x="765266" y="203200"/>
                  </a:lnTo>
                  <a:lnTo>
                    <a:pt x="765266" y="655900"/>
                  </a:lnTo>
                  <a:lnTo>
                    <a:pt x="382633" y="859099"/>
                  </a:lnTo>
                  <a:lnTo>
                    <a:pt x="0" y="655900"/>
                  </a:lnTo>
                  <a:lnTo>
                    <a:pt x="0" y="203200"/>
                  </a:lnTo>
                  <a:lnTo>
                    <a:pt x="382633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sq">
              <a:solidFill>
                <a:srgbClr val="CD0505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BB95C6FC-93A9-36E4-254C-8874F6BB4A40}"/>
                </a:ext>
              </a:extLst>
            </p:cNvPr>
            <p:cNvSpPr txBox="1"/>
            <p:nvPr/>
          </p:nvSpPr>
          <p:spPr>
            <a:xfrm>
              <a:off x="0" y="92075"/>
              <a:ext cx="765266" cy="6273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id="{7CEF57C8-42AC-B2E8-B968-E192A9A2901C}"/>
              </a:ext>
            </a:extLst>
          </p:cNvPr>
          <p:cNvGrpSpPr/>
          <p:nvPr/>
        </p:nvGrpSpPr>
        <p:grpSpPr>
          <a:xfrm rot="-5400000">
            <a:off x="-450990" y="8657925"/>
            <a:ext cx="1585879" cy="1672271"/>
            <a:chOff x="0" y="0"/>
            <a:chExt cx="770809" cy="812800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0A4E7857-28DC-6700-57F9-E098C8FC8877}"/>
                </a:ext>
              </a:extLst>
            </p:cNvPr>
            <p:cNvSpPr/>
            <p:nvPr/>
          </p:nvSpPr>
          <p:spPr>
            <a:xfrm>
              <a:off x="0" y="0"/>
              <a:ext cx="770809" cy="812800"/>
            </a:xfrm>
            <a:custGeom>
              <a:avLst/>
              <a:gdLst/>
              <a:ahLst/>
              <a:cxnLst/>
              <a:rect l="l" t="t" r="r" b="b"/>
              <a:pathLst>
                <a:path w="770809" h="812800">
                  <a:moveTo>
                    <a:pt x="385405" y="0"/>
                  </a:moveTo>
                  <a:lnTo>
                    <a:pt x="770809" y="203200"/>
                  </a:lnTo>
                  <a:lnTo>
                    <a:pt x="770809" y="609600"/>
                  </a:lnTo>
                  <a:lnTo>
                    <a:pt x="385405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85405" y="0"/>
                  </a:lnTo>
                  <a:close/>
                </a:path>
              </a:pathLst>
            </a:custGeom>
            <a:solidFill>
              <a:srgbClr val="CD050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453235C1-A2BE-EEC3-C7C8-EEDD1EBAA083}"/>
                </a:ext>
              </a:extLst>
            </p:cNvPr>
            <p:cNvSpPr txBox="1"/>
            <p:nvPr/>
          </p:nvSpPr>
          <p:spPr>
            <a:xfrm>
              <a:off x="0" y="92075"/>
              <a:ext cx="770809" cy="581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>
            <a:extLst>
              <a:ext uri="{FF2B5EF4-FFF2-40B4-BE49-F238E27FC236}">
                <a16:creationId xmlns:a16="http://schemas.microsoft.com/office/drawing/2014/main" id="{8E270312-1DDC-F28A-543A-CB84BF5DACE9}"/>
              </a:ext>
            </a:extLst>
          </p:cNvPr>
          <p:cNvSpPr/>
          <p:nvPr/>
        </p:nvSpPr>
        <p:spPr>
          <a:xfrm>
            <a:off x="800457" y="952500"/>
            <a:ext cx="2778520" cy="664529"/>
          </a:xfrm>
          <a:custGeom>
            <a:avLst/>
            <a:gdLst/>
            <a:ahLst/>
            <a:cxnLst/>
            <a:rect l="l" t="t" r="r" b="b"/>
            <a:pathLst>
              <a:path w="2778520" h="664529">
                <a:moveTo>
                  <a:pt x="0" y="0"/>
                </a:moveTo>
                <a:lnTo>
                  <a:pt x="2778520" y="0"/>
                </a:lnTo>
                <a:lnTo>
                  <a:pt x="2778520" y="664529"/>
                </a:lnTo>
                <a:lnTo>
                  <a:pt x="0" y="66452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9" name="Group 9">
            <a:extLst>
              <a:ext uri="{FF2B5EF4-FFF2-40B4-BE49-F238E27FC236}">
                <a16:creationId xmlns:a16="http://schemas.microsoft.com/office/drawing/2014/main" id="{0A51606F-9A77-9DF9-1697-65FDD5623506}"/>
              </a:ext>
            </a:extLst>
          </p:cNvPr>
          <p:cNvGrpSpPr/>
          <p:nvPr/>
        </p:nvGrpSpPr>
        <p:grpSpPr>
          <a:xfrm rot="-5400000">
            <a:off x="17166449" y="8934150"/>
            <a:ext cx="1585879" cy="1672271"/>
            <a:chOff x="0" y="0"/>
            <a:chExt cx="770809" cy="812800"/>
          </a:xfrm>
        </p:grpSpPr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4D89F09F-C7F8-FDD1-DA7C-2B4C38BC1D54}"/>
                </a:ext>
              </a:extLst>
            </p:cNvPr>
            <p:cNvSpPr/>
            <p:nvPr/>
          </p:nvSpPr>
          <p:spPr>
            <a:xfrm>
              <a:off x="0" y="0"/>
              <a:ext cx="770809" cy="812800"/>
            </a:xfrm>
            <a:custGeom>
              <a:avLst/>
              <a:gdLst/>
              <a:ahLst/>
              <a:cxnLst/>
              <a:rect l="l" t="t" r="r" b="b"/>
              <a:pathLst>
                <a:path w="770809" h="812800">
                  <a:moveTo>
                    <a:pt x="385405" y="0"/>
                  </a:moveTo>
                  <a:lnTo>
                    <a:pt x="770809" y="203200"/>
                  </a:lnTo>
                  <a:lnTo>
                    <a:pt x="770809" y="609600"/>
                  </a:lnTo>
                  <a:lnTo>
                    <a:pt x="385405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85405" y="0"/>
                  </a:lnTo>
                  <a:close/>
                </a:path>
              </a:pathLst>
            </a:custGeom>
            <a:solidFill>
              <a:srgbClr val="CD050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1" name="TextBox 11">
              <a:extLst>
                <a:ext uri="{FF2B5EF4-FFF2-40B4-BE49-F238E27FC236}">
                  <a16:creationId xmlns:a16="http://schemas.microsoft.com/office/drawing/2014/main" id="{6FE2D962-225C-DF63-0872-A385C2246217}"/>
                </a:ext>
              </a:extLst>
            </p:cNvPr>
            <p:cNvSpPr txBox="1"/>
            <p:nvPr/>
          </p:nvSpPr>
          <p:spPr>
            <a:xfrm>
              <a:off x="0" y="92075"/>
              <a:ext cx="770809" cy="581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6" name="TextBox 26">
            <a:extLst>
              <a:ext uri="{FF2B5EF4-FFF2-40B4-BE49-F238E27FC236}">
                <a16:creationId xmlns:a16="http://schemas.microsoft.com/office/drawing/2014/main" id="{4813B0C0-887F-4ED9-7822-1015908A6FB1}"/>
              </a:ext>
            </a:extLst>
          </p:cNvPr>
          <p:cNvSpPr txBox="1"/>
          <p:nvPr/>
        </p:nvSpPr>
        <p:spPr>
          <a:xfrm>
            <a:off x="9139238" y="4829492"/>
            <a:ext cx="9525" cy="4317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00"/>
              </a:lnSpc>
            </a:pPr>
            <a:endParaRPr/>
          </a:p>
        </p:txBody>
      </p:sp>
      <p:sp>
        <p:nvSpPr>
          <p:cNvPr id="27" name="TextBox 27">
            <a:extLst>
              <a:ext uri="{FF2B5EF4-FFF2-40B4-BE49-F238E27FC236}">
                <a16:creationId xmlns:a16="http://schemas.microsoft.com/office/drawing/2014/main" id="{DD983B3C-D1FB-C98F-789D-17089C338E9C}"/>
              </a:ext>
            </a:extLst>
          </p:cNvPr>
          <p:cNvSpPr txBox="1"/>
          <p:nvPr/>
        </p:nvSpPr>
        <p:spPr>
          <a:xfrm>
            <a:off x="5562600" y="4711421"/>
            <a:ext cx="6548227" cy="6679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5438" lvl="1">
              <a:lnSpc>
                <a:spcPts val="4479"/>
              </a:lnSpc>
            </a:pPr>
            <a:r>
              <a:rPr lang="en-US" sz="8000" b="1" dirty="0">
                <a:solidFill>
                  <a:srgbClr val="000000"/>
                </a:solidFill>
                <a:latin typeface="Kollektif"/>
              </a:rPr>
              <a:t>THANK YOU!!</a:t>
            </a:r>
          </a:p>
        </p:txBody>
      </p:sp>
    </p:spTree>
    <p:extLst>
      <p:ext uri="{BB962C8B-B14F-4D97-AF65-F5344CB8AC3E}">
        <p14:creationId xmlns:p14="http://schemas.microsoft.com/office/powerpoint/2010/main" val="84132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17646058" y="-211307"/>
            <a:ext cx="1283883" cy="1493973"/>
            <a:chOff x="0" y="0"/>
            <a:chExt cx="6985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98500" cy="812800"/>
            </a:xfrm>
            <a:custGeom>
              <a:avLst/>
              <a:gdLst/>
              <a:ahLst/>
              <a:cxnLst/>
              <a:rect l="l" t="t" r="r" b="b"/>
              <a:pathLst>
                <a:path w="698500" h="81280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609600"/>
                  </a:lnTo>
                  <a:lnTo>
                    <a:pt x="349250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sq">
              <a:solidFill>
                <a:srgbClr val="CD0505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92075"/>
              <a:ext cx="698500" cy="581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5400000">
            <a:off x="17791924" y="9869068"/>
            <a:ext cx="753280" cy="794315"/>
            <a:chOff x="0" y="0"/>
            <a:chExt cx="770809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770809" cy="812800"/>
            </a:xfrm>
            <a:custGeom>
              <a:avLst/>
              <a:gdLst/>
              <a:ahLst/>
              <a:cxnLst/>
              <a:rect l="l" t="t" r="r" b="b"/>
              <a:pathLst>
                <a:path w="770809" h="812800">
                  <a:moveTo>
                    <a:pt x="385405" y="0"/>
                  </a:moveTo>
                  <a:lnTo>
                    <a:pt x="770809" y="203200"/>
                  </a:lnTo>
                  <a:lnTo>
                    <a:pt x="770809" y="609600"/>
                  </a:lnTo>
                  <a:lnTo>
                    <a:pt x="385405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8540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92075"/>
              <a:ext cx="770809" cy="581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-5400000">
            <a:off x="10138654" y="823195"/>
            <a:ext cx="705924" cy="744380"/>
            <a:chOff x="0" y="0"/>
            <a:chExt cx="770809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770809" cy="812800"/>
            </a:xfrm>
            <a:custGeom>
              <a:avLst/>
              <a:gdLst/>
              <a:ahLst/>
              <a:cxnLst/>
              <a:rect l="l" t="t" r="r" b="b"/>
              <a:pathLst>
                <a:path w="770809" h="812800">
                  <a:moveTo>
                    <a:pt x="385405" y="0"/>
                  </a:moveTo>
                  <a:lnTo>
                    <a:pt x="770809" y="203200"/>
                  </a:lnTo>
                  <a:lnTo>
                    <a:pt x="770809" y="609600"/>
                  </a:lnTo>
                  <a:lnTo>
                    <a:pt x="385405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85405" y="0"/>
                  </a:lnTo>
                  <a:close/>
                </a:path>
              </a:pathLst>
            </a:custGeom>
            <a:solidFill>
              <a:srgbClr val="CD050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92075"/>
              <a:ext cx="770809" cy="581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 rot="-5400000">
            <a:off x="13942422" y="-578450"/>
            <a:ext cx="1280342" cy="1350090"/>
            <a:chOff x="0" y="0"/>
            <a:chExt cx="770809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770809" cy="812800"/>
            </a:xfrm>
            <a:custGeom>
              <a:avLst/>
              <a:gdLst/>
              <a:ahLst/>
              <a:cxnLst/>
              <a:rect l="l" t="t" r="r" b="b"/>
              <a:pathLst>
                <a:path w="770809" h="812800">
                  <a:moveTo>
                    <a:pt x="385405" y="0"/>
                  </a:moveTo>
                  <a:lnTo>
                    <a:pt x="770809" y="203200"/>
                  </a:lnTo>
                  <a:lnTo>
                    <a:pt x="770809" y="609600"/>
                  </a:lnTo>
                  <a:lnTo>
                    <a:pt x="385405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8540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92075"/>
              <a:ext cx="770809" cy="581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>
            <a:off x="232554" y="96595"/>
            <a:ext cx="4519968" cy="1081026"/>
          </a:xfrm>
          <a:custGeom>
            <a:avLst/>
            <a:gdLst/>
            <a:ahLst/>
            <a:cxnLst/>
            <a:rect l="l" t="t" r="r" b="b"/>
            <a:pathLst>
              <a:path w="4519968" h="1081026">
                <a:moveTo>
                  <a:pt x="0" y="0"/>
                </a:moveTo>
                <a:lnTo>
                  <a:pt x="4519968" y="0"/>
                </a:lnTo>
                <a:lnTo>
                  <a:pt x="4519968" y="1081026"/>
                </a:lnTo>
                <a:lnTo>
                  <a:pt x="0" y="108102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5" name="Freeform 15"/>
          <p:cNvSpPr/>
          <p:nvPr/>
        </p:nvSpPr>
        <p:spPr>
          <a:xfrm>
            <a:off x="11324027" y="2592335"/>
            <a:ext cx="6963973" cy="2838312"/>
          </a:xfrm>
          <a:custGeom>
            <a:avLst/>
            <a:gdLst/>
            <a:ahLst/>
            <a:cxnLst/>
            <a:rect l="l" t="t" r="r" b="b"/>
            <a:pathLst>
              <a:path w="6963973" h="2838312">
                <a:moveTo>
                  <a:pt x="0" y="0"/>
                </a:moveTo>
                <a:lnTo>
                  <a:pt x="6963973" y="0"/>
                </a:lnTo>
                <a:lnTo>
                  <a:pt x="6963973" y="2838312"/>
                </a:lnTo>
                <a:lnTo>
                  <a:pt x="0" y="283831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40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6" name="Freeform 16"/>
          <p:cNvSpPr/>
          <p:nvPr/>
        </p:nvSpPr>
        <p:spPr>
          <a:xfrm>
            <a:off x="10863806" y="5654357"/>
            <a:ext cx="7304758" cy="4390626"/>
          </a:xfrm>
          <a:custGeom>
            <a:avLst/>
            <a:gdLst/>
            <a:ahLst/>
            <a:cxnLst/>
            <a:rect l="l" t="t" r="r" b="b"/>
            <a:pathLst>
              <a:path w="7304758" h="4390626">
                <a:moveTo>
                  <a:pt x="0" y="0"/>
                </a:moveTo>
                <a:lnTo>
                  <a:pt x="7304758" y="0"/>
                </a:lnTo>
                <a:lnTo>
                  <a:pt x="7304758" y="4390626"/>
                </a:lnTo>
                <a:lnTo>
                  <a:pt x="0" y="439062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7" name="TextBox 17"/>
          <p:cNvSpPr txBox="1"/>
          <p:nvPr/>
        </p:nvSpPr>
        <p:spPr>
          <a:xfrm>
            <a:off x="232554" y="2516135"/>
            <a:ext cx="10965754" cy="81267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19"/>
              </a:lnSpc>
            </a:pPr>
            <a:r>
              <a:rPr lang="en-US" sz="3299" dirty="0">
                <a:solidFill>
                  <a:srgbClr val="000000"/>
                </a:solidFill>
                <a:latin typeface="Kollektif"/>
              </a:rPr>
              <a:t>Diversified Semiconductor product range.</a:t>
            </a:r>
          </a:p>
          <a:p>
            <a:pPr>
              <a:lnSpc>
                <a:spcPts val="4619"/>
              </a:lnSpc>
            </a:pPr>
            <a:endParaRPr lang="en-US" sz="3299" dirty="0">
              <a:solidFill>
                <a:srgbClr val="000000"/>
              </a:solidFill>
              <a:latin typeface="Kollektif"/>
            </a:endParaRPr>
          </a:p>
          <a:p>
            <a:pPr>
              <a:lnSpc>
                <a:spcPts val="4619"/>
              </a:lnSpc>
            </a:pPr>
            <a:r>
              <a:rPr lang="en-US" sz="3299" dirty="0">
                <a:solidFill>
                  <a:srgbClr val="000000"/>
                </a:solidFill>
                <a:latin typeface="Kollektif"/>
              </a:rPr>
              <a:t>Global operations in over 50 countries.</a:t>
            </a:r>
          </a:p>
          <a:p>
            <a:pPr>
              <a:lnSpc>
                <a:spcPts val="4619"/>
              </a:lnSpc>
            </a:pPr>
            <a:endParaRPr lang="en-US" sz="3299" dirty="0">
              <a:solidFill>
                <a:srgbClr val="000000"/>
              </a:solidFill>
              <a:latin typeface="Kollektif"/>
            </a:endParaRPr>
          </a:p>
          <a:p>
            <a:pPr>
              <a:lnSpc>
                <a:spcPts val="4619"/>
              </a:lnSpc>
            </a:pPr>
            <a:r>
              <a:rPr lang="en-US" sz="3299" dirty="0">
                <a:solidFill>
                  <a:srgbClr val="000000"/>
                </a:solidFill>
                <a:latin typeface="Kollektif"/>
              </a:rPr>
              <a:t>Commitment to innovation, investing heavily in R&amp;D to drive technological advancements and product differentiation.</a:t>
            </a:r>
          </a:p>
          <a:p>
            <a:pPr>
              <a:lnSpc>
                <a:spcPts val="4619"/>
              </a:lnSpc>
            </a:pPr>
            <a:endParaRPr lang="en-US" sz="3299" dirty="0">
              <a:solidFill>
                <a:srgbClr val="000000"/>
              </a:solidFill>
              <a:latin typeface="Kollektif"/>
            </a:endParaRPr>
          </a:p>
          <a:p>
            <a:pPr>
              <a:lnSpc>
                <a:spcPts val="4619"/>
              </a:lnSpc>
            </a:pPr>
            <a:r>
              <a:rPr lang="en-US" sz="3299" dirty="0">
                <a:solidFill>
                  <a:srgbClr val="000000"/>
                </a:solidFill>
                <a:latin typeface="Kollektif"/>
              </a:rPr>
              <a:t>Business model is characterized by consistent growth, profitability, and value creation for shareholders.</a:t>
            </a:r>
          </a:p>
          <a:p>
            <a:pPr>
              <a:lnSpc>
                <a:spcPts val="4619"/>
              </a:lnSpc>
            </a:pPr>
            <a:endParaRPr lang="en-US" sz="3299" dirty="0">
              <a:solidFill>
                <a:srgbClr val="000000"/>
              </a:solidFill>
              <a:latin typeface="Kollektif"/>
            </a:endParaRPr>
          </a:p>
          <a:p>
            <a:pPr>
              <a:lnSpc>
                <a:spcPts val="4619"/>
              </a:lnSpc>
            </a:pPr>
            <a:r>
              <a:rPr lang="en-US" sz="3299" dirty="0">
                <a:solidFill>
                  <a:srgbClr val="000000"/>
                </a:solidFill>
                <a:latin typeface="Kollektif"/>
              </a:rPr>
              <a:t>Significant revenue growth in recent years, driven by strong demand for high-performance computing and graphics products.</a:t>
            </a:r>
          </a:p>
          <a:p>
            <a:pPr>
              <a:lnSpc>
                <a:spcPts val="4619"/>
              </a:lnSpc>
            </a:pPr>
            <a:endParaRPr lang="en-US" sz="3299" dirty="0">
              <a:solidFill>
                <a:srgbClr val="000000"/>
              </a:solidFill>
              <a:latin typeface="Kollektif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232554" y="1473069"/>
            <a:ext cx="11710134" cy="1000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800"/>
              </a:lnSpc>
            </a:pPr>
            <a:r>
              <a:rPr lang="en-US" sz="6500" b="1" dirty="0">
                <a:solidFill>
                  <a:srgbClr val="FF3131"/>
                </a:solidFill>
                <a:latin typeface="Kollektif" panose="020B0604020202020204" charset="0"/>
              </a:rPr>
              <a:t>Company</a:t>
            </a:r>
            <a:r>
              <a:rPr lang="en-US" sz="6500" b="1" dirty="0">
                <a:solidFill>
                  <a:srgbClr val="FF3131"/>
                </a:solidFill>
                <a:latin typeface="Kollektif Bold"/>
              </a:rPr>
              <a:t> </a:t>
            </a:r>
            <a:r>
              <a:rPr lang="en-US" sz="6500" b="1" dirty="0">
                <a:solidFill>
                  <a:srgbClr val="FF3131"/>
                </a:solidFill>
                <a:latin typeface="Kollektif" panose="020B0604020202020204" charset="0"/>
              </a:rPr>
              <a:t>Overview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1324027" y="1677856"/>
            <a:ext cx="4559401" cy="5756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99"/>
              </a:lnSpc>
            </a:pPr>
            <a:r>
              <a:rPr lang="en-US" sz="3999" b="1" dirty="0">
                <a:solidFill>
                  <a:srgbClr val="000000"/>
                </a:solidFill>
                <a:latin typeface="Kollektif" panose="020B0604020202020204" charset="0"/>
              </a:rPr>
              <a:t>Global</a:t>
            </a:r>
            <a:r>
              <a:rPr lang="en-US" sz="3999" b="1" dirty="0">
                <a:solidFill>
                  <a:srgbClr val="000000"/>
                </a:solidFill>
                <a:latin typeface="Kollektif Bold"/>
              </a:rPr>
              <a:t> </a:t>
            </a:r>
            <a:r>
              <a:rPr lang="en-US" sz="3999" b="1" dirty="0">
                <a:solidFill>
                  <a:srgbClr val="000000"/>
                </a:solidFill>
                <a:latin typeface="Kollektif" panose="020B0604020202020204" charset="0"/>
              </a:rPr>
              <a:t>Presence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16367513" y="122119"/>
            <a:ext cx="1783574" cy="1880736"/>
            <a:chOff x="0" y="0"/>
            <a:chExt cx="770809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770809" cy="812800"/>
            </a:xfrm>
            <a:custGeom>
              <a:avLst/>
              <a:gdLst/>
              <a:ahLst/>
              <a:cxnLst/>
              <a:rect l="l" t="t" r="r" b="b"/>
              <a:pathLst>
                <a:path w="770809" h="812800">
                  <a:moveTo>
                    <a:pt x="385405" y="0"/>
                  </a:moveTo>
                  <a:lnTo>
                    <a:pt x="770809" y="203200"/>
                  </a:lnTo>
                  <a:lnTo>
                    <a:pt x="770809" y="609600"/>
                  </a:lnTo>
                  <a:lnTo>
                    <a:pt x="385405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8540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92075"/>
              <a:ext cx="770809" cy="581025"/>
            </a:xfrm>
            <a:prstGeom prst="rect">
              <a:avLst/>
            </a:prstGeom>
          </p:spPr>
          <p:txBody>
            <a:bodyPr lIns="49586" tIns="49586" rIns="49586" bIns="49586" rtlCol="0" anchor="ctr"/>
            <a:lstStyle/>
            <a:p>
              <a:pPr algn="ctr">
                <a:lnSpc>
                  <a:spcPts val="2596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5400000">
            <a:off x="17053651" y="9100657"/>
            <a:ext cx="1926743" cy="2242028"/>
            <a:chOff x="0" y="0"/>
            <a:chExt cx="6985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98500" cy="812800"/>
            </a:xfrm>
            <a:custGeom>
              <a:avLst/>
              <a:gdLst/>
              <a:ahLst/>
              <a:cxnLst/>
              <a:rect l="l" t="t" r="r" b="b"/>
              <a:pathLst>
                <a:path w="698500" h="81280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609600"/>
                  </a:lnTo>
                  <a:lnTo>
                    <a:pt x="349250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sq">
              <a:solidFill>
                <a:srgbClr val="CD0505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92075"/>
              <a:ext cx="698500" cy="581025"/>
            </a:xfrm>
            <a:prstGeom prst="rect">
              <a:avLst/>
            </a:prstGeom>
          </p:spPr>
          <p:txBody>
            <a:bodyPr lIns="49586" tIns="49586" rIns="49586" bIns="49586" rtlCol="0" anchor="ctr"/>
            <a:lstStyle/>
            <a:p>
              <a:pPr algn="ctr">
                <a:lnSpc>
                  <a:spcPts val="2596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-5400000">
            <a:off x="-110829" y="9686060"/>
            <a:ext cx="973170" cy="1201881"/>
            <a:chOff x="0" y="0"/>
            <a:chExt cx="658129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58129" cy="812800"/>
            </a:xfrm>
            <a:custGeom>
              <a:avLst/>
              <a:gdLst/>
              <a:ahLst/>
              <a:cxnLst/>
              <a:rect l="l" t="t" r="r" b="b"/>
              <a:pathLst>
                <a:path w="658129" h="812800">
                  <a:moveTo>
                    <a:pt x="329064" y="0"/>
                  </a:moveTo>
                  <a:lnTo>
                    <a:pt x="658129" y="203200"/>
                  </a:lnTo>
                  <a:lnTo>
                    <a:pt x="658129" y="609600"/>
                  </a:lnTo>
                  <a:lnTo>
                    <a:pt x="329064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29064" y="0"/>
                  </a:lnTo>
                  <a:close/>
                </a:path>
              </a:pathLst>
            </a:custGeom>
            <a:solidFill>
              <a:srgbClr val="CD050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92075"/>
              <a:ext cx="658129" cy="581025"/>
            </a:xfrm>
            <a:prstGeom prst="rect">
              <a:avLst/>
            </a:prstGeom>
          </p:spPr>
          <p:txBody>
            <a:bodyPr lIns="49586" tIns="49586" rIns="49586" bIns="49586" rtlCol="0" anchor="ctr"/>
            <a:lstStyle/>
            <a:p>
              <a:pPr algn="ctr">
                <a:lnSpc>
                  <a:spcPts val="2596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375756" y="170700"/>
            <a:ext cx="2778520" cy="664529"/>
          </a:xfrm>
          <a:custGeom>
            <a:avLst/>
            <a:gdLst/>
            <a:ahLst/>
            <a:cxnLst/>
            <a:rect l="l" t="t" r="r" b="b"/>
            <a:pathLst>
              <a:path w="2778520" h="664529">
                <a:moveTo>
                  <a:pt x="0" y="0"/>
                </a:moveTo>
                <a:lnTo>
                  <a:pt x="2778520" y="0"/>
                </a:lnTo>
                <a:lnTo>
                  <a:pt x="2778520" y="664530"/>
                </a:lnTo>
                <a:lnTo>
                  <a:pt x="0" y="66453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2" name="Freeform 12"/>
          <p:cNvSpPr/>
          <p:nvPr/>
        </p:nvSpPr>
        <p:spPr>
          <a:xfrm>
            <a:off x="8579182" y="2408344"/>
            <a:ext cx="9620487" cy="5782526"/>
          </a:xfrm>
          <a:custGeom>
            <a:avLst/>
            <a:gdLst/>
            <a:ahLst/>
            <a:cxnLst/>
            <a:rect l="l" t="t" r="r" b="b"/>
            <a:pathLst>
              <a:path w="9620487" h="5782526">
                <a:moveTo>
                  <a:pt x="0" y="0"/>
                </a:moveTo>
                <a:lnTo>
                  <a:pt x="9620486" y="0"/>
                </a:lnTo>
                <a:lnTo>
                  <a:pt x="9620486" y="5782526"/>
                </a:lnTo>
                <a:lnTo>
                  <a:pt x="0" y="578252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aphicFrame>
        <p:nvGraphicFramePr>
          <p:cNvPr id="13" name="Table 13"/>
          <p:cNvGraphicFramePr>
            <a:graphicFrameLocks noGrp="1"/>
          </p:cNvGraphicFramePr>
          <p:nvPr/>
        </p:nvGraphicFramePr>
        <p:xfrm>
          <a:off x="375756" y="2239628"/>
          <a:ext cx="7836512" cy="7391400"/>
        </p:xfrm>
        <a:graphic>
          <a:graphicData uri="http://schemas.openxmlformats.org/drawingml/2006/table">
            <a:tbl>
              <a:tblPr/>
              <a:tblGrid>
                <a:gridCol w="43948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416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1266">
                <a:tc>
                  <a:txBody>
                    <a:bodyPr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Kollektif"/>
                        </a:rPr>
                        <a:t>(Closing Price 02/29/23)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Kollektif"/>
                        </a:rPr>
                        <a:t>$192.53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1266">
                <a:tc>
                  <a:txBody>
                    <a:bodyPr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Kollektif"/>
                        </a:rPr>
                        <a:t>52 Week High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Kollektif"/>
                        </a:rPr>
                        <a:t>$193.00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1266">
                <a:tc>
                  <a:txBody>
                    <a:bodyPr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Kollektif"/>
                        </a:rPr>
                        <a:t>52 Week Low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Kollektif"/>
                        </a:rPr>
                        <a:t>$78.52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1266">
                <a:tc>
                  <a:txBody>
                    <a:bodyPr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Kollektif"/>
                        </a:rPr>
                        <a:t>Average Volume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Kollektif"/>
                        </a:rPr>
                        <a:t>73,982,469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1266">
                <a:tc>
                  <a:txBody>
                    <a:bodyPr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Kollektif"/>
                        </a:rPr>
                        <a:t>Market Cap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Kollektif"/>
                        </a:rPr>
                        <a:t>$311.088B.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71266">
                <a:tc>
                  <a:txBody>
                    <a:bodyPr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Kollektif"/>
                        </a:rPr>
                        <a:t>Beta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Kollektif"/>
                        </a:rPr>
                        <a:t>1.63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71266">
                <a:tc>
                  <a:txBody>
                    <a:bodyPr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Kollektif"/>
                        </a:rPr>
                        <a:t>EPS Ratio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Kollektif"/>
                        </a:rPr>
                        <a:t>0.53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92538">
                <a:tc>
                  <a:txBody>
                    <a:bodyPr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Kollektif"/>
                        </a:rPr>
                        <a:t>Institutional ownership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Kollektif"/>
                        </a:rPr>
                        <a:t>94.46% of Outstanding shares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4" name="Freeform 14"/>
          <p:cNvSpPr/>
          <p:nvPr/>
        </p:nvSpPr>
        <p:spPr>
          <a:xfrm>
            <a:off x="6189671" y="920432"/>
            <a:ext cx="1355715" cy="1330624"/>
          </a:xfrm>
          <a:custGeom>
            <a:avLst/>
            <a:gdLst/>
            <a:ahLst/>
            <a:cxnLst/>
            <a:rect l="l" t="t" r="r" b="b"/>
            <a:pathLst>
              <a:path w="1355715" h="1330624">
                <a:moveTo>
                  <a:pt x="0" y="0"/>
                </a:moveTo>
                <a:lnTo>
                  <a:pt x="1355715" y="0"/>
                </a:lnTo>
                <a:lnTo>
                  <a:pt x="1355715" y="1330624"/>
                </a:lnTo>
                <a:lnTo>
                  <a:pt x="0" y="133062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942" b="-942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5" name="TextBox 15"/>
          <p:cNvSpPr txBox="1"/>
          <p:nvPr/>
        </p:nvSpPr>
        <p:spPr>
          <a:xfrm>
            <a:off x="375756" y="1326419"/>
            <a:ext cx="5813915" cy="923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296"/>
              </a:lnSpc>
            </a:pPr>
            <a:r>
              <a:rPr lang="en-US" sz="6080">
                <a:solidFill>
                  <a:srgbClr val="FF3131"/>
                </a:solidFill>
                <a:latin typeface="Kollektif Bold"/>
              </a:rPr>
              <a:t>Market Profile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5F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/>
          <p:cNvGraphicFramePr>
            <a:graphicFrameLocks noGrp="1"/>
          </p:cNvGraphicFramePr>
          <p:nvPr/>
        </p:nvGraphicFramePr>
        <p:xfrm>
          <a:off x="664993" y="2600325"/>
          <a:ext cx="16958013" cy="7686675"/>
        </p:xfrm>
        <a:graphic>
          <a:graphicData uri="http://schemas.openxmlformats.org/drawingml/2006/table">
            <a:tbl>
              <a:tblPr/>
              <a:tblGrid>
                <a:gridCol w="42395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443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346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395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43175">
                <a:tc>
                  <a:txBody>
                    <a:bodyPr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 spc="89">
                          <a:solidFill>
                            <a:srgbClr val="000000"/>
                          </a:solidFill>
                          <a:latin typeface="Kollektif Bold"/>
                        </a:rPr>
                        <a:t>STRENGTHS</a:t>
                      </a:r>
                      <a:endParaRPr lang="en-US" sz="1100"/>
                    </a:p>
                  </a:txBody>
                  <a:tcPr marL="19050" marR="19050" marT="19050" marB="19050" anchor="b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0" cap="flat" cmpd="sng" algn="ctr">
                      <a:solidFill>
                        <a:srgbClr val="1353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 spc="89">
                          <a:solidFill>
                            <a:srgbClr val="000000"/>
                          </a:solidFill>
                          <a:latin typeface="Kollektif Bold"/>
                        </a:rPr>
                        <a:t>WEAKNESSES</a:t>
                      </a:r>
                      <a:endParaRPr lang="en-US" sz="1100"/>
                    </a:p>
                  </a:txBody>
                  <a:tcPr marL="19050" marR="19050" marT="19050" marB="19050" anchor="b">
                    <a:lnL w="95250" cap="flat" cmpd="sng" algn="ctr">
                      <a:solidFill>
                        <a:srgbClr val="1353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0" cap="flat" cmpd="sng" algn="ctr">
                      <a:solidFill>
                        <a:srgbClr val="1353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 spc="89">
                          <a:solidFill>
                            <a:srgbClr val="000000"/>
                          </a:solidFill>
                          <a:latin typeface="Kollektif Bold"/>
                        </a:rPr>
                        <a:t>OPPORTUNITIES</a:t>
                      </a:r>
                      <a:endParaRPr lang="en-US" sz="1100"/>
                    </a:p>
                  </a:txBody>
                  <a:tcPr marL="19050" marR="19050" marT="19050" marB="19050" anchor="b">
                    <a:lnL w="95250" cap="flat" cmpd="sng" algn="ctr">
                      <a:solidFill>
                        <a:srgbClr val="1353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0" cap="flat" cmpd="sng" algn="ctr">
                      <a:solidFill>
                        <a:srgbClr val="1353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1353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1353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 spc="89">
                          <a:solidFill>
                            <a:srgbClr val="000000"/>
                          </a:solidFill>
                          <a:latin typeface="Kollektif Bold"/>
                        </a:rPr>
                        <a:t>THREATS</a:t>
                      </a:r>
                      <a:endParaRPr lang="en-US" sz="1100"/>
                    </a:p>
                  </a:txBody>
                  <a:tcPr marL="19050" marR="19050" marT="19050" marB="19050" anchor="b">
                    <a:lnL w="95250" cap="flat" cmpd="sng" algn="ctr">
                      <a:solidFill>
                        <a:srgbClr val="1353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3500">
                <a:tc>
                  <a:txBody>
                    <a:bodyPr/>
                    <a:lstStyle/>
                    <a:p>
                      <a:pPr marL="712465" lvl="1" indent="-356233" algn="l">
                        <a:lnSpc>
                          <a:spcPts val="4619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3299" spc="49">
                          <a:solidFill>
                            <a:srgbClr val="191919"/>
                          </a:solidFill>
                          <a:latin typeface="Kollektif"/>
                        </a:rPr>
                        <a:t>Innovation in Product Line</a:t>
                      </a:r>
                      <a:endParaRPr lang="en-US" sz="1100"/>
                    </a:p>
                    <a:p>
                      <a:pPr marL="712465" lvl="1" indent="-356233">
                        <a:lnSpc>
                          <a:spcPts val="4619"/>
                        </a:lnSpc>
                        <a:buFont typeface="Arial"/>
                        <a:buChar char="•"/>
                      </a:pPr>
                      <a:r>
                        <a:rPr lang="en-US" sz="3299" spc="49">
                          <a:solidFill>
                            <a:srgbClr val="191919"/>
                          </a:solidFill>
                          <a:latin typeface="Kollektif"/>
                        </a:rPr>
                        <a:t>Strategic Partnerships</a:t>
                      </a:r>
                    </a:p>
                    <a:p>
                      <a:pPr marL="712465" lvl="1" indent="-356233">
                        <a:lnSpc>
                          <a:spcPts val="4619"/>
                        </a:lnSpc>
                        <a:buFont typeface="Arial"/>
                        <a:buChar char="•"/>
                      </a:pPr>
                      <a:r>
                        <a:rPr lang="en-US" sz="3299" spc="49">
                          <a:solidFill>
                            <a:srgbClr val="191919"/>
                          </a:solidFill>
                          <a:latin typeface="Kollektif"/>
                        </a:rPr>
                        <a:t>Competitive Performance</a:t>
                      </a:r>
                    </a:p>
                  </a:txBody>
                  <a:tcPr marL="19050" marR="19050" marT="19050" marB="19050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0" cap="flat" cmpd="sng" algn="ctr">
                      <a:solidFill>
                        <a:srgbClr val="1353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marL="712468" lvl="1" indent="-356234" algn="just">
                        <a:lnSpc>
                          <a:spcPts val="4619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3299" spc="49">
                          <a:solidFill>
                            <a:srgbClr val="191919"/>
                          </a:solidFill>
                          <a:latin typeface="Kollektif"/>
                        </a:rPr>
                        <a:t>Supply Chain Constraints</a:t>
                      </a:r>
                      <a:endParaRPr lang="en-US" sz="1100"/>
                    </a:p>
                    <a:p>
                      <a:pPr marL="712468" lvl="1" indent="-356234" algn="just">
                        <a:lnSpc>
                          <a:spcPts val="4619"/>
                        </a:lnSpc>
                        <a:buFont typeface="Arial"/>
                        <a:buChar char="•"/>
                      </a:pPr>
                      <a:r>
                        <a:rPr lang="en-US" sz="3299" spc="49">
                          <a:solidFill>
                            <a:srgbClr val="191919"/>
                          </a:solidFill>
                          <a:latin typeface="Kollektif"/>
                        </a:rPr>
                        <a:t>Competition for Market Share </a:t>
                      </a:r>
                    </a:p>
                    <a:p>
                      <a:pPr marL="712468" lvl="1" indent="-356234" algn="just">
                        <a:lnSpc>
                          <a:spcPts val="4619"/>
                        </a:lnSpc>
                        <a:buFont typeface="Arial"/>
                        <a:buChar char="•"/>
                      </a:pPr>
                      <a:r>
                        <a:rPr lang="en-US" sz="3299" spc="49">
                          <a:solidFill>
                            <a:srgbClr val="191919"/>
                          </a:solidFill>
                          <a:latin typeface="Kollektif"/>
                        </a:rPr>
                        <a:t>Reliance on Limited Clientele</a:t>
                      </a:r>
                    </a:p>
                    <a:p>
                      <a:pPr algn="just">
                        <a:lnSpc>
                          <a:spcPts val="4619"/>
                        </a:lnSpc>
                      </a:pPr>
                      <a:endParaRPr lang="en-US" sz="3299" spc="49">
                        <a:solidFill>
                          <a:srgbClr val="191919"/>
                        </a:solidFill>
                        <a:latin typeface="Kollektif"/>
                      </a:endParaRPr>
                    </a:p>
                  </a:txBody>
                  <a:tcPr marL="19050" marR="19050" marT="19050" marB="19050">
                    <a:lnL w="95250" cap="flat" cmpd="sng" algn="ctr">
                      <a:solidFill>
                        <a:srgbClr val="1353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0" cap="flat" cmpd="sng" algn="ctr">
                      <a:solidFill>
                        <a:srgbClr val="1353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marL="712470" lvl="1" indent="-356235" algn="l">
                        <a:lnSpc>
                          <a:spcPts val="4620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3300" spc="49">
                          <a:solidFill>
                            <a:srgbClr val="191919"/>
                          </a:solidFill>
                          <a:latin typeface="Kollektif"/>
                        </a:rPr>
                        <a:t>Growing AI Market</a:t>
                      </a:r>
                      <a:endParaRPr lang="en-US" sz="1100"/>
                    </a:p>
                    <a:p>
                      <a:pPr marL="712470" lvl="1" indent="-356235">
                        <a:lnSpc>
                          <a:spcPts val="4620"/>
                        </a:lnSpc>
                        <a:buFont typeface="Arial"/>
                        <a:buChar char="•"/>
                      </a:pPr>
                      <a:r>
                        <a:rPr lang="en-US" sz="3300" spc="49">
                          <a:solidFill>
                            <a:srgbClr val="191919"/>
                          </a:solidFill>
                          <a:latin typeface="Kollektif"/>
                        </a:rPr>
                        <a:t>PC Market Recovery</a:t>
                      </a:r>
                    </a:p>
                    <a:p>
                      <a:pPr marL="712470" lvl="1" indent="-356235">
                        <a:lnSpc>
                          <a:spcPts val="4620"/>
                        </a:lnSpc>
                        <a:buFont typeface="Arial"/>
                        <a:buChar char="•"/>
                      </a:pPr>
                      <a:r>
                        <a:rPr lang="en-US" sz="3300" spc="49">
                          <a:solidFill>
                            <a:srgbClr val="191919"/>
                          </a:solidFill>
                          <a:latin typeface="Kollektif"/>
                        </a:rPr>
                        <a:t>Expansion into Emerging Markets</a:t>
                      </a:r>
                    </a:p>
                  </a:txBody>
                  <a:tcPr marL="19050" marR="19050" marT="19050" marB="19050">
                    <a:lnL w="95250" cap="flat" cmpd="sng" algn="ctr">
                      <a:solidFill>
                        <a:srgbClr val="1353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0" cap="flat" cmpd="sng" algn="ctr">
                      <a:solidFill>
                        <a:srgbClr val="1353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1353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1353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marL="669289" lvl="1" indent="-334645" algn="l">
                        <a:lnSpc>
                          <a:spcPts val="4339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3099" spc="46">
                          <a:solidFill>
                            <a:srgbClr val="191919"/>
                          </a:solidFill>
                          <a:latin typeface="Kollektif"/>
                        </a:rPr>
                        <a:t>Intense Competition</a:t>
                      </a:r>
                      <a:endParaRPr lang="en-US" sz="1100"/>
                    </a:p>
                    <a:p>
                      <a:pPr marL="669289" lvl="1" indent="-334645">
                        <a:lnSpc>
                          <a:spcPts val="4339"/>
                        </a:lnSpc>
                        <a:buFont typeface="Arial"/>
                        <a:buChar char="•"/>
                      </a:pPr>
                      <a:r>
                        <a:rPr lang="en-US" sz="3099" spc="46">
                          <a:solidFill>
                            <a:srgbClr val="191919"/>
                          </a:solidFill>
                          <a:latin typeface="Kollektif"/>
                        </a:rPr>
                        <a:t>Technological Obsolescence</a:t>
                      </a:r>
                    </a:p>
                    <a:p>
                      <a:pPr marL="669289" lvl="1" indent="-334645">
                        <a:lnSpc>
                          <a:spcPts val="4339"/>
                        </a:lnSpc>
                        <a:buFont typeface="Arial"/>
                        <a:buChar char="•"/>
                      </a:pPr>
                      <a:r>
                        <a:rPr lang="en-US" sz="3099" spc="46">
                          <a:solidFill>
                            <a:srgbClr val="191919"/>
                          </a:solidFill>
                          <a:latin typeface="Kollektif"/>
                        </a:rPr>
                        <a:t>Economic Downturns</a:t>
                      </a:r>
                    </a:p>
                  </a:txBody>
                  <a:tcPr marL="19050" marR="19050" marT="19050" marB="19050">
                    <a:lnL w="95250" cap="flat" cmpd="sng" algn="ctr">
                      <a:solidFill>
                        <a:srgbClr val="1353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3" name="Group 3"/>
          <p:cNvGrpSpPr/>
          <p:nvPr/>
        </p:nvGrpSpPr>
        <p:grpSpPr>
          <a:xfrm>
            <a:off x="5429250" y="1028700"/>
            <a:ext cx="3143250" cy="3143250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69165"/>
            </a:solidFill>
            <a:ln w="9525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76200" y="238125"/>
              <a:ext cx="660400" cy="498475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8799"/>
                </a:lnSpc>
              </a:pPr>
              <a:r>
                <a:rPr lang="en-US" sz="8799">
                  <a:solidFill>
                    <a:srgbClr val="000000"/>
                  </a:solidFill>
                  <a:latin typeface="Kollektif Ultra-Bold"/>
                </a:rPr>
                <a:t>W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4003067" y="1028700"/>
            <a:ext cx="3143250" cy="3143250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BF63"/>
            </a:solidFill>
            <a:ln w="9525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76200" y="238125"/>
              <a:ext cx="660400" cy="498475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8799"/>
                </a:lnSpc>
              </a:pPr>
              <a:r>
                <a:rPr lang="en-US" sz="8799">
                  <a:solidFill>
                    <a:srgbClr val="000000"/>
                  </a:solidFill>
                  <a:latin typeface="Kollektif Ultra-Bold"/>
                </a:rPr>
                <a:t>T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141683" y="1028700"/>
            <a:ext cx="3143250" cy="3143250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D5D"/>
            </a:solidFill>
            <a:ln w="95250" cap="sq">
              <a:solidFill>
                <a:srgbClr val="202020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76200" y="238125"/>
              <a:ext cx="660400" cy="498475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8799"/>
                </a:lnSpc>
              </a:pPr>
              <a:r>
                <a:rPr lang="en-US" sz="8799">
                  <a:solidFill>
                    <a:srgbClr val="000000"/>
                  </a:solidFill>
                  <a:latin typeface="Kollektif Ultra-Bold"/>
                </a:rPr>
                <a:t>S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9715939" y="1028700"/>
            <a:ext cx="3143250" cy="3143250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4B5DF"/>
            </a:solidFill>
            <a:ln w="9525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76200" y="238125"/>
              <a:ext cx="660400" cy="498475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8799"/>
                </a:lnSpc>
              </a:pPr>
              <a:r>
                <a:rPr lang="en-US" sz="8799">
                  <a:solidFill>
                    <a:srgbClr val="000000"/>
                  </a:solidFill>
                  <a:latin typeface="Kollektif Ultra-Bold"/>
                </a:rPr>
                <a:t>O</a:t>
              </a:r>
            </a:p>
          </p:txBody>
        </p:sp>
      </p:grpSp>
      <p:sp>
        <p:nvSpPr>
          <p:cNvPr id="15" name="AutoShape 15"/>
          <p:cNvSpPr/>
          <p:nvPr/>
        </p:nvSpPr>
        <p:spPr>
          <a:xfrm>
            <a:off x="664993" y="5143500"/>
            <a:ext cx="16594307" cy="0"/>
          </a:xfrm>
          <a:prstGeom prst="line">
            <a:avLst/>
          </a:prstGeom>
          <a:ln w="38100" cap="flat">
            <a:solidFill>
              <a:srgbClr val="000000"/>
            </a:solidFill>
            <a:prstDash val="sysDash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16" name="Freeform 16"/>
          <p:cNvSpPr/>
          <p:nvPr/>
        </p:nvSpPr>
        <p:spPr>
          <a:xfrm>
            <a:off x="375756" y="170700"/>
            <a:ext cx="2778520" cy="664529"/>
          </a:xfrm>
          <a:custGeom>
            <a:avLst/>
            <a:gdLst/>
            <a:ahLst/>
            <a:cxnLst/>
            <a:rect l="l" t="t" r="r" b="b"/>
            <a:pathLst>
              <a:path w="2778520" h="664529">
                <a:moveTo>
                  <a:pt x="0" y="0"/>
                </a:moveTo>
                <a:lnTo>
                  <a:pt x="2778520" y="0"/>
                </a:lnTo>
                <a:lnTo>
                  <a:pt x="2778520" y="664530"/>
                </a:lnTo>
                <a:lnTo>
                  <a:pt x="0" y="66453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5462" y="208925"/>
            <a:ext cx="9837300" cy="9496743"/>
          </a:xfrm>
          <a:prstGeom prst="rect">
            <a:avLst/>
          </a:prstGeom>
        </p:spPr>
      </p:pic>
      <p:sp>
        <p:nvSpPr>
          <p:cNvPr id="3" name="Freeform 3"/>
          <p:cNvSpPr/>
          <p:nvPr/>
        </p:nvSpPr>
        <p:spPr>
          <a:xfrm>
            <a:off x="6930587" y="2861450"/>
            <a:ext cx="3727049" cy="3727049"/>
          </a:xfrm>
          <a:custGeom>
            <a:avLst/>
            <a:gdLst/>
            <a:ahLst/>
            <a:cxnLst/>
            <a:rect l="l" t="t" r="r" b="b"/>
            <a:pathLst>
              <a:path w="3727049" h="3727049">
                <a:moveTo>
                  <a:pt x="0" y="0"/>
                </a:moveTo>
                <a:lnTo>
                  <a:pt x="3727049" y="0"/>
                </a:lnTo>
                <a:lnTo>
                  <a:pt x="3727049" y="3727049"/>
                </a:lnTo>
                <a:lnTo>
                  <a:pt x="0" y="372704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>
            <a:off x="6553188" y="1996043"/>
            <a:ext cx="1418626" cy="1418626"/>
          </a:xfrm>
          <a:custGeom>
            <a:avLst/>
            <a:gdLst/>
            <a:ahLst/>
            <a:cxnLst/>
            <a:rect l="l" t="t" r="r" b="b"/>
            <a:pathLst>
              <a:path w="1418626" h="1418626">
                <a:moveTo>
                  <a:pt x="0" y="0"/>
                </a:moveTo>
                <a:lnTo>
                  <a:pt x="1418626" y="0"/>
                </a:lnTo>
                <a:lnTo>
                  <a:pt x="1418626" y="1418626"/>
                </a:lnTo>
                <a:lnTo>
                  <a:pt x="0" y="141862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Freeform 5"/>
          <p:cNvSpPr/>
          <p:nvPr/>
        </p:nvSpPr>
        <p:spPr>
          <a:xfrm>
            <a:off x="8258929" y="6794593"/>
            <a:ext cx="1504947" cy="1504947"/>
          </a:xfrm>
          <a:custGeom>
            <a:avLst/>
            <a:gdLst/>
            <a:ahLst/>
            <a:cxnLst/>
            <a:rect l="l" t="t" r="r" b="b"/>
            <a:pathLst>
              <a:path w="1504947" h="1504947">
                <a:moveTo>
                  <a:pt x="0" y="0"/>
                </a:moveTo>
                <a:lnTo>
                  <a:pt x="1504947" y="0"/>
                </a:lnTo>
                <a:lnTo>
                  <a:pt x="1504947" y="1504947"/>
                </a:lnTo>
                <a:lnTo>
                  <a:pt x="0" y="150494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/>
          <p:cNvSpPr/>
          <p:nvPr/>
        </p:nvSpPr>
        <p:spPr>
          <a:xfrm>
            <a:off x="5676541" y="4856341"/>
            <a:ext cx="1414187" cy="1414187"/>
          </a:xfrm>
          <a:custGeom>
            <a:avLst/>
            <a:gdLst/>
            <a:ahLst/>
            <a:cxnLst/>
            <a:rect l="l" t="t" r="r" b="b"/>
            <a:pathLst>
              <a:path w="1414187" h="1414187">
                <a:moveTo>
                  <a:pt x="0" y="0"/>
                </a:moveTo>
                <a:lnTo>
                  <a:pt x="1414187" y="0"/>
                </a:lnTo>
                <a:lnTo>
                  <a:pt x="1414187" y="1414186"/>
                </a:lnTo>
                <a:lnTo>
                  <a:pt x="0" y="141418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alphaModFix amt="70000"/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Freeform 7"/>
          <p:cNvSpPr/>
          <p:nvPr/>
        </p:nvSpPr>
        <p:spPr>
          <a:xfrm>
            <a:off x="10693108" y="4724975"/>
            <a:ext cx="1676918" cy="1676918"/>
          </a:xfrm>
          <a:custGeom>
            <a:avLst/>
            <a:gdLst/>
            <a:ahLst/>
            <a:cxnLst/>
            <a:rect l="l" t="t" r="r" b="b"/>
            <a:pathLst>
              <a:path w="1676918" h="1676918">
                <a:moveTo>
                  <a:pt x="0" y="0"/>
                </a:moveTo>
                <a:lnTo>
                  <a:pt x="1676918" y="0"/>
                </a:lnTo>
                <a:lnTo>
                  <a:pt x="1676918" y="1676918"/>
                </a:lnTo>
                <a:lnTo>
                  <a:pt x="0" y="167691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8" name="Freeform 8"/>
          <p:cNvSpPr/>
          <p:nvPr/>
        </p:nvSpPr>
        <p:spPr>
          <a:xfrm>
            <a:off x="9745876" y="1996043"/>
            <a:ext cx="1614336" cy="1614336"/>
          </a:xfrm>
          <a:custGeom>
            <a:avLst/>
            <a:gdLst/>
            <a:ahLst/>
            <a:cxnLst/>
            <a:rect l="l" t="t" r="r" b="b"/>
            <a:pathLst>
              <a:path w="1614336" h="1614336">
                <a:moveTo>
                  <a:pt x="0" y="0"/>
                </a:moveTo>
                <a:lnTo>
                  <a:pt x="1614335" y="0"/>
                </a:lnTo>
                <a:lnTo>
                  <a:pt x="1614335" y="1614336"/>
                </a:lnTo>
                <a:lnTo>
                  <a:pt x="0" y="161433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Freeform 9"/>
          <p:cNvSpPr/>
          <p:nvPr/>
        </p:nvSpPr>
        <p:spPr>
          <a:xfrm>
            <a:off x="10874927" y="4824674"/>
            <a:ext cx="1313279" cy="1313279"/>
          </a:xfrm>
          <a:custGeom>
            <a:avLst/>
            <a:gdLst/>
            <a:ahLst/>
            <a:cxnLst/>
            <a:rect l="l" t="t" r="r" b="b"/>
            <a:pathLst>
              <a:path w="1313279" h="1313279">
                <a:moveTo>
                  <a:pt x="0" y="0"/>
                </a:moveTo>
                <a:lnTo>
                  <a:pt x="1313280" y="0"/>
                </a:lnTo>
                <a:lnTo>
                  <a:pt x="1313280" y="1313279"/>
                </a:lnTo>
                <a:lnTo>
                  <a:pt x="0" y="1313279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0" name="Freeform 10"/>
          <p:cNvSpPr/>
          <p:nvPr/>
        </p:nvSpPr>
        <p:spPr>
          <a:xfrm>
            <a:off x="8436405" y="6876235"/>
            <a:ext cx="1149995" cy="1149995"/>
          </a:xfrm>
          <a:custGeom>
            <a:avLst/>
            <a:gdLst/>
            <a:ahLst/>
            <a:cxnLst/>
            <a:rect l="l" t="t" r="r" b="b"/>
            <a:pathLst>
              <a:path w="1149995" h="1149995">
                <a:moveTo>
                  <a:pt x="0" y="0"/>
                </a:moveTo>
                <a:lnTo>
                  <a:pt x="1149995" y="0"/>
                </a:lnTo>
                <a:lnTo>
                  <a:pt x="1149995" y="1149995"/>
                </a:lnTo>
                <a:lnTo>
                  <a:pt x="0" y="1149995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>
          <a:xfrm>
            <a:off x="6728847" y="2171702"/>
            <a:ext cx="1067308" cy="1067308"/>
          </a:xfrm>
          <a:custGeom>
            <a:avLst/>
            <a:gdLst/>
            <a:ahLst/>
            <a:cxnLst/>
            <a:rect l="l" t="t" r="r" b="b"/>
            <a:pathLst>
              <a:path w="1067308" h="1067308">
                <a:moveTo>
                  <a:pt x="0" y="0"/>
                </a:moveTo>
                <a:lnTo>
                  <a:pt x="1067308" y="0"/>
                </a:lnTo>
                <a:lnTo>
                  <a:pt x="1067308" y="1067309"/>
                </a:lnTo>
                <a:lnTo>
                  <a:pt x="0" y="1067309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2" name="Freeform 12"/>
          <p:cNvSpPr/>
          <p:nvPr/>
        </p:nvSpPr>
        <p:spPr>
          <a:xfrm>
            <a:off x="9944106" y="2096419"/>
            <a:ext cx="1217875" cy="1217875"/>
          </a:xfrm>
          <a:custGeom>
            <a:avLst/>
            <a:gdLst/>
            <a:ahLst/>
            <a:cxnLst/>
            <a:rect l="l" t="t" r="r" b="b"/>
            <a:pathLst>
              <a:path w="1217875" h="1217875">
                <a:moveTo>
                  <a:pt x="0" y="0"/>
                </a:moveTo>
                <a:lnTo>
                  <a:pt x="1217875" y="0"/>
                </a:lnTo>
                <a:lnTo>
                  <a:pt x="1217875" y="1217875"/>
                </a:lnTo>
                <a:lnTo>
                  <a:pt x="0" y="1217875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3" name="Freeform 13"/>
          <p:cNvSpPr/>
          <p:nvPr/>
        </p:nvSpPr>
        <p:spPr>
          <a:xfrm>
            <a:off x="5735579" y="4957297"/>
            <a:ext cx="1212274" cy="1212274"/>
          </a:xfrm>
          <a:custGeom>
            <a:avLst/>
            <a:gdLst/>
            <a:ahLst/>
            <a:cxnLst/>
            <a:rect l="l" t="t" r="r" b="b"/>
            <a:pathLst>
              <a:path w="1212274" h="1212274">
                <a:moveTo>
                  <a:pt x="0" y="0"/>
                </a:moveTo>
                <a:lnTo>
                  <a:pt x="1212274" y="0"/>
                </a:lnTo>
                <a:lnTo>
                  <a:pt x="1212274" y="1212274"/>
                </a:lnTo>
                <a:lnTo>
                  <a:pt x="0" y="1212274"/>
                </a:lnTo>
                <a:lnTo>
                  <a:pt x="0" y="0"/>
                </a:lnTo>
                <a:close/>
              </a:path>
            </a:pathLst>
          </a:custGeom>
          <a:blipFill>
            <a:blip r:embed="rId17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14" name="Group 14"/>
          <p:cNvGrpSpPr/>
          <p:nvPr/>
        </p:nvGrpSpPr>
        <p:grpSpPr>
          <a:xfrm>
            <a:off x="12298215" y="2521013"/>
            <a:ext cx="4516247" cy="1604158"/>
            <a:chOff x="0" y="0"/>
            <a:chExt cx="1189464" cy="422494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189464" cy="422494"/>
            </a:xfrm>
            <a:custGeom>
              <a:avLst/>
              <a:gdLst/>
              <a:ahLst/>
              <a:cxnLst/>
              <a:rect l="l" t="t" r="r" b="b"/>
              <a:pathLst>
                <a:path w="1189464" h="422494">
                  <a:moveTo>
                    <a:pt x="0" y="0"/>
                  </a:moveTo>
                  <a:lnTo>
                    <a:pt x="1189464" y="0"/>
                  </a:lnTo>
                  <a:lnTo>
                    <a:pt x="1189464" y="422494"/>
                  </a:lnTo>
                  <a:lnTo>
                    <a:pt x="0" y="422494"/>
                  </a:lnTo>
                  <a:close/>
                </a:path>
              </a:pathLst>
            </a:custGeom>
            <a:solidFill>
              <a:srgbClr val="3EDAD8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1189464" cy="47964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779"/>
                </a:lnSpc>
              </a:pPr>
              <a:r>
                <a:rPr lang="en-US" sz="2699">
                  <a:solidFill>
                    <a:srgbClr val="000000"/>
                  </a:solidFill>
                  <a:latin typeface="Kollektif Bold"/>
                </a:rPr>
                <a:t>Threat of New Entrants:</a:t>
              </a:r>
            </a:p>
            <a:p>
              <a:pPr algn="ctr">
                <a:lnSpc>
                  <a:spcPts val="3779"/>
                </a:lnSpc>
              </a:pPr>
              <a:r>
                <a:rPr lang="en-US" sz="2699">
                  <a:solidFill>
                    <a:srgbClr val="000000"/>
                  </a:solidFill>
                  <a:latin typeface="Kollektif"/>
                </a:rPr>
                <a:t>Low to Moderate</a:t>
              </a:r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3744207" y="257165"/>
            <a:ext cx="10799586" cy="5878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716"/>
              </a:lnSpc>
              <a:spcBef>
                <a:spcPct val="0"/>
              </a:spcBef>
            </a:pPr>
            <a:r>
              <a:rPr lang="en-US" sz="3600" spc="107">
                <a:solidFill>
                  <a:srgbClr val="191919"/>
                </a:solidFill>
                <a:latin typeface="Kollektif Ultra-Bold"/>
              </a:rPr>
              <a:t>PORTER'S FIVE FORCE ANALYSIS</a:t>
            </a:r>
          </a:p>
        </p:txBody>
      </p:sp>
      <p:grpSp>
        <p:nvGrpSpPr>
          <p:cNvPr id="18" name="Group 18"/>
          <p:cNvGrpSpPr/>
          <p:nvPr/>
        </p:nvGrpSpPr>
        <p:grpSpPr>
          <a:xfrm>
            <a:off x="12298215" y="5481313"/>
            <a:ext cx="5570039" cy="1604158"/>
            <a:chOff x="0" y="0"/>
            <a:chExt cx="1467006" cy="422494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467006" cy="422494"/>
            </a:xfrm>
            <a:custGeom>
              <a:avLst/>
              <a:gdLst/>
              <a:ahLst/>
              <a:cxnLst/>
              <a:rect l="l" t="t" r="r" b="b"/>
              <a:pathLst>
                <a:path w="1467006" h="422494">
                  <a:moveTo>
                    <a:pt x="0" y="0"/>
                  </a:moveTo>
                  <a:lnTo>
                    <a:pt x="1467006" y="0"/>
                  </a:lnTo>
                  <a:lnTo>
                    <a:pt x="1467006" y="422494"/>
                  </a:lnTo>
                  <a:lnTo>
                    <a:pt x="0" y="422494"/>
                  </a:lnTo>
                  <a:close/>
                </a:path>
              </a:pathLst>
            </a:custGeom>
            <a:solidFill>
              <a:srgbClr val="48D6FD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-57150"/>
              <a:ext cx="1467006" cy="47964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779"/>
                </a:lnSpc>
              </a:pPr>
              <a:r>
                <a:rPr lang="en-US" sz="2699">
                  <a:solidFill>
                    <a:srgbClr val="000000"/>
                  </a:solidFill>
                  <a:latin typeface="Kollektif Bold"/>
                </a:rPr>
                <a:t>Bargaining Power of Suppliers:</a:t>
              </a:r>
            </a:p>
            <a:p>
              <a:pPr algn="ctr">
                <a:lnSpc>
                  <a:spcPts val="3779"/>
                </a:lnSpc>
              </a:pPr>
              <a:r>
                <a:rPr lang="en-US" sz="2699">
                  <a:solidFill>
                    <a:srgbClr val="000000"/>
                  </a:solidFill>
                  <a:latin typeface="Kollektif"/>
                </a:rPr>
                <a:t>Moderate</a:t>
              </a:r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960270" y="5847075"/>
            <a:ext cx="4516247" cy="1604158"/>
            <a:chOff x="0" y="0"/>
            <a:chExt cx="1189464" cy="422494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1189464" cy="422494"/>
            </a:xfrm>
            <a:custGeom>
              <a:avLst/>
              <a:gdLst/>
              <a:ahLst/>
              <a:cxnLst/>
              <a:rect l="l" t="t" r="r" b="b"/>
              <a:pathLst>
                <a:path w="1189464" h="422494">
                  <a:moveTo>
                    <a:pt x="0" y="0"/>
                  </a:moveTo>
                  <a:lnTo>
                    <a:pt x="1189464" y="0"/>
                  </a:lnTo>
                  <a:lnTo>
                    <a:pt x="1189464" y="422494"/>
                  </a:lnTo>
                  <a:lnTo>
                    <a:pt x="0" y="422494"/>
                  </a:lnTo>
                  <a:close/>
                </a:path>
              </a:pathLst>
            </a:custGeom>
            <a:solidFill>
              <a:srgbClr val="9BB7D9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0" y="-57150"/>
              <a:ext cx="1189464" cy="47964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779"/>
                </a:lnSpc>
              </a:pPr>
              <a:r>
                <a:rPr lang="en-US" sz="2699">
                  <a:solidFill>
                    <a:srgbClr val="000000"/>
                  </a:solidFill>
                  <a:latin typeface="Kollektif Bold"/>
                </a:rPr>
                <a:t>Threat of Substitute Goods or Services:</a:t>
              </a:r>
            </a:p>
            <a:p>
              <a:pPr algn="ctr">
                <a:lnSpc>
                  <a:spcPts val="3779"/>
                </a:lnSpc>
              </a:pPr>
              <a:r>
                <a:rPr lang="en-US" sz="2699">
                  <a:solidFill>
                    <a:srgbClr val="000000"/>
                  </a:solidFill>
                  <a:latin typeface="Kollektif"/>
                </a:rPr>
                <a:t>High</a:t>
              </a:r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960270" y="1903277"/>
            <a:ext cx="4516247" cy="1604158"/>
            <a:chOff x="0" y="0"/>
            <a:chExt cx="1189464" cy="422494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1189464" cy="422494"/>
            </a:xfrm>
            <a:custGeom>
              <a:avLst/>
              <a:gdLst/>
              <a:ahLst/>
              <a:cxnLst/>
              <a:rect l="l" t="t" r="r" b="b"/>
              <a:pathLst>
                <a:path w="1189464" h="422494">
                  <a:moveTo>
                    <a:pt x="0" y="0"/>
                  </a:moveTo>
                  <a:lnTo>
                    <a:pt x="1189464" y="0"/>
                  </a:lnTo>
                  <a:lnTo>
                    <a:pt x="1189464" y="422494"/>
                  </a:lnTo>
                  <a:lnTo>
                    <a:pt x="0" y="422494"/>
                  </a:lnTo>
                  <a:close/>
                </a:path>
              </a:pathLst>
            </a:custGeom>
            <a:solidFill>
              <a:srgbClr val="9197C8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0" y="-57150"/>
              <a:ext cx="1189464" cy="47964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779"/>
                </a:lnSpc>
              </a:pPr>
              <a:r>
                <a:rPr lang="en-US" sz="2699">
                  <a:solidFill>
                    <a:srgbClr val="000000"/>
                  </a:solidFill>
                  <a:latin typeface="Kollektif Bold"/>
                </a:rPr>
                <a:t>Rivalry amoung Existing Competitors:</a:t>
              </a:r>
            </a:p>
            <a:p>
              <a:pPr algn="ctr">
                <a:lnSpc>
                  <a:spcPts val="3779"/>
                </a:lnSpc>
              </a:pPr>
              <a:r>
                <a:rPr lang="en-US" sz="2699">
                  <a:solidFill>
                    <a:srgbClr val="000000"/>
                  </a:solidFill>
                  <a:latin typeface="Kollektif"/>
                </a:rPr>
                <a:t>High</a:t>
              </a:r>
            </a:p>
          </p:txBody>
        </p:sp>
      </p:grpSp>
      <p:sp>
        <p:nvSpPr>
          <p:cNvPr id="27" name="Freeform 27"/>
          <p:cNvSpPr/>
          <p:nvPr/>
        </p:nvSpPr>
        <p:spPr>
          <a:xfrm>
            <a:off x="175034" y="180519"/>
            <a:ext cx="2778520" cy="664529"/>
          </a:xfrm>
          <a:custGeom>
            <a:avLst/>
            <a:gdLst/>
            <a:ahLst/>
            <a:cxnLst/>
            <a:rect l="l" t="t" r="r" b="b"/>
            <a:pathLst>
              <a:path w="2778520" h="664529">
                <a:moveTo>
                  <a:pt x="0" y="0"/>
                </a:moveTo>
                <a:lnTo>
                  <a:pt x="2778519" y="0"/>
                </a:lnTo>
                <a:lnTo>
                  <a:pt x="2778519" y="664529"/>
                </a:lnTo>
                <a:lnTo>
                  <a:pt x="0" y="664529"/>
                </a:lnTo>
                <a:lnTo>
                  <a:pt x="0" y="0"/>
                </a:lnTo>
                <a:close/>
              </a:path>
            </a:pathLst>
          </a:custGeom>
          <a:blipFill>
            <a:blip r:embed="rId18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28" name="Group 28"/>
          <p:cNvGrpSpPr/>
          <p:nvPr/>
        </p:nvGrpSpPr>
        <p:grpSpPr>
          <a:xfrm>
            <a:off x="8973754" y="8404315"/>
            <a:ext cx="5570039" cy="1604158"/>
            <a:chOff x="0" y="0"/>
            <a:chExt cx="1467006" cy="422494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1467006" cy="422494"/>
            </a:xfrm>
            <a:custGeom>
              <a:avLst/>
              <a:gdLst/>
              <a:ahLst/>
              <a:cxnLst/>
              <a:rect l="l" t="t" r="r" b="b"/>
              <a:pathLst>
                <a:path w="1467006" h="422494">
                  <a:moveTo>
                    <a:pt x="0" y="0"/>
                  </a:moveTo>
                  <a:lnTo>
                    <a:pt x="1467006" y="0"/>
                  </a:lnTo>
                  <a:lnTo>
                    <a:pt x="1467006" y="422494"/>
                  </a:lnTo>
                  <a:lnTo>
                    <a:pt x="0" y="422494"/>
                  </a:lnTo>
                  <a:close/>
                </a:path>
              </a:pathLst>
            </a:custGeom>
            <a:solidFill>
              <a:srgbClr val="9ADCFF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30" name="TextBox 30"/>
            <p:cNvSpPr txBox="1"/>
            <p:nvPr/>
          </p:nvSpPr>
          <p:spPr>
            <a:xfrm>
              <a:off x="0" y="-57150"/>
              <a:ext cx="1467006" cy="47964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779"/>
                </a:lnSpc>
              </a:pPr>
              <a:r>
                <a:rPr lang="en-US" sz="2699">
                  <a:solidFill>
                    <a:srgbClr val="000000"/>
                  </a:solidFill>
                  <a:latin typeface="Kollektif Bold"/>
                </a:rPr>
                <a:t>Bargaining Power of Buyers:</a:t>
              </a:r>
            </a:p>
            <a:p>
              <a:pPr algn="ctr">
                <a:lnSpc>
                  <a:spcPts val="3779"/>
                </a:lnSpc>
              </a:pPr>
              <a:r>
                <a:rPr lang="en-US" sz="2699">
                  <a:solidFill>
                    <a:srgbClr val="000000"/>
                  </a:solidFill>
                  <a:latin typeface="Kollektif"/>
                </a:rPr>
                <a:t>Moderate to High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17302496" y="9215104"/>
            <a:ext cx="1585879" cy="1672271"/>
            <a:chOff x="0" y="0"/>
            <a:chExt cx="770809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770809" cy="812800"/>
            </a:xfrm>
            <a:custGeom>
              <a:avLst/>
              <a:gdLst/>
              <a:ahLst/>
              <a:cxnLst/>
              <a:rect l="l" t="t" r="r" b="b"/>
              <a:pathLst>
                <a:path w="770809" h="812800">
                  <a:moveTo>
                    <a:pt x="385405" y="0"/>
                  </a:moveTo>
                  <a:lnTo>
                    <a:pt x="770809" y="203200"/>
                  </a:lnTo>
                  <a:lnTo>
                    <a:pt x="770809" y="609600"/>
                  </a:lnTo>
                  <a:lnTo>
                    <a:pt x="385405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85405" y="0"/>
                  </a:lnTo>
                  <a:close/>
                </a:path>
              </a:pathLst>
            </a:custGeom>
            <a:solidFill>
              <a:srgbClr val="CD050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92075"/>
              <a:ext cx="770809" cy="581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5400000">
            <a:off x="1750842" y="8742050"/>
            <a:ext cx="594312" cy="626688"/>
            <a:chOff x="0" y="0"/>
            <a:chExt cx="770809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770809" cy="812800"/>
            </a:xfrm>
            <a:custGeom>
              <a:avLst/>
              <a:gdLst/>
              <a:ahLst/>
              <a:cxnLst/>
              <a:rect l="l" t="t" r="r" b="b"/>
              <a:pathLst>
                <a:path w="770809" h="812800">
                  <a:moveTo>
                    <a:pt x="385405" y="0"/>
                  </a:moveTo>
                  <a:lnTo>
                    <a:pt x="770809" y="203200"/>
                  </a:lnTo>
                  <a:lnTo>
                    <a:pt x="770809" y="609600"/>
                  </a:lnTo>
                  <a:lnTo>
                    <a:pt x="385405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8540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92075"/>
              <a:ext cx="770809" cy="581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-5400000">
            <a:off x="17321549" y="-728924"/>
            <a:ext cx="1517017" cy="1703027"/>
            <a:chOff x="0" y="0"/>
            <a:chExt cx="765266" cy="8591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765266" cy="859099"/>
            </a:xfrm>
            <a:custGeom>
              <a:avLst/>
              <a:gdLst/>
              <a:ahLst/>
              <a:cxnLst/>
              <a:rect l="l" t="t" r="r" b="b"/>
              <a:pathLst>
                <a:path w="765266" h="859099">
                  <a:moveTo>
                    <a:pt x="382633" y="0"/>
                  </a:moveTo>
                  <a:lnTo>
                    <a:pt x="765266" y="203200"/>
                  </a:lnTo>
                  <a:lnTo>
                    <a:pt x="765266" y="655900"/>
                  </a:lnTo>
                  <a:lnTo>
                    <a:pt x="382633" y="859099"/>
                  </a:lnTo>
                  <a:lnTo>
                    <a:pt x="0" y="655900"/>
                  </a:lnTo>
                  <a:lnTo>
                    <a:pt x="0" y="203200"/>
                  </a:lnTo>
                  <a:lnTo>
                    <a:pt x="382633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sq">
              <a:solidFill>
                <a:srgbClr val="CD0505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92075"/>
              <a:ext cx="765266" cy="6273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 rot="-5400000">
            <a:off x="-214530" y="9145703"/>
            <a:ext cx="1836586" cy="2061780"/>
            <a:chOff x="0" y="0"/>
            <a:chExt cx="765266" cy="8591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765266" cy="859099"/>
            </a:xfrm>
            <a:custGeom>
              <a:avLst/>
              <a:gdLst/>
              <a:ahLst/>
              <a:cxnLst/>
              <a:rect l="l" t="t" r="r" b="b"/>
              <a:pathLst>
                <a:path w="765266" h="859099">
                  <a:moveTo>
                    <a:pt x="382633" y="0"/>
                  </a:moveTo>
                  <a:lnTo>
                    <a:pt x="765266" y="203200"/>
                  </a:lnTo>
                  <a:lnTo>
                    <a:pt x="765266" y="655900"/>
                  </a:lnTo>
                  <a:lnTo>
                    <a:pt x="382633" y="859099"/>
                  </a:lnTo>
                  <a:lnTo>
                    <a:pt x="0" y="655900"/>
                  </a:lnTo>
                  <a:lnTo>
                    <a:pt x="0" y="203200"/>
                  </a:lnTo>
                  <a:lnTo>
                    <a:pt x="382633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sq">
              <a:solidFill>
                <a:srgbClr val="CD0505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92075"/>
              <a:ext cx="765266" cy="6273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 rot="-5400000">
            <a:off x="-297156" y="1380851"/>
            <a:ext cx="594312" cy="626688"/>
            <a:chOff x="0" y="0"/>
            <a:chExt cx="770809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770809" cy="812800"/>
            </a:xfrm>
            <a:custGeom>
              <a:avLst/>
              <a:gdLst/>
              <a:ahLst/>
              <a:cxnLst/>
              <a:rect l="l" t="t" r="r" b="b"/>
              <a:pathLst>
                <a:path w="770809" h="812800">
                  <a:moveTo>
                    <a:pt x="385405" y="0"/>
                  </a:moveTo>
                  <a:lnTo>
                    <a:pt x="770809" y="203200"/>
                  </a:lnTo>
                  <a:lnTo>
                    <a:pt x="770809" y="609600"/>
                  </a:lnTo>
                  <a:lnTo>
                    <a:pt x="385405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8540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92075"/>
              <a:ext cx="770809" cy="581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 rot="-5400000">
            <a:off x="-918293" y="-1305434"/>
            <a:ext cx="1836586" cy="2061780"/>
            <a:chOff x="0" y="0"/>
            <a:chExt cx="765266" cy="8591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765266" cy="859099"/>
            </a:xfrm>
            <a:custGeom>
              <a:avLst/>
              <a:gdLst/>
              <a:ahLst/>
              <a:cxnLst/>
              <a:rect l="l" t="t" r="r" b="b"/>
              <a:pathLst>
                <a:path w="765266" h="859099">
                  <a:moveTo>
                    <a:pt x="382633" y="0"/>
                  </a:moveTo>
                  <a:lnTo>
                    <a:pt x="765266" y="203200"/>
                  </a:lnTo>
                  <a:lnTo>
                    <a:pt x="765266" y="655900"/>
                  </a:lnTo>
                  <a:lnTo>
                    <a:pt x="382633" y="859099"/>
                  </a:lnTo>
                  <a:lnTo>
                    <a:pt x="0" y="655900"/>
                  </a:lnTo>
                  <a:lnTo>
                    <a:pt x="0" y="203200"/>
                  </a:lnTo>
                  <a:lnTo>
                    <a:pt x="382633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sq">
              <a:solidFill>
                <a:srgbClr val="CD0505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92075"/>
              <a:ext cx="765266" cy="6273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0" name="Freeform 20"/>
          <p:cNvSpPr/>
          <p:nvPr/>
        </p:nvSpPr>
        <p:spPr>
          <a:xfrm>
            <a:off x="-223170" y="3620536"/>
            <a:ext cx="9367170" cy="5637764"/>
          </a:xfrm>
          <a:custGeom>
            <a:avLst/>
            <a:gdLst/>
            <a:ahLst/>
            <a:cxnLst/>
            <a:rect l="l" t="t" r="r" b="b"/>
            <a:pathLst>
              <a:path w="9367170" h="5637764">
                <a:moveTo>
                  <a:pt x="0" y="0"/>
                </a:moveTo>
                <a:lnTo>
                  <a:pt x="9367170" y="0"/>
                </a:lnTo>
                <a:lnTo>
                  <a:pt x="9367170" y="5637764"/>
                </a:lnTo>
                <a:lnTo>
                  <a:pt x="0" y="563776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1" name="AutoShape 21"/>
          <p:cNvSpPr/>
          <p:nvPr/>
        </p:nvSpPr>
        <p:spPr>
          <a:xfrm flipV="1">
            <a:off x="5600764" y="3988858"/>
            <a:ext cx="0" cy="3831501"/>
          </a:xfrm>
          <a:prstGeom prst="line">
            <a:avLst/>
          </a:prstGeom>
          <a:ln w="38100" cap="flat">
            <a:solidFill>
              <a:srgbClr val="000000"/>
            </a:solidFill>
            <a:prstDash val="sysDash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22" name="Freeform 22"/>
          <p:cNvSpPr/>
          <p:nvPr/>
        </p:nvSpPr>
        <p:spPr>
          <a:xfrm>
            <a:off x="9419371" y="3589079"/>
            <a:ext cx="9367170" cy="5637764"/>
          </a:xfrm>
          <a:custGeom>
            <a:avLst/>
            <a:gdLst/>
            <a:ahLst/>
            <a:cxnLst/>
            <a:rect l="l" t="t" r="r" b="b"/>
            <a:pathLst>
              <a:path w="9367170" h="5637764">
                <a:moveTo>
                  <a:pt x="0" y="0"/>
                </a:moveTo>
                <a:lnTo>
                  <a:pt x="9367170" y="0"/>
                </a:lnTo>
                <a:lnTo>
                  <a:pt x="9367170" y="5637764"/>
                </a:lnTo>
                <a:lnTo>
                  <a:pt x="0" y="563776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3" name="TextBox 23"/>
          <p:cNvSpPr txBox="1"/>
          <p:nvPr/>
        </p:nvSpPr>
        <p:spPr>
          <a:xfrm>
            <a:off x="313344" y="1912679"/>
            <a:ext cx="9106027" cy="77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000"/>
              </a:lnSpc>
            </a:pPr>
            <a:r>
              <a:rPr lang="en-US" sz="5000">
                <a:solidFill>
                  <a:srgbClr val="000000"/>
                </a:solidFill>
                <a:latin typeface="Kollektif Bold"/>
              </a:rPr>
              <a:t>Financial Analysis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3681788" y="3941233"/>
            <a:ext cx="1263006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Kollektif"/>
              </a:rPr>
              <a:t>Actual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3941818" y="4503209"/>
            <a:ext cx="5202182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Kollektif"/>
              </a:rPr>
              <a:t>Projected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216857" y="2866620"/>
            <a:ext cx="4683585" cy="552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500">
                <a:solidFill>
                  <a:srgbClr val="000000"/>
                </a:solidFill>
                <a:latin typeface="Kollektif Bold"/>
              </a:rPr>
              <a:t>Revenue Analysis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9419371" y="2834723"/>
            <a:ext cx="5525422" cy="552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500">
                <a:solidFill>
                  <a:srgbClr val="000000"/>
                </a:solidFill>
                <a:latin typeface="Kollektif Bold"/>
              </a:rPr>
              <a:t>Profitability Analysis</a:t>
            </a:r>
          </a:p>
        </p:txBody>
      </p:sp>
      <p:sp>
        <p:nvSpPr>
          <p:cNvPr id="28" name="AutoShape 28"/>
          <p:cNvSpPr/>
          <p:nvPr/>
        </p:nvSpPr>
        <p:spPr>
          <a:xfrm flipH="1">
            <a:off x="14944793" y="4176183"/>
            <a:ext cx="0" cy="2813466"/>
          </a:xfrm>
          <a:prstGeom prst="line">
            <a:avLst/>
          </a:prstGeom>
          <a:ln w="38100" cap="flat">
            <a:solidFill>
              <a:srgbClr val="000000"/>
            </a:solidFill>
            <a:prstDash val="sysDash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29" name="TextBox 29"/>
          <p:cNvSpPr txBox="1"/>
          <p:nvPr/>
        </p:nvSpPr>
        <p:spPr>
          <a:xfrm>
            <a:off x="3389048" y="4280959"/>
            <a:ext cx="2918965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Kollektif"/>
              </a:rPr>
              <a:t>Actual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4566148" y="4280958"/>
            <a:ext cx="2693152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Kollektif"/>
              </a:rPr>
              <a:t>Projected</a:t>
            </a:r>
          </a:p>
        </p:txBody>
      </p:sp>
      <p:sp>
        <p:nvSpPr>
          <p:cNvPr id="31" name="Freeform 31"/>
          <p:cNvSpPr/>
          <p:nvPr/>
        </p:nvSpPr>
        <p:spPr>
          <a:xfrm>
            <a:off x="216857" y="643749"/>
            <a:ext cx="2778520" cy="664529"/>
          </a:xfrm>
          <a:custGeom>
            <a:avLst/>
            <a:gdLst/>
            <a:ahLst/>
            <a:cxnLst/>
            <a:rect l="l" t="t" r="r" b="b"/>
            <a:pathLst>
              <a:path w="2778520" h="664529">
                <a:moveTo>
                  <a:pt x="0" y="0"/>
                </a:moveTo>
                <a:lnTo>
                  <a:pt x="2778519" y="0"/>
                </a:lnTo>
                <a:lnTo>
                  <a:pt x="2778519" y="664529"/>
                </a:lnTo>
                <a:lnTo>
                  <a:pt x="0" y="66452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17302496" y="9215104"/>
            <a:ext cx="1585879" cy="1672271"/>
            <a:chOff x="0" y="0"/>
            <a:chExt cx="770809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770809" cy="812800"/>
            </a:xfrm>
            <a:custGeom>
              <a:avLst/>
              <a:gdLst/>
              <a:ahLst/>
              <a:cxnLst/>
              <a:rect l="l" t="t" r="r" b="b"/>
              <a:pathLst>
                <a:path w="770809" h="812800">
                  <a:moveTo>
                    <a:pt x="385405" y="0"/>
                  </a:moveTo>
                  <a:lnTo>
                    <a:pt x="770809" y="203200"/>
                  </a:lnTo>
                  <a:lnTo>
                    <a:pt x="770809" y="609600"/>
                  </a:lnTo>
                  <a:lnTo>
                    <a:pt x="385405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85405" y="0"/>
                  </a:lnTo>
                  <a:close/>
                </a:path>
              </a:pathLst>
            </a:custGeom>
            <a:solidFill>
              <a:srgbClr val="CD050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92075"/>
              <a:ext cx="770809" cy="581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5400000">
            <a:off x="1750842" y="8742050"/>
            <a:ext cx="594312" cy="626688"/>
            <a:chOff x="0" y="0"/>
            <a:chExt cx="770809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770809" cy="812800"/>
            </a:xfrm>
            <a:custGeom>
              <a:avLst/>
              <a:gdLst/>
              <a:ahLst/>
              <a:cxnLst/>
              <a:rect l="l" t="t" r="r" b="b"/>
              <a:pathLst>
                <a:path w="770809" h="812800">
                  <a:moveTo>
                    <a:pt x="385405" y="0"/>
                  </a:moveTo>
                  <a:lnTo>
                    <a:pt x="770809" y="203200"/>
                  </a:lnTo>
                  <a:lnTo>
                    <a:pt x="770809" y="609600"/>
                  </a:lnTo>
                  <a:lnTo>
                    <a:pt x="385405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8540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92075"/>
              <a:ext cx="770809" cy="581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-5400000">
            <a:off x="17321549" y="-728924"/>
            <a:ext cx="1517017" cy="1703027"/>
            <a:chOff x="0" y="0"/>
            <a:chExt cx="765266" cy="8591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765266" cy="859099"/>
            </a:xfrm>
            <a:custGeom>
              <a:avLst/>
              <a:gdLst/>
              <a:ahLst/>
              <a:cxnLst/>
              <a:rect l="l" t="t" r="r" b="b"/>
              <a:pathLst>
                <a:path w="765266" h="859099">
                  <a:moveTo>
                    <a:pt x="382633" y="0"/>
                  </a:moveTo>
                  <a:lnTo>
                    <a:pt x="765266" y="203200"/>
                  </a:lnTo>
                  <a:lnTo>
                    <a:pt x="765266" y="655900"/>
                  </a:lnTo>
                  <a:lnTo>
                    <a:pt x="382633" y="859099"/>
                  </a:lnTo>
                  <a:lnTo>
                    <a:pt x="0" y="655900"/>
                  </a:lnTo>
                  <a:lnTo>
                    <a:pt x="0" y="203200"/>
                  </a:lnTo>
                  <a:lnTo>
                    <a:pt x="382633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sq">
              <a:solidFill>
                <a:srgbClr val="CD0505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92075"/>
              <a:ext cx="765266" cy="6273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 rot="-5400000">
            <a:off x="-214530" y="9145703"/>
            <a:ext cx="1836586" cy="2061780"/>
            <a:chOff x="0" y="0"/>
            <a:chExt cx="765266" cy="8591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765266" cy="859099"/>
            </a:xfrm>
            <a:custGeom>
              <a:avLst/>
              <a:gdLst/>
              <a:ahLst/>
              <a:cxnLst/>
              <a:rect l="l" t="t" r="r" b="b"/>
              <a:pathLst>
                <a:path w="765266" h="859099">
                  <a:moveTo>
                    <a:pt x="382633" y="0"/>
                  </a:moveTo>
                  <a:lnTo>
                    <a:pt x="765266" y="203200"/>
                  </a:lnTo>
                  <a:lnTo>
                    <a:pt x="765266" y="655900"/>
                  </a:lnTo>
                  <a:lnTo>
                    <a:pt x="382633" y="859099"/>
                  </a:lnTo>
                  <a:lnTo>
                    <a:pt x="0" y="655900"/>
                  </a:lnTo>
                  <a:lnTo>
                    <a:pt x="0" y="203200"/>
                  </a:lnTo>
                  <a:lnTo>
                    <a:pt x="382633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sq">
              <a:solidFill>
                <a:srgbClr val="CD0505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92075"/>
              <a:ext cx="765266" cy="6273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 rot="-5400000">
            <a:off x="-297156" y="1380851"/>
            <a:ext cx="594312" cy="626688"/>
            <a:chOff x="0" y="0"/>
            <a:chExt cx="770809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770809" cy="812800"/>
            </a:xfrm>
            <a:custGeom>
              <a:avLst/>
              <a:gdLst/>
              <a:ahLst/>
              <a:cxnLst/>
              <a:rect l="l" t="t" r="r" b="b"/>
              <a:pathLst>
                <a:path w="770809" h="812800">
                  <a:moveTo>
                    <a:pt x="385405" y="0"/>
                  </a:moveTo>
                  <a:lnTo>
                    <a:pt x="770809" y="203200"/>
                  </a:lnTo>
                  <a:lnTo>
                    <a:pt x="770809" y="609600"/>
                  </a:lnTo>
                  <a:lnTo>
                    <a:pt x="385405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8540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92075"/>
              <a:ext cx="770809" cy="581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 rot="-5400000">
            <a:off x="-701436" y="-1305434"/>
            <a:ext cx="1836586" cy="2061780"/>
            <a:chOff x="0" y="0"/>
            <a:chExt cx="765266" cy="8591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765266" cy="859099"/>
            </a:xfrm>
            <a:custGeom>
              <a:avLst/>
              <a:gdLst/>
              <a:ahLst/>
              <a:cxnLst/>
              <a:rect l="l" t="t" r="r" b="b"/>
              <a:pathLst>
                <a:path w="765266" h="859099">
                  <a:moveTo>
                    <a:pt x="382633" y="0"/>
                  </a:moveTo>
                  <a:lnTo>
                    <a:pt x="765266" y="203200"/>
                  </a:lnTo>
                  <a:lnTo>
                    <a:pt x="765266" y="655900"/>
                  </a:lnTo>
                  <a:lnTo>
                    <a:pt x="382633" y="859099"/>
                  </a:lnTo>
                  <a:lnTo>
                    <a:pt x="0" y="655900"/>
                  </a:lnTo>
                  <a:lnTo>
                    <a:pt x="0" y="203200"/>
                  </a:lnTo>
                  <a:lnTo>
                    <a:pt x="382633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sq">
              <a:solidFill>
                <a:srgbClr val="CD0505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92075"/>
              <a:ext cx="765266" cy="6273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0" name="Freeform 20"/>
          <p:cNvSpPr/>
          <p:nvPr/>
        </p:nvSpPr>
        <p:spPr>
          <a:xfrm>
            <a:off x="345394" y="643749"/>
            <a:ext cx="2778520" cy="664529"/>
          </a:xfrm>
          <a:custGeom>
            <a:avLst/>
            <a:gdLst/>
            <a:ahLst/>
            <a:cxnLst/>
            <a:rect l="l" t="t" r="r" b="b"/>
            <a:pathLst>
              <a:path w="2778520" h="664529">
                <a:moveTo>
                  <a:pt x="0" y="0"/>
                </a:moveTo>
                <a:lnTo>
                  <a:pt x="2778520" y="0"/>
                </a:lnTo>
                <a:lnTo>
                  <a:pt x="2778520" y="664529"/>
                </a:lnTo>
                <a:lnTo>
                  <a:pt x="0" y="66452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1" name="Freeform 21"/>
          <p:cNvSpPr/>
          <p:nvPr/>
        </p:nvSpPr>
        <p:spPr>
          <a:xfrm>
            <a:off x="216857" y="3053646"/>
            <a:ext cx="8927143" cy="5375565"/>
          </a:xfrm>
          <a:custGeom>
            <a:avLst/>
            <a:gdLst/>
            <a:ahLst/>
            <a:cxnLst/>
            <a:rect l="l" t="t" r="r" b="b"/>
            <a:pathLst>
              <a:path w="8927143" h="5375565">
                <a:moveTo>
                  <a:pt x="0" y="0"/>
                </a:moveTo>
                <a:lnTo>
                  <a:pt x="8927143" y="0"/>
                </a:lnTo>
                <a:lnTo>
                  <a:pt x="8927143" y="5375566"/>
                </a:lnTo>
                <a:lnTo>
                  <a:pt x="0" y="537556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182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2" name="Freeform 22"/>
          <p:cNvSpPr/>
          <p:nvPr/>
        </p:nvSpPr>
        <p:spPr>
          <a:xfrm>
            <a:off x="9144000" y="3053646"/>
            <a:ext cx="9379643" cy="5637764"/>
          </a:xfrm>
          <a:custGeom>
            <a:avLst/>
            <a:gdLst/>
            <a:ahLst/>
            <a:cxnLst/>
            <a:rect l="l" t="t" r="r" b="b"/>
            <a:pathLst>
              <a:path w="9379643" h="5637764">
                <a:moveTo>
                  <a:pt x="0" y="0"/>
                </a:moveTo>
                <a:lnTo>
                  <a:pt x="9379643" y="0"/>
                </a:lnTo>
                <a:lnTo>
                  <a:pt x="9379643" y="5637764"/>
                </a:lnTo>
                <a:lnTo>
                  <a:pt x="0" y="563776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3" name="TextBox 23"/>
          <p:cNvSpPr txBox="1"/>
          <p:nvPr/>
        </p:nvSpPr>
        <p:spPr>
          <a:xfrm>
            <a:off x="313344" y="1387513"/>
            <a:ext cx="9106027" cy="77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000"/>
              </a:lnSpc>
            </a:pPr>
            <a:r>
              <a:rPr lang="en-US" sz="5000">
                <a:solidFill>
                  <a:srgbClr val="000000"/>
                </a:solidFill>
                <a:latin typeface="Kollektif Bold"/>
              </a:rPr>
              <a:t>Financial Analysis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216857" y="2239000"/>
            <a:ext cx="5792521" cy="552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500">
                <a:solidFill>
                  <a:srgbClr val="000000"/>
                </a:solidFill>
                <a:latin typeface="Kollektif Bold"/>
              </a:rPr>
              <a:t> Profitability Analysis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9412992" y="2239000"/>
            <a:ext cx="5792521" cy="552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500">
                <a:solidFill>
                  <a:srgbClr val="000000"/>
                </a:solidFill>
                <a:latin typeface="Kollektif Bold"/>
              </a:rPr>
              <a:t> Liquidity Analysis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17321549" y="-772345"/>
            <a:ext cx="1517017" cy="1703027"/>
            <a:chOff x="0" y="0"/>
            <a:chExt cx="765266" cy="8591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765266" cy="859099"/>
            </a:xfrm>
            <a:custGeom>
              <a:avLst/>
              <a:gdLst/>
              <a:ahLst/>
              <a:cxnLst/>
              <a:rect l="l" t="t" r="r" b="b"/>
              <a:pathLst>
                <a:path w="765266" h="859099">
                  <a:moveTo>
                    <a:pt x="382633" y="0"/>
                  </a:moveTo>
                  <a:lnTo>
                    <a:pt x="765266" y="203200"/>
                  </a:lnTo>
                  <a:lnTo>
                    <a:pt x="765266" y="655900"/>
                  </a:lnTo>
                  <a:lnTo>
                    <a:pt x="382633" y="859099"/>
                  </a:lnTo>
                  <a:lnTo>
                    <a:pt x="0" y="655900"/>
                  </a:lnTo>
                  <a:lnTo>
                    <a:pt x="0" y="203200"/>
                  </a:lnTo>
                  <a:lnTo>
                    <a:pt x="382633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sq">
              <a:solidFill>
                <a:srgbClr val="CD0505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92075"/>
              <a:ext cx="765266" cy="6273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0" y="173148"/>
            <a:ext cx="2778520" cy="664529"/>
          </a:xfrm>
          <a:custGeom>
            <a:avLst/>
            <a:gdLst/>
            <a:ahLst/>
            <a:cxnLst/>
            <a:rect l="l" t="t" r="r" b="b"/>
            <a:pathLst>
              <a:path w="2778520" h="664529">
                <a:moveTo>
                  <a:pt x="0" y="0"/>
                </a:moveTo>
                <a:lnTo>
                  <a:pt x="2778520" y="0"/>
                </a:lnTo>
                <a:lnTo>
                  <a:pt x="2778520" y="664529"/>
                </a:lnTo>
                <a:lnTo>
                  <a:pt x="0" y="66452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aphicFrame>
        <p:nvGraphicFramePr>
          <p:cNvPr id="6" name="Table 6"/>
          <p:cNvGraphicFramePr>
            <a:graphicFrameLocks noGrp="1"/>
          </p:cNvGraphicFramePr>
          <p:nvPr/>
        </p:nvGraphicFramePr>
        <p:xfrm>
          <a:off x="444698" y="2109229"/>
          <a:ext cx="16998606" cy="7806560"/>
        </p:xfrm>
        <a:graphic>
          <a:graphicData uri="http://schemas.openxmlformats.org/drawingml/2006/table">
            <a:tbl>
              <a:tblPr/>
              <a:tblGrid>
                <a:gridCol w="33997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997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920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074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997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80656"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Kollektif Bold"/>
                        </a:rPr>
                        <a:t>Company Name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Kollektif Bold"/>
                        </a:rPr>
                        <a:t>Market Cap (In Billions)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Kollektif Bold"/>
                        </a:rPr>
                        <a:t>Net Income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Kollektif Bold"/>
                        </a:rPr>
                        <a:t>Profit Margin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Kollektif Bold"/>
                        </a:rPr>
                        <a:t>ROE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0656"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Kollektif"/>
                        </a:rPr>
                        <a:t>AMD Inc.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Kollektif"/>
                        </a:rPr>
                        <a:t> $       311.00 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Kollektif"/>
                        </a:rPr>
                        <a:t>$ 2,723,000.00 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Kollektif"/>
                        </a:rPr>
                        <a:t>10.44%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Kollektif"/>
                        </a:rPr>
                        <a:t>18.33%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0656"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Kollektif"/>
                        </a:rPr>
                        <a:t>Intel Corporation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Kollektif"/>
                        </a:rPr>
                        <a:t> $       182.00 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Kollektif"/>
                        </a:rPr>
                        <a:t>$ 1,689,000.00 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Kollektif"/>
                        </a:rPr>
                        <a:t>3.11%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Kollektif"/>
                        </a:rPr>
                        <a:t>202.78%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0656"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Kollektif"/>
                        </a:rPr>
                        <a:t>NVIDIA Corporation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Kollektif"/>
                        </a:rPr>
                        <a:t> $     1,978.00 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Kollektif"/>
                        </a:rPr>
                        <a:t>$  29,760,000.00 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Kollektif"/>
                        </a:rPr>
                        <a:t>48.85%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Kollektif"/>
                        </a:rPr>
                        <a:t>70.55%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0656"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Kollektif"/>
                        </a:rPr>
                        <a:t>Broadcom Inc.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Kollektif"/>
                        </a:rPr>
                        <a:t> $       602.00 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Kollektif"/>
                        </a:rPr>
                        <a:t>$ 14,082,000.00 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Kollektif"/>
                        </a:rPr>
                        <a:t>39.31%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Kollektif"/>
                        </a:rPr>
                        <a:t>66.97%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80656"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Kollektif"/>
                        </a:rPr>
                        <a:t>Arm Holdings plc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Kollektif"/>
                        </a:rPr>
                        <a:t> $       145.00 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Kollektif"/>
                        </a:rPr>
                        <a:t>$  524,000.00 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Kollektif"/>
                        </a:rPr>
                        <a:t>19.56%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Kollektif"/>
                        </a:rPr>
                        <a:t>151.21%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80656"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Kollektif"/>
                        </a:rPr>
                        <a:t>TSM Company Limited 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Kollektif"/>
                        </a:rPr>
                        <a:t> $       667.00 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Kollektif"/>
                        </a:rPr>
                        <a:t>$  325,408,164.80 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Kollektif"/>
                        </a:rPr>
                        <a:t>44.92%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Kollektif"/>
                        </a:rPr>
                        <a:t>219.30%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80656"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Kollektif"/>
                        </a:rPr>
                        <a:t>Micron Technology Inc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Kollektif"/>
                        </a:rPr>
                        <a:t> $       105.83 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Kollektif"/>
                        </a:rPr>
                        <a:t>$  6,856,000.00 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Kollektif"/>
                        </a:rPr>
                        <a:t>-37.54%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Kollektif"/>
                        </a:rPr>
                        <a:t>283.91%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80656"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Kollektif"/>
                        </a:rPr>
                        <a:t>Applied Materials Inc. 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Kollektif"/>
                        </a:rPr>
                        <a:t> $       168.00 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Kollektif"/>
                        </a:rPr>
                        <a:t>$ 6,856,000.00 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Kollektif"/>
                        </a:rPr>
                        <a:t>25.86%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Kollektif"/>
                        </a:rPr>
                        <a:t>61.65%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80656"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Kollektif"/>
                        </a:rPr>
                        <a:t>Qualcomm Inc.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Kollektif"/>
                        </a:rPr>
                        <a:t> $       176.00 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Kollektif"/>
                        </a:rPr>
                        <a:t> $ 6,856,000.00 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Kollektif"/>
                        </a:rPr>
                        <a:t>19.14%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Kollektif"/>
                        </a:rPr>
                        <a:t>60.25%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7" name="Freeform 7"/>
          <p:cNvSpPr/>
          <p:nvPr/>
        </p:nvSpPr>
        <p:spPr>
          <a:xfrm>
            <a:off x="11348298" y="785554"/>
            <a:ext cx="961724" cy="961724"/>
          </a:xfrm>
          <a:custGeom>
            <a:avLst/>
            <a:gdLst/>
            <a:ahLst/>
            <a:cxnLst/>
            <a:rect l="l" t="t" r="r" b="b"/>
            <a:pathLst>
              <a:path w="961724" h="961724">
                <a:moveTo>
                  <a:pt x="0" y="0"/>
                </a:moveTo>
                <a:lnTo>
                  <a:pt x="961724" y="0"/>
                </a:lnTo>
                <a:lnTo>
                  <a:pt x="961724" y="961725"/>
                </a:lnTo>
                <a:lnTo>
                  <a:pt x="0" y="96172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8" name="TextBox 8"/>
          <p:cNvSpPr txBox="1"/>
          <p:nvPr/>
        </p:nvSpPr>
        <p:spPr>
          <a:xfrm>
            <a:off x="5521653" y="975754"/>
            <a:ext cx="6019922" cy="77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000"/>
              </a:lnSpc>
            </a:pPr>
            <a:r>
              <a:rPr lang="en-US" sz="5000">
                <a:solidFill>
                  <a:srgbClr val="000000"/>
                </a:solidFill>
                <a:latin typeface="Kollektif Bold"/>
              </a:rPr>
              <a:t>Industry Analysis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17321549" y="-772345"/>
            <a:ext cx="1517017" cy="1703027"/>
            <a:chOff x="0" y="0"/>
            <a:chExt cx="765266" cy="8591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765266" cy="859099"/>
            </a:xfrm>
            <a:custGeom>
              <a:avLst/>
              <a:gdLst/>
              <a:ahLst/>
              <a:cxnLst/>
              <a:rect l="l" t="t" r="r" b="b"/>
              <a:pathLst>
                <a:path w="765266" h="859099">
                  <a:moveTo>
                    <a:pt x="382633" y="0"/>
                  </a:moveTo>
                  <a:lnTo>
                    <a:pt x="765266" y="203200"/>
                  </a:lnTo>
                  <a:lnTo>
                    <a:pt x="765266" y="655900"/>
                  </a:lnTo>
                  <a:lnTo>
                    <a:pt x="382633" y="859099"/>
                  </a:lnTo>
                  <a:lnTo>
                    <a:pt x="0" y="655900"/>
                  </a:lnTo>
                  <a:lnTo>
                    <a:pt x="0" y="203200"/>
                  </a:lnTo>
                  <a:lnTo>
                    <a:pt x="382633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sq">
              <a:solidFill>
                <a:srgbClr val="CD0505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92075"/>
              <a:ext cx="765266" cy="6273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0" y="173148"/>
            <a:ext cx="2778520" cy="664529"/>
          </a:xfrm>
          <a:custGeom>
            <a:avLst/>
            <a:gdLst/>
            <a:ahLst/>
            <a:cxnLst/>
            <a:rect l="l" t="t" r="r" b="b"/>
            <a:pathLst>
              <a:path w="2778520" h="664529">
                <a:moveTo>
                  <a:pt x="0" y="0"/>
                </a:moveTo>
                <a:lnTo>
                  <a:pt x="2778520" y="0"/>
                </a:lnTo>
                <a:lnTo>
                  <a:pt x="2778520" y="664529"/>
                </a:lnTo>
                <a:lnTo>
                  <a:pt x="0" y="66452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/>
          <p:cNvSpPr/>
          <p:nvPr/>
        </p:nvSpPr>
        <p:spPr>
          <a:xfrm>
            <a:off x="150738" y="2700972"/>
            <a:ext cx="11280158" cy="6762007"/>
          </a:xfrm>
          <a:custGeom>
            <a:avLst/>
            <a:gdLst/>
            <a:ahLst/>
            <a:cxnLst/>
            <a:rect l="l" t="t" r="r" b="b"/>
            <a:pathLst>
              <a:path w="11280158" h="6762007">
                <a:moveTo>
                  <a:pt x="0" y="0"/>
                </a:moveTo>
                <a:lnTo>
                  <a:pt x="11280158" y="0"/>
                </a:lnTo>
                <a:lnTo>
                  <a:pt x="11280158" y="6762007"/>
                </a:lnTo>
                <a:lnTo>
                  <a:pt x="0" y="676200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33" b="-133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Freeform 7"/>
          <p:cNvSpPr/>
          <p:nvPr/>
        </p:nvSpPr>
        <p:spPr>
          <a:xfrm>
            <a:off x="12000646" y="2700972"/>
            <a:ext cx="5778062" cy="5778062"/>
          </a:xfrm>
          <a:custGeom>
            <a:avLst/>
            <a:gdLst/>
            <a:ahLst/>
            <a:cxnLst/>
            <a:rect l="l" t="t" r="r" b="b"/>
            <a:pathLst>
              <a:path w="5778062" h="5778062">
                <a:moveTo>
                  <a:pt x="0" y="0"/>
                </a:moveTo>
                <a:lnTo>
                  <a:pt x="5778062" y="0"/>
                </a:lnTo>
                <a:lnTo>
                  <a:pt x="5778062" y="5778063"/>
                </a:lnTo>
                <a:lnTo>
                  <a:pt x="0" y="577806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8" name="TextBox 8"/>
          <p:cNvSpPr txBox="1"/>
          <p:nvPr/>
        </p:nvSpPr>
        <p:spPr>
          <a:xfrm>
            <a:off x="150738" y="1265893"/>
            <a:ext cx="16131309" cy="77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000"/>
              </a:lnSpc>
            </a:pPr>
            <a:r>
              <a:rPr lang="en-US" sz="5000">
                <a:solidFill>
                  <a:srgbClr val="000000"/>
                </a:solidFill>
                <a:latin typeface="Kollektif Bold"/>
              </a:rPr>
              <a:t>Industry Analysis and Competitive Positioning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589</Words>
  <Application>Microsoft Office PowerPoint</Application>
  <PresentationFormat>Custom</PresentationFormat>
  <Paragraphs>194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Kollektif Bold</vt:lpstr>
      <vt:lpstr>Arial</vt:lpstr>
      <vt:lpstr>Kollektif Ultra-Bold</vt:lpstr>
      <vt:lpstr>Calibri</vt:lpstr>
      <vt:lpstr>Kollektif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and Pink Professional Business Strategy Presentation</dc:title>
  <cp:lastModifiedBy>Goutham Yallapu</cp:lastModifiedBy>
  <cp:revision>2</cp:revision>
  <dcterms:created xsi:type="dcterms:W3CDTF">2006-08-16T00:00:00Z</dcterms:created>
  <dcterms:modified xsi:type="dcterms:W3CDTF">2024-03-03T03:59:58Z</dcterms:modified>
  <dc:identifier>DAF-NbwHPDo</dc:identifier>
</cp:coreProperties>
</file>