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8288000" cy="10287000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DM Sans" pitchFamily="2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22" autoAdjust="0"/>
  </p:normalViewPr>
  <p:slideViewPr>
    <p:cSldViewPr>
      <p:cViewPr varScale="1">
        <p:scale>
          <a:sx n="55" d="100"/>
          <a:sy n="55" d="100"/>
        </p:scale>
        <p:origin x="437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8C07B-BDF3-413B-885C-CBA42C2854D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15585-515B-46CA-B0BE-467645C8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5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15585-515B-46CA-B0BE-467645C84F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3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1216" y="1046018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81200" y="-94024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847850" y="3084827"/>
            <a:ext cx="14959017" cy="1643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70"/>
              </a:lnSpc>
            </a:pPr>
            <a:r>
              <a:rPr lang="en-US" sz="5055" spc="-126" dirty="0">
                <a:solidFill>
                  <a:srgbClr val="FFFFFF"/>
                </a:solidFill>
                <a:latin typeface="Consolas" panose="020B0609020204030204" pitchFamily="49" charset="0"/>
              </a:rPr>
              <a:t>A DATA-DRIVEN APPROACH TO IMPROVING HOSPITAL OBSERVATION UNIT OPERATIONS</a:t>
            </a:r>
          </a:p>
        </p:txBody>
      </p:sp>
      <p:sp>
        <p:nvSpPr>
          <p:cNvPr id="7" name="Freeform 7"/>
          <p:cNvSpPr/>
          <p:nvPr/>
        </p:nvSpPr>
        <p:spPr>
          <a:xfrm>
            <a:off x="1981200" y="6267450"/>
            <a:ext cx="2880360" cy="4114800"/>
          </a:xfrm>
          <a:custGeom>
            <a:avLst/>
            <a:gdLst/>
            <a:ahLst/>
            <a:cxnLst/>
            <a:rect l="l" t="t" r="r" b="b"/>
            <a:pathLst>
              <a:path w="2880360" h="411480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10800000">
            <a:off x="5623560" y="7673106"/>
            <a:ext cx="3422956" cy="2613894"/>
          </a:xfrm>
          <a:custGeom>
            <a:avLst/>
            <a:gdLst/>
            <a:ahLst/>
            <a:cxnLst/>
            <a:rect l="l" t="t" r="r" b="b"/>
            <a:pathLst>
              <a:path w="3422956" h="2613894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0156816" y="7429124"/>
            <a:ext cx="9165533" cy="140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4"/>
              </a:lnSpc>
            </a:pPr>
            <a:r>
              <a:rPr lang="en-US" sz="2854" b="1" spc="-71" dirty="0">
                <a:solidFill>
                  <a:srgbClr val="FFFFFF"/>
                </a:solidFill>
                <a:latin typeface="Consolas" panose="020B0609020204030204" pitchFamily="49" charset="0"/>
              </a:rPr>
              <a:t>Project By</a:t>
            </a:r>
          </a:p>
          <a:p>
            <a:pPr algn="ctr">
              <a:lnSpc>
                <a:spcPts val="3654"/>
              </a:lnSpc>
            </a:pPr>
            <a:r>
              <a:rPr lang="en-US" sz="2854" b="1" spc="-71" dirty="0">
                <a:solidFill>
                  <a:srgbClr val="FFFFFF"/>
                </a:solidFill>
                <a:latin typeface="Consolas" panose="020B0609020204030204" pitchFamily="49" charset="0"/>
              </a:rPr>
              <a:t>Sowndarya Saini</a:t>
            </a:r>
          </a:p>
          <a:p>
            <a:pPr algn="ctr">
              <a:lnSpc>
                <a:spcPts val="3654"/>
              </a:lnSpc>
              <a:spcBef>
                <a:spcPct val="0"/>
              </a:spcBef>
            </a:pPr>
            <a:r>
              <a:rPr lang="en-US" sz="2854" b="1" spc="-71" dirty="0">
                <a:solidFill>
                  <a:srgbClr val="FFFFFF"/>
                </a:solidFill>
                <a:latin typeface="Consolas" panose="020B0609020204030204" pitchFamily="49" charset="0"/>
              </a:rPr>
              <a:t>Goutham Yallapu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1481238" y="2254469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874538" y="1071747"/>
            <a:ext cx="8372268" cy="64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8CA9AD"/>
                </a:solidFill>
                <a:latin typeface="Consolas" panose="020B0609020204030204" pitchFamily="49" charset="0"/>
              </a:rPr>
              <a:t>MODEL DEVELOPMENT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06085" y="2443353"/>
            <a:ext cx="8614316" cy="18556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Utilizing a step-by-step approach, the following variables are taken into account while creating a model based on significance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06084" y="4407141"/>
            <a:ext cx="5552869" cy="3090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2" lvl="1" indent="-345441">
              <a:lnSpc>
                <a:spcPts val="4864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</a:p>
          <a:p>
            <a:pPr marL="690882" lvl="1" indent="-345441">
              <a:lnSpc>
                <a:spcPts val="4864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Respirations</a:t>
            </a:r>
          </a:p>
          <a:p>
            <a:pPr marL="690882" lvl="1" indent="-345441">
              <a:lnSpc>
                <a:spcPts val="4864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PulseOximetry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90882" lvl="1" indent="-345441">
              <a:lnSpc>
                <a:spcPts val="4864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DRG01</a:t>
            </a:r>
          </a:p>
          <a:p>
            <a:pPr marL="690882" lvl="1" indent="-345441">
              <a:lnSpc>
                <a:spcPts val="4864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OU_LOS_hrs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707331"/>
              </p:ext>
            </p:extLst>
          </p:nvPr>
        </p:nvGraphicFramePr>
        <p:xfrm>
          <a:off x="1435400" y="3086100"/>
          <a:ext cx="16093966" cy="5838826"/>
        </p:xfrm>
        <a:graphic>
          <a:graphicData uri="http://schemas.openxmlformats.org/drawingml/2006/table">
            <a:tbl>
              <a:tblPr/>
              <a:tblGrid>
                <a:gridCol w="4535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6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4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78960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Model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Accurancy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Baseline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Specificiy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Sensitivity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AUC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439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Logistic Regression Model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ts val="4339"/>
                        </a:lnSpc>
                      </a:pP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76.28%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53.75%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87.15%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63.64%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83%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1427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Random Forest Model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ts val="4339"/>
                        </a:lnSpc>
                      </a:pP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78.08%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Canva Sans"/>
                        </a:rPr>
                        <a:t>53.75%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75.98%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80.52%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78%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reeform 4"/>
          <p:cNvSpPr/>
          <p:nvPr/>
        </p:nvSpPr>
        <p:spPr>
          <a:xfrm>
            <a:off x="1435400" y="6004028"/>
            <a:ext cx="4584400" cy="3478911"/>
          </a:xfrm>
          <a:custGeom>
            <a:avLst/>
            <a:gdLst/>
            <a:ahLst/>
            <a:cxnLst/>
            <a:rect l="l" t="t" r="r" b="b"/>
            <a:pathLst>
              <a:path w="3478911" h="3478911">
                <a:moveTo>
                  <a:pt x="0" y="0"/>
                </a:moveTo>
                <a:lnTo>
                  <a:pt x="3478911" y="0"/>
                </a:lnTo>
                <a:lnTo>
                  <a:pt x="3478911" y="3478911"/>
                </a:lnTo>
                <a:lnTo>
                  <a:pt x="0" y="3478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5350155" y="1548794"/>
            <a:ext cx="8073957" cy="64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8CA9AD"/>
                </a:solidFill>
                <a:latin typeface="Consolas" panose="020B0609020204030204" pitchFamily="49" charset="0"/>
              </a:rPr>
              <a:t>PREDICTIVE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934098" y="2115801"/>
            <a:ext cx="10820502" cy="7575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2933" lvl="1" indent="-301466" algn="just">
              <a:lnSpc>
                <a:spcPts val="3714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If Predictive model suggests that there is a high risk of flipping, a hospital should take the necessary safeguards and undertake additional study before converting to an inpatient ward.</a:t>
            </a:r>
          </a:p>
          <a:p>
            <a:pPr marL="602933" lvl="1" indent="-301466" algn="just">
              <a:lnSpc>
                <a:spcPts val="3714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If they can reduce flipped percentage from 45% to 20%, they will be able to serve more patients, increasing the Hospital’s topline and allowing them treatment of an additional 570 patients annually.</a:t>
            </a:r>
          </a:p>
          <a:p>
            <a:pPr marL="602933" lvl="1" indent="-301466" algn="just">
              <a:lnSpc>
                <a:spcPts val="3714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Implementing these models will enhance process improvement and improve job satisfaction among OU staff.</a:t>
            </a:r>
          </a:p>
          <a:p>
            <a:pPr marL="602933" lvl="1" indent="-301466" algn="just">
              <a:lnSpc>
                <a:spcPts val="3714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Reduce resource misallocation and extended stays in observation unit.</a:t>
            </a:r>
          </a:p>
          <a:p>
            <a:pPr marL="602933" lvl="1" indent="-301466" algn="just">
              <a:lnSpc>
                <a:spcPts val="3714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Expanding the exclusion list will decrease the likelihood of flipping.</a:t>
            </a:r>
          </a:p>
          <a:p>
            <a:pPr marL="602933" lvl="1" indent="-301466" algn="just">
              <a:lnSpc>
                <a:spcPts val="3714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Increase compensation from Insurance companies.</a:t>
            </a:r>
          </a:p>
          <a:p>
            <a:pPr algn="just">
              <a:lnSpc>
                <a:spcPts val="3714"/>
              </a:lnSpc>
            </a:pPr>
            <a:endParaRPr lang="en-US" sz="2792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156035" y="2742254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3" y="0"/>
                </a:lnTo>
                <a:lnTo>
                  <a:pt x="5778063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7044776" y="1221845"/>
            <a:ext cx="10070157" cy="64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8CA9AD"/>
                </a:solidFill>
                <a:latin typeface="Consolas" panose="020B0609020204030204" pitchFamily="49" charset="0"/>
              </a:rPr>
              <a:t>FINDINGS AND RECOMMENDATIONS </a:t>
            </a: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81200" y="-94024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981200" y="6267450"/>
            <a:ext cx="2880360" cy="4114800"/>
          </a:xfrm>
          <a:custGeom>
            <a:avLst/>
            <a:gdLst/>
            <a:ahLst/>
            <a:cxnLst/>
            <a:rect l="l" t="t" r="r" b="b"/>
            <a:pathLst>
              <a:path w="2880360" h="411480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6553200" y="3130544"/>
            <a:ext cx="8312916" cy="1660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sz="12500" dirty="0">
                <a:solidFill>
                  <a:srgbClr val="FFFFFF"/>
                </a:solidFill>
                <a:latin typeface="Consolas" panose="020B0609020204030204" pitchFamily="49" charset="0"/>
              </a:rPr>
              <a:t>THANK</a:t>
            </a:r>
            <a:r>
              <a:rPr lang="en-US" sz="5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2500" dirty="0">
                <a:solidFill>
                  <a:srgbClr val="FFFFFF"/>
                </a:solidFill>
                <a:latin typeface="Consolas" panose="020B0609020204030204" pitchFamily="49" charset="0"/>
              </a:rPr>
              <a:t>YOU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4819644"/>
            <a:ext cx="5722116" cy="50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50"/>
              </a:lnSpc>
            </a:pPr>
            <a:r>
              <a:rPr lang="en-US" sz="3500" dirty="0">
                <a:solidFill>
                  <a:srgbClr val="FFFFFF"/>
                </a:solidFill>
                <a:latin typeface="Consolas" panose="020B0609020204030204" pitchFamily="49" charset="0"/>
              </a:rPr>
              <a:t>Have any question?</a:t>
            </a:r>
          </a:p>
        </p:txBody>
      </p:sp>
      <p:sp>
        <p:nvSpPr>
          <p:cNvPr id="9" name="Freeform 9"/>
          <p:cNvSpPr/>
          <p:nvPr/>
        </p:nvSpPr>
        <p:spPr>
          <a:xfrm rot="-10800000">
            <a:off x="5623560" y="7673106"/>
            <a:ext cx="3422956" cy="2613894"/>
          </a:xfrm>
          <a:custGeom>
            <a:avLst/>
            <a:gdLst/>
            <a:ahLst/>
            <a:cxnLst/>
            <a:rect l="l" t="t" r="r" b="b"/>
            <a:pathLst>
              <a:path w="3422956" h="2613894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48346-E2B1-3B9E-D037-4A24EA24F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5780EAE-DBD9-C64E-18DF-57DDD6B82D47}"/>
              </a:ext>
            </a:extLst>
          </p:cNvPr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C5625302-4017-3AF9-440C-E520DB8944F9}"/>
              </a:ext>
            </a:extLst>
          </p:cNvPr>
          <p:cNvSpPr txBox="1"/>
          <p:nvPr/>
        </p:nvSpPr>
        <p:spPr>
          <a:xfrm>
            <a:off x="3677677" y="553172"/>
            <a:ext cx="10070157" cy="64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8CA9AD"/>
                </a:solidFill>
                <a:latin typeface="Consolas" panose="020B0609020204030204" pitchFamily="49" charset="0"/>
              </a:rPr>
              <a:t>APPENDIX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2F82CE-3341-E117-74A9-D40295B9F471}"/>
              </a:ext>
            </a:extLst>
          </p:cNvPr>
          <p:cNvSpPr txBox="1"/>
          <p:nvPr/>
        </p:nvSpPr>
        <p:spPr>
          <a:xfrm>
            <a:off x="1248802" y="1804784"/>
            <a:ext cx="675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Logistic Model output</a:t>
            </a:r>
            <a:endParaRPr lang="en-IN" sz="2400" dirty="0"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B8EDC-7F3D-DA79-D6DC-825CFF7CA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2619009"/>
            <a:ext cx="9372600" cy="2476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0A9D6C-2026-637A-C16A-D6DEA3A2DC90}"/>
              </a:ext>
            </a:extLst>
          </p:cNvPr>
          <p:cNvSpPr txBox="1"/>
          <p:nvPr/>
        </p:nvSpPr>
        <p:spPr>
          <a:xfrm>
            <a:off x="8534400" y="1880869"/>
            <a:ext cx="675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Random Forest Model output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845262-A278-2224-EE96-50A0DB658A9A}"/>
              </a:ext>
            </a:extLst>
          </p:cNvPr>
          <p:cNvSpPr txBox="1"/>
          <p:nvPr/>
        </p:nvSpPr>
        <p:spPr>
          <a:xfrm>
            <a:off x="8686800" y="5248493"/>
            <a:ext cx="675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Variable Importance Plot</a:t>
            </a:r>
            <a:endParaRPr lang="en-IN" sz="2400" dirty="0">
              <a:latin typeface="Consolas" panose="020B06090202040302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832D1F-E1F9-E1CD-CC51-08EAF35A1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720549"/>
            <a:ext cx="6155157" cy="439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6BE40D-ABED-5D35-5A20-7092CE23A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802" y="2266449"/>
            <a:ext cx="4857750" cy="775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548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D2A89-B7FD-ECA1-399E-1D5A4897D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1E98389-3D7C-21EF-E44A-DD89CAEB6E90}"/>
              </a:ext>
            </a:extLst>
          </p:cNvPr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EE9250-A960-4C56-AB53-5CE36095AC5A}"/>
              </a:ext>
            </a:extLst>
          </p:cNvPr>
          <p:cNvSpPr txBox="1"/>
          <p:nvPr/>
        </p:nvSpPr>
        <p:spPr>
          <a:xfrm>
            <a:off x="1248802" y="1804784"/>
            <a:ext cx="675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Confusion Matrix for Logistic Model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0AFE0-8341-426A-6F93-63DC85E977C3}"/>
              </a:ext>
            </a:extLst>
          </p:cNvPr>
          <p:cNvSpPr txBox="1"/>
          <p:nvPr/>
        </p:nvSpPr>
        <p:spPr>
          <a:xfrm>
            <a:off x="9302278" y="1898417"/>
            <a:ext cx="723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Confusion Matrix for Random Forest Model</a:t>
            </a:r>
            <a:endParaRPr lang="en-IN" sz="24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A87C5-4BF9-1D7B-CFFE-6F982AEF4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2452490"/>
            <a:ext cx="6155157" cy="7116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60C155-F09B-4552-DF42-408CEC083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2476735"/>
            <a:ext cx="5410200" cy="705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7071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456FD-E4A9-A089-26EE-45DB8B5BF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3717ADA-E117-E136-C060-F4E3FF8347AC}"/>
              </a:ext>
            </a:extLst>
          </p:cNvPr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FE726B-494C-22B5-44F0-372EA0087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324100"/>
            <a:ext cx="7839075" cy="4772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687EB4-EC6A-8BEF-846F-637DDB99B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30" y="2447925"/>
            <a:ext cx="77914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8496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6322" y="0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1507593" y="4124325"/>
            <a:ext cx="5500090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 dirty="0">
                <a:solidFill>
                  <a:srgbClr val="8CA9AD"/>
                </a:solidFill>
                <a:latin typeface="Consolas" panose="020B0609020204030204" pitchFamily="49" charset="0"/>
              </a:rPr>
              <a:t>TABLE OF</a:t>
            </a:r>
          </a:p>
          <a:p>
            <a:pPr algn="r">
              <a:lnSpc>
                <a:spcPts val="8250"/>
              </a:lnSpc>
            </a:pPr>
            <a:r>
              <a:rPr lang="en-US" sz="7500" dirty="0">
                <a:solidFill>
                  <a:srgbClr val="8CA9AD"/>
                </a:solidFill>
                <a:latin typeface="Consolas" panose="020B0609020204030204" pitchFamily="49" charset="0"/>
              </a:rPr>
              <a:t>CONTENT</a:t>
            </a:r>
          </a:p>
        </p:txBody>
      </p:sp>
      <p:sp>
        <p:nvSpPr>
          <p:cNvPr id="4" name="Freeform 4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2417556" y="1442767"/>
            <a:ext cx="7927934" cy="637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5050" lvl="1" indent="-497525">
              <a:lnSpc>
                <a:spcPct val="150000"/>
              </a:lnSpc>
              <a:buFont typeface="Arial"/>
              <a:buChar char="•"/>
            </a:pPr>
            <a:r>
              <a:rPr lang="en-US" sz="3500" spc="9" dirty="0">
                <a:solidFill>
                  <a:srgbClr val="000000"/>
                </a:solidFill>
                <a:latin typeface="Consolas" panose="020B0609020204030204" pitchFamily="49" charset="0"/>
                <a:cs typeface="DaunPenh" panose="01010101010101010101" pitchFamily="2" charset="0"/>
              </a:rPr>
              <a:t>Introduction</a:t>
            </a:r>
          </a:p>
          <a:p>
            <a:pPr marL="995050" lvl="1" indent="-497525">
              <a:lnSpc>
                <a:spcPct val="150000"/>
              </a:lnSpc>
              <a:buFont typeface="Arial"/>
              <a:buChar char="•"/>
            </a:pPr>
            <a:r>
              <a:rPr lang="en-US" sz="3500" spc="9" dirty="0">
                <a:solidFill>
                  <a:srgbClr val="000000"/>
                </a:solidFill>
                <a:latin typeface="Consolas" panose="020B0609020204030204" pitchFamily="49" charset="0"/>
                <a:cs typeface="DaunPenh" panose="01010101010101010101" pitchFamily="2" charset="0"/>
              </a:rPr>
              <a:t>Issue Overview</a:t>
            </a:r>
          </a:p>
          <a:p>
            <a:pPr marL="995050" lvl="1" indent="-497525">
              <a:lnSpc>
                <a:spcPct val="150000"/>
              </a:lnSpc>
              <a:buFont typeface="Arial"/>
              <a:buChar char="•"/>
            </a:pPr>
            <a:r>
              <a:rPr lang="en-US" sz="3500" spc="9" dirty="0">
                <a:solidFill>
                  <a:srgbClr val="000000"/>
                </a:solidFill>
                <a:latin typeface="Consolas" panose="020B0609020204030204" pitchFamily="49" charset="0"/>
                <a:cs typeface="DaunPenh" panose="01010101010101010101" pitchFamily="2" charset="0"/>
              </a:rPr>
              <a:t>Data Dictionary</a:t>
            </a:r>
          </a:p>
          <a:p>
            <a:pPr marL="995050" lvl="1" indent="-497525">
              <a:lnSpc>
                <a:spcPct val="150000"/>
              </a:lnSpc>
              <a:buFont typeface="Arial"/>
              <a:buChar char="•"/>
            </a:pPr>
            <a:r>
              <a:rPr lang="en-US" sz="3500" spc="9" dirty="0">
                <a:solidFill>
                  <a:srgbClr val="000000"/>
                </a:solidFill>
                <a:latin typeface="Consolas" panose="020B0609020204030204" pitchFamily="49" charset="0"/>
                <a:cs typeface="DaunPenh" panose="01010101010101010101" pitchFamily="2" charset="0"/>
              </a:rPr>
              <a:t>Exploratory Data Analysis</a:t>
            </a:r>
          </a:p>
          <a:p>
            <a:pPr marL="995050" lvl="1" indent="-497525">
              <a:lnSpc>
                <a:spcPct val="150000"/>
              </a:lnSpc>
              <a:buFont typeface="Arial"/>
              <a:buChar char="•"/>
            </a:pPr>
            <a:r>
              <a:rPr lang="en-US" sz="3500" spc="9" dirty="0">
                <a:solidFill>
                  <a:srgbClr val="000000"/>
                </a:solidFill>
                <a:latin typeface="Consolas" panose="020B0609020204030204" pitchFamily="49" charset="0"/>
                <a:cs typeface="DaunPenh" panose="01010101010101010101" pitchFamily="2" charset="0"/>
              </a:rPr>
              <a:t>Data preprocessing</a:t>
            </a:r>
          </a:p>
          <a:p>
            <a:pPr marL="995050" lvl="1" indent="-497525">
              <a:lnSpc>
                <a:spcPct val="150000"/>
              </a:lnSpc>
              <a:buFont typeface="Arial"/>
              <a:buChar char="•"/>
            </a:pPr>
            <a:r>
              <a:rPr lang="en-US" sz="3500" spc="9" dirty="0">
                <a:solidFill>
                  <a:srgbClr val="000000"/>
                </a:solidFill>
                <a:latin typeface="Consolas" panose="020B0609020204030204" pitchFamily="49" charset="0"/>
                <a:cs typeface="DaunPenh" panose="01010101010101010101" pitchFamily="2" charset="0"/>
              </a:rPr>
              <a:t>Model Development</a:t>
            </a:r>
          </a:p>
          <a:p>
            <a:pPr marL="995050" lvl="1" indent="-497525">
              <a:lnSpc>
                <a:spcPct val="150000"/>
              </a:lnSpc>
              <a:buFont typeface="Arial"/>
              <a:buChar char="•"/>
            </a:pPr>
            <a:r>
              <a:rPr lang="en-US" sz="3500" spc="9" dirty="0">
                <a:solidFill>
                  <a:srgbClr val="000000"/>
                </a:solidFill>
                <a:latin typeface="Consolas" panose="020B0609020204030204" pitchFamily="49" charset="0"/>
                <a:cs typeface="DaunPenh" panose="01010101010101010101" pitchFamily="2" charset="0"/>
              </a:rPr>
              <a:t>Predictive Analysis</a:t>
            </a:r>
          </a:p>
          <a:p>
            <a:pPr marL="995050" lvl="1" indent="-497525">
              <a:lnSpc>
                <a:spcPct val="150000"/>
              </a:lnSpc>
              <a:buFont typeface="Arial"/>
              <a:buChar char="•"/>
            </a:pPr>
            <a:r>
              <a:rPr lang="en-US" sz="3500" spc="9" dirty="0">
                <a:solidFill>
                  <a:srgbClr val="000000"/>
                </a:solidFill>
                <a:latin typeface="Consolas" panose="020B0609020204030204" pitchFamily="49" charset="0"/>
                <a:cs typeface="DaunPenh" panose="01010101010101010101" pitchFamily="2" charset="0"/>
              </a:rPr>
              <a:t>Recommendations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1481238" y="1724082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2280311" y="1239308"/>
            <a:ext cx="6726444" cy="64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 b="1" dirty="0">
                <a:solidFill>
                  <a:srgbClr val="8CA9AD"/>
                </a:solidFill>
                <a:latin typeface="Consolas" panose="020B0609020204030204" pitchFamily="49" charset="0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14322" y="2638096"/>
            <a:ext cx="8220278" cy="6104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8883" lvl="1" indent="-329441" algn="just">
              <a:lnSpc>
                <a:spcPts val="3356"/>
              </a:lnSpc>
              <a:buFont typeface="Arial"/>
              <a:buChar char="•"/>
            </a:pPr>
            <a:r>
              <a:rPr lang="en-US" sz="3051" dirty="0">
                <a:latin typeface="Consolas" panose="020B0609020204030204" pitchFamily="49" charset="0"/>
              </a:rPr>
              <a:t>The hospital is situated in the city of </a:t>
            </a:r>
            <a:r>
              <a:rPr lang="en-US" sz="3051" dirty="0" err="1">
                <a:latin typeface="Consolas" panose="020B0609020204030204" pitchFamily="49" charset="0"/>
              </a:rPr>
              <a:t>Montanaro</a:t>
            </a:r>
            <a:r>
              <a:rPr lang="en-US" sz="3051" dirty="0">
                <a:latin typeface="Consolas" panose="020B0609020204030204" pitchFamily="49" charset="0"/>
              </a:rPr>
              <a:t>.</a:t>
            </a:r>
          </a:p>
          <a:p>
            <a:pPr marL="658883" lvl="1" indent="-329441" algn="just">
              <a:lnSpc>
                <a:spcPts val="3356"/>
              </a:lnSpc>
              <a:buFont typeface="Arial"/>
              <a:buChar char="•"/>
            </a:pPr>
            <a:r>
              <a:rPr lang="en-US" sz="3051" dirty="0">
                <a:latin typeface="Consolas" panose="020B0609020204030204" pitchFamily="49" charset="0"/>
              </a:rPr>
              <a:t>Consists of 260-bed healthcare facility and 23-bed Observation Unit (OU).</a:t>
            </a:r>
          </a:p>
          <a:p>
            <a:pPr marL="658883" lvl="1" indent="-329441" algn="just">
              <a:lnSpc>
                <a:spcPts val="3356"/>
              </a:lnSpc>
              <a:buFont typeface="Arial"/>
              <a:buChar char="•"/>
            </a:pPr>
            <a:r>
              <a:rPr lang="en-US" sz="3051" dirty="0">
                <a:latin typeface="Consolas" panose="020B0609020204030204" pitchFamily="49" charset="0"/>
              </a:rPr>
              <a:t>Led by Dr. Erin Kelly.</a:t>
            </a:r>
          </a:p>
          <a:p>
            <a:pPr marL="658883" lvl="1" indent="-329441" algn="just">
              <a:lnSpc>
                <a:spcPts val="3356"/>
              </a:lnSpc>
              <a:buFont typeface="Arial"/>
              <a:buChar char="•"/>
            </a:pPr>
            <a:r>
              <a:rPr lang="en-US" sz="3051" dirty="0">
                <a:latin typeface="Consolas" panose="020B0609020204030204" pitchFamily="49" charset="0"/>
              </a:rPr>
              <a:t>OU is an integral part of patient care management which is designed for the observation of patients presenting with complex, non-life-threatening symptoms, offering a crucial middle ground between the emergency department and inpatient admission.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410200" y="571500"/>
            <a:ext cx="6726444" cy="64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 b="1" dirty="0">
                <a:solidFill>
                  <a:srgbClr val="8CA9AD"/>
                </a:solidFill>
                <a:latin typeface="Consolas" panose="020B0609020204030204" pitchFamily="49" charset="0"/>
              </a:rPr>
              <a:t>PROCESS FLOW</a:t>
            </a:r>
          </a:p>
        </p:txBody>
      </p:sp>
      <p:pic>
        <p:nvPicPr>
          <p:cNvPr id="6" name="Picture 5" descr="A diagram of a patient&#10;&#10;Description automatically generated">
            <a:extLst>
              <a:ext uri="{FF2B5EF4-FFF2-40B4-BE49-F238E27FC236}">
                <a16:creationId xmlns:a16="http://schemas.microsoft.com/office/drawing/2014/main" id="{FF295DAF-468D-EBBC-F2D9-10CC33B8A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09700"/>
            <a:ext cx="12953999" cy="8747984"/>
          </a:xfrm>
          <a:prstGeom prst="rect">
            <a:avLst/>
          </a:prstGeom>
        </p:spPr>
      </p:pic>
      <p:sp>
        <p:nvSpPr>
          <p:cNvPr id="2" name="Freeform 3">
            <a:extLst>
              <a:ext uri="{FF2B5EF4-FFF2-40B4-BE49-F238E27FC236}">
                <a16:creationId xmlns:a16="http://schemas.microsoft.com/office/drawing/2014/main" id="{0B4672E5-D35A-D0F3-4054-CDA7DB267A85}"/>
              </a:ext>
            </a:extLst>
          </p:cNvPr>
          <p:cNvSpPr/>
          <p:nvPr/>
        </p:nvSpPr>
        <p:spPr>
          <a:xfrm>
            <a:off x="2722356" y="9258300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419457" y="6125117"/>
            <a:ext cx="5450085" cy="4161883"/>
          </a:xfrm>
          <a:custGeom>
            <a:avLst/>
            <a:gdLst/>
            <a:ahLst/>
            <a:cxnLst/>
            <a:rect l="l" t="t" r="r" b="b"/>
            <a:pathLst>
              <a:path w="5450085" h="4161883">
                <a:moveTo>
                  <a:pt x="0" y="0"/>
                </a:moveTo>
                <a:lnTo>
                  <a:pt x="5450086" y="0"/>
                </a:lnTo>
                <a:lnTo>
                  <a:pt x="5450086" y="4161883"/>
                </a:lnTo>
                <a:lnTo>
                  <a:pt x="0" y="41618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10800000">
            <a:off x="11061889" y="-806818"/>
            <a:ext cx="4165223" cy="5950318"/>
          </a:xfrm>
          <a:custGeom>
            <a:avLst/>
            <a:gdLst/>
            <a:ahLst/>
            <a:cxnLst/>
            <a:rect l="l" t="t" r="r" b="b"/>
            <a:pathLst>
              <a:path w="4165223" h="5950318">
                <a:moveTo>
                  <a:pt x="0" y="0"/>
                </a:moveTo>
                <a:lnTo>
                  <a:pt x="4165222" y="0"/>
                </a:lnTo>
                <a:lnTo>
                  <a:pt x="4165222" y="5950318"/>
                </a:lnTo>
                <a:lnTo>
                  <a:pt x="0" y="59503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457200" y="1189138"/>
            <a:ext cx="7595070" cy="64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 b="1" dirty="0">
                <a:solidFill>
                  <a:srgbClr val="8CA9AD"/>
                </a:solidFill>
                <a:latin typeface="Consolas" panose="020B0609020204030204" pitchFamily="49" charset="0"/>
              </a:rPr>
              <a:t>ISSUE 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38200" y="2173264"/>
            <a:ext cx="7948063" cy="5940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2334" lvl="1" indent="-436167">
              <a:lnSpc>
                <a:spcPts val="5171"/>
              </a:lnSpc>
              <a:buFont typeface="Arial"/>
              <a:buChar char="•"/>
            </a:pPr>
            <a:r>
              <a:rPr lang="en-US" sz="3200" spc="-101" dirty="0">
                <a:solidFill>
                  <a:srgbClr val="000000"/>
                </a:solidFill>
                <a:latin typeface="Consolas" panose="020B0609020204030204" pitchFamily="49" charset="0"/>
              </a:rPr>
              <a:t>Resource misallocation and extended stays</a:t>
            </a:r>
          </a:p>
          <a:p>
            <a:pPr marL="872334" lvl="1" indent="-436167">
              <a:lnSpc>
                <a:spcPts val="5171"/>
              </a:lnSpc>
              <a:buFont typeface="Arial"/>
              <a:buChar char="•"/>
            </a:pPr>
            <a:r>
              <a:rPr lang="en-US" sz="3200" spc="-101" dirty="0">
                <a:solidFill>
                  <a:srgbClr val="000000"/>
                </a:solidFill>
                <a:latin typeface="Consolas" panose="020B0609020204030204" pitchFamily="49" charset="0"/>
              </a:rPr>
              <a:t>Job dissatisfaction among Observation Unit(OU) nurses</a:t>
            </a:r>
          </a:p>
          <a:p>
            <a:pPr marL="872334" lvl="1" indent="-436167">
              <a:lnSpc>
                <a:spcPts val="5171"/>
              </a:lnSpc>
              <a:buFont typeface="Arial"/>
              <a:buChar char="•"/>
            </a:pPr>
            <a:r>
              <a:rPr lang="en-US" sz="3200" spc="-101" dirty="0">
                <a:solidFill>
                  <a:srgbClr val="000000"/>
                </a:solidFill>
                <a:latin typeface="Consolas" panose="020B0609020204030204" pitchFamily="49" charset="0"/>
              </a:rPr>
              <a:t>Overcrowding in the Emergency Department </a:t>
            </a:r>
          </a:p>
          <a:p>
            <a:pPr marL="872334" lvl="1" indent="-436167">
              <a:lnSpc>
                <a:spcPts val="5171"/>
              </a:lnSpc>
              <a:buFont typeface="Arial"/>
              <a:buChar char="•"/>
            </a:pPr>
            <a:r>
              <a:rPr lang="en-US" sz="3200" spc="-101" dirty="0">
                <a:solidFill>
                  <a:srgbClr val="000000"/>
                </a:solidFill>
                <a:latin typeface="Consolas" panose="020B0609020204030204" pitchFamily="49" charset="0"/>
              </a:rPr>
              <a:t>Limited exclusion list</a:t>
            </a:r>
          </a:p>
          <a:p>
            <a:pPr marL="872334" lvl="1" indent="-436167">
              <a:lnSpc>
                <a:spcPts val="5171"/>
              </a:lnSpc>
              <a:buFont typeface="Arial"/>
              <a:buChar char="•"/>
            </a:pPr>
            <a:r>
              <a:rPr lang="en-US" sz="3200" spc="-101" dirty="0">
                <a:solidFill>
                  <a:srgbClr val="000000"/>
                </a:solidFill>
                <a:latin typeface="Consolas" panose="020B0609020204030204" pitchFamily="49" charset="0"/>
              </a:rPr>
              <a:t>Low compensation by medical insurance provider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019638-47DA-034F-D0EB-926EE836E7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6943" y="2168341"/>
            <a:ext cx="5562600" cy="556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2286000" y="2857500"/>
            <a:ext cx="14244758" cy="5985899"/>
          </a:xfrm>
          <a:custGeom>
            <a:avLst/>
            <a:gdLst/>
            <a:ahLst/>
            <a:cxnLst/>
            <a:rect l="l" t="t" r="r" b="b"/>
            <a:pathLst>
              <a:path w="13854218" h="5985899">
                <a:moveTo>
                  <a:pt x="0" y="0"/>
                </a:moveTo>
                <a:lnTo>
                  <a:pt x="13854218" y="0"/>
                </a:lnTo>
                <a:lnTo>
                  <a:pt x="13854218" y="5985899"/>
                </a:lnTo>
                <a:lnTo>
                  <a:pt x="0" y="59858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952228" y="1230212"/>
            <a:ext cx="6726444" cy="64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 b="1" dirty="0">
                <a:solidFill>
                  <a:srgbClr val="8CA9AD"/>
                </a:solidFill>
                <a:latin typeface="Consolas" panose="020B0609020204030204" pitchFamily="49" charset="0"/>
              </a:rPr>
              <a:t>DATA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BA377-8849-3AAF-DD7E-86C2A97A9748}"/>
              </a:ext>
            </a:extLst>
          </p:cNvPr>
          <p:cNvSpPr txBox="1"/>
          <p:nvPr/>
        </p:nvSpPr>
        <p:spPr>
          <a:xfrm>
            <a:off x="2286000" y="2168049"/>
            <a:ext cx="1388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Dataset consists of 1,111 </a:t>
            </a:r>
            <a:r>
              <a:rPr lang="en-US" sz="2400" dirty="0">
                <a:latin typeface="Consolas" panose="020B0609020204030204" pitchFamily="49" charset="0"/>
              </a:rPr>
              <a:t>observations and 15 Variables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2DF9FE2-ABA3-80D8-60B0-01481F97C2F7}"/>
              </a:ext>
            </a:extLst>
          </p:cNvPr>
          <p:cNvSpPr/>
          <p:nvPr/>
        </p:nvSpPr>
        <p:spPr>
          <a:xfrm>
            <a:off x="2286000" y="4762500"/>
            <a:ext cx="1600200" cy="8382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A69B4-9B89-5EA0-9A3E-76A4AD2DC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C34DBD5-DF67-4CDD-A840-A31BEF94CF0B}"/>
              </a:ext>
            </a:extLst>
          </p:cNvPr>
          <p:cNvSpPr/>
          <p:nvPr/>
        </p:nvSpPr>
        <p:spPr>
          <a:xfrm>
            <a:off x="1828800" y="2400300"/>
            <a:ext cx="6934200" cy="6096000"/>
          </a:xfrm>
          <a:custGeom>
            <a:avLst/>
            <a:gdLst/>
            <a:ahLst/>
            <a:cxnLst/>
            <a:rect l="l" t="t" r="r" b="b"/>
            <a:pathLst>
              <a:path w="5865185" h="3841988">
                <a:moveTo>
                  <a:pt x="0" y="0"/>
                </a:moveTo>
                <a:lnTo>
                  <a:pt x="5865185" y="0"/>
                </a:lnTo>
                <a:lnTo>
                  <a:pt x="5865185" y="3841988"/>
                </a:lnTo>
                <a:lnTo>
                  <a:pt x="0" y="38419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EDCDBD6-A8E4-AB1C-60F4-A7EF9777C529}"/>
              </a:ext>
            </a:extLst>
          </p:cNvPr>
          <p:cNvSpPr/>
          <p:nvPr/>
        </p:nvSpPr>
        <p:spPr>
          <a:xfrm>
            <a:off x="8915400" y="2247900"/>
            <a:ext cx="7772400" cy="6324600"/>
          </a:xfrm>
          <a:custGeom>
            <a:avLst/>
            <a:gdLst/>
            <a:ahLst/>
            <a:cxnLst/>
            <a:rect l="l" t="t" r="r" b="b"/>
            <a:pathLst>
              <a:path w="5495621" h="3558369">
                <a:moveTo>
                  <a:pt x="0" y="0"/>
                </a:moveTo>
                <a:lnTo>
                  <a:pt x="5495621" y="0"/>
                </a:lnTo>
                <a:lnTo>
                  <a:pt x="5495621" y="3558369"/>
                </a:lnTo>
                <a:lnTo>
                  <a:pt x="0" y="35583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78B047E-4672-E5FE-CFC5-6A34E157C31D}"/>
              </a:ext>
            </a:extLst>
          </p:cNvPr>
          <p:cNvSpPr txBox="1"/>
          <p:nvPr/>
        </p:nvSpPr>
        <p:spPr>
          <a:xfrm>
            <a:off x="3824522" y="1066800"/>
            <a:ext cx="10139104" cy="64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 b="1" dirty="0">
                <a:solidFill>
                  <a:srgbClr val="8CA9AD"/>
                </a:solidFill>
                <a:latin typeface="Consolas" panose="020B0609020204030204" pitchFamily="49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651463544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990600" y="2552700"/>
            <a:ext cx="7467600" cy="6400800"/>
          </a:xfrm>
          <a:custGeom>
            <a:avLst/>
            <a:gdLst/>
            <a:ahLst/>
            <a:cxnLst/>
            <a:rect l="l" t="t" r="r" b="b"/>
            <a:pathLst>
              <a:path w="5142631" h="3646799">
                <a:moveTo>
                  <a:pt x="0" y="0"/>
                </a:moveTo>
                <a:lnTo>
                  <a:pt x="5142631" y="0"/>
                </a:lnTo>
                <a:lnTo>
                  <a:pt x="5142631" y="3646799"/>
                </a:lnTo>
                <a:lnTo>
                  <a:pt x="0" y="3646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9601200" y="2552700"/>
            <a:ext cx="8305800" cy="6172200"/>
          </a:xfrm>
          <a:custGeom>
            <a:avLst/>
            <a:gdLst/>
            <a:ahLst/>
            <a:cxnLst/>
            <a:rect l="l" t="t" r="r" b="b"/>
            <a:pathLst>
              <a:path w="5484843" h="3659119">
                <a:moveTo>
                  <a:pt x="0" y="0"/>
                </a:moveTo>
                <a:lnTo>
                  <a:pt x="5484843" y="0"/>
                </a:lnTo>
                <a:lnTo>
                  <a:pt x="5484843" y="3659119"/>
                </a:lnTo>
                <a:lnTo>
                  <a:pt x="0" y="36591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3824522" y="1066800"/>
            <a:ext cx="10139104" cy="64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 b="1" dirty="0">
                <a:solidFill>
                  <a:srgbClr val="8CA9AD"/>
                </a:solidFill>
                <a:latin typeface="Consolas" panose="020B0609020204030204" pitchFamily="49" charset="0"/>
              </a:rPr>
              <a:t>EXPLORATORY DATA ANALYSIS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742472" y="2357403"/>
            <a:ext cx="5778062" cy="5572194"/>
          </a:xfrm>
          <a:custGeom>
            <a:avLst/>
            <a:gdLst/>
            <a:ahLst/>
            <a:cxnLst/>
            <a:rect l="l" t="t" r="r" b="b"/>
            <a:pathLst>
              <a:path w="5778062" h="5572194">
                <a:moveTo>
                  <a:pt x="0" y="0"/>
                </a:moveTo>
                <a:lnTo>
                  <a:pt x="5778063" y="0"/>
                </a:lnTo>
                <a:lnTo>
                  <a:pt x="5778063" y="5572194"/>
                </a:lnTo>
                <a:lnTo>
                  <a:pt x="0" y="55721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69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7038993" y="1066800"/>
            <a:ext cx="8616592" cy="64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8CA9AD"/>
                </a:solidFill>
                <a:latin typeface="Consolas" panose="020B0609020204030204" pitchFamily="49" charset="0"/>
              </a:rPr>
              <a:t>DATA PREPROCESSING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239000" y="1868917"/>
            <a:ext cx="9670466" cy="6549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3100" lvl="1" indent="-326550">
              <a:lnSpc>
                <a:spcPts val="6473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Identification of missing values and outliers</a:t>
            </a:r>
          </a:p>
          <a:p>
            <a:pPr marL="653100" lvl="1" indent="-326550">
              <a:lnSpc>
                <a:spcPts val="6473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Replacing missing values with mean or median</a:t>
            </a:r>
          </a:p>
          <a:p>
            <a:pPr marL="653100" lvl="1" indent="-326550">
              <a:lnSpc>
                <a:spcPts val="6473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Correlation between variables to check multicollinearity</a:t>
            </a:r>
          </a:p>
          <a:p>
            <a:pPr marL="653100" lvl="1" indent="-326550">
              <a:lnSpc>
                <a:spcPts val="6473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Data partitioning into training and testing datasets</a:t>
            </a:r>
          </a:p>
          <a:p>
            <a:pPr marL="653100" lvl="1" indent="-326550">
              <a:lnSpc>
                <a:spcPts val="6473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Balancing the dataset</a:t>
            </a:r>
          </a:p>
          <a:p>
            <a:pPr marL="653100" lvl="1" indent="-326550">
              <a:lnSpc>
                <a:spcPts val="6473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Normalization of variables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385</Words>
  <Application>Microsoft Office PowerPoint</Application>
  <PresentationFormat>Custom</PresentationFormat>
  <Paragraphs>78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Consolas</vt:lpstr>
      <vt:lpstr>DM Sans</vt:lpstr>
      <vt:lpstr>Calibri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Pastel Brown Simple Aesthetic Group Project Presentation</dc:title>
  <cp:lastModifiedBy>Goutham Yallapu</cp:lastModifiedBy>
  <cp:revision>31</cp:revision>
  <dcterms:created xsi:type="dcterms:W3CDTF">2006-08-16T00:00:00Z</dcterms:created>
  <dcterms:modified xsi:type="dcterms:W3CDTF">2024-02-27T19:10:02Z</dcterms:modified>
  <dc:identifier>DAF96DxtXSs</dc:identifier>
</cp:coreProperties>
</file>