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1"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Montserrat" panose="00000500000000000000" pitchFamily="2" charset="0"/>
      <p:regular r:id="rId27"/>
      <p:bold r:id="rId28"/>
      <p:italic r:id="rId29"/>
      <p:boldItalic r:id="rId30"/>
    </p:embeddedFont>
    <p:embeddedFont>
      <p:font typeface="Montserrat Bold" panose="00000800000000000000" charset="0"/>
      <p:regular r:id="rId31"/>
    </p:embeddedFont>
    <p:embeddedFont>
      <p:font typeface="Montserrat Ultra-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93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6.sv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12.sv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4624229"/>
            <a:ext cx="5132756" cy="840814"/>
            <a:chOff x="0" y="0"/>
            <a:chExt cx="1351837" cy="221449"/>
          </a:xfrm>
        </p:grpSpPr>
        <p:sp>
          <p:nvSpPr>
            <p:cNvPr id="3" name="Freeform 3"/>
            <p:cNvSpPr/>
            <p:nvPr/>
          </p:nvSpPr>
          <p:spPr>
            <a:xfrm>
              <a:off x="0" y="0"/>
              <a:ext cx="1351837" cy="221449"/>
            </a:xfrm>
            <a:custGeom>
              <a:avLst/>
              <a:gdLst/>
              <a:ahLst/>
              <a:cxnLst/>
              <a:rect l="l" t="t" r="r" b="b"/>
              <a:pathLst>
                <a:path w="1351837" h="221449">
                  <a:moveTo>
                    <a:pt x="76925" y="0"/>
                  </a:moveTo>
                  <a:lnTo>
                    <a:pt x="1274912" y="0"/>
                  </a:lnTo>
                  <a:cubicBezTo>
                    <a:pt x="1295314" y="0"/>
                    <a:pt x="1314880" y="8105"/>
                    <a:pt x="1329306" y="22531"/>
                  </a:cubicBezTo>
                  <a:cubicBezTo>
                    <a:pt x="1343732" y="36957"/>
                    <a:pt x="1351837" y="56523"/>
                    <a:pt x="1351837" y="76925"/>
                  </a:cubicBezTo>
                  <a:lnTo>
                    <a:pt x="1351837" y="144524"/>
                  </a:lnTo>
                  <a:cubicBezTo>
                    <a:pt x="1351837" y="164926"/>
                    <a:pt x="1343732" y="184492"/>
                    <a:pt x="1329306" y="198918"/>
                  </a:cubicBezTo>
                  <a:cubicBezTo>
                    <a:pt x="1314880" y="213344"/>
                    <a:pt x="1295314" y="221449"/>
                    <a:pt x="1274912" y="221449"/>
                  </a:cubicBezTo>
                  <a:lnTo>
                    <a:pt x="76925" y="221449"/>
                  </a:lnTo>
                  <a:cubicBezTo>
                    <a:pt x="56523" y="221449"/>
                    <a:pt x="36957" y="213344"/>
                    <a:pt x="22531" y="198918"/>
                  </a:cubicBezTo>
                  <a:cubicBezTo>
                    <a:pt x="8105" y="184492"/>
                    <a:pt x="0" y="164926"/>
                    <a:pt x="0" y="144524"/>
                  </a:cubicBezTo>
                  <a:lnTo>
                    <a:pt x="0" y="76925"/>
                  </a:lnTo>
                  <a:cubicBezTo>
                    <a:pt x="0" y="56523"/>
                    <a:pt x="8105" y="36957"/>
                    <a:pt x="22531" y="22531"/>
                  </a:cubicBezTo>
                  <a:cubicBezTo>
                    <a:pt x="36957" y="8105"/>
                    <a:pt x="56523" y="0"/>
                    <a:pt x="76925" y="0"/>
                  </a:cubicBezTo>
                  <a:close/>
                </a:path>
              </a:pathLst>
            </a:custGeom>
            <a:solidFill>
              <a:srgbClr val="FFFFFF"/>
            </a:solidFill>
          </p:spPr>
          <p:txBody>
            <a:bodyPr/>
            <a:lstStyle/>
            <a:p>
              <a:endParaRPr lang="en-IN"/>
            </a:p>
          </p:txBody>
        </p:sp>
        <p:sp>
          <p:nvSpPr>
            <p:cNvPr id="4" name="TextBox 4"/>
            <p:cNvSpPr txBox="1"/>
            <p:nvPr/>
          </p:nvSpPr>
          <p:spPr>
            <a:xfrm>
              <a:off x="0" y="-38100"/>
              <a:ext cx="1351837" cy="259549"/>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4783807" y="7493868"/>
            <a:ext cx="9567614" cy="956761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6311940" y="-2923420"/>
            <a:ext cx="3952120" cy="39521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1239761" y="2566829"/>
            <a:ext cx="16536136" cy="2095500"/>
          </a:xfrm>
          <a:prstGeom prst="rect">
            <a:avLst/>
          </a:prstGeom>
        </p:spPr>
        <p:txBody>
          <a:bodyPr lIns="0" tIns="0" rIns="0" bIns="0" rtlCol="0" anchor="t">
            <a:spAutoFit/>
          </a:bodyPr>
          <a:lstStyle/>
          <a:p>
            <a:pPr algn="ctr">
              <a:lnSpc>
                <a:spcPts val="8400"/>
              </a:lnSpc>
            </a:pPr>
            <a:r>
              <a:rPr lang="en-US" sz="6000">
                <a:solidFill>
                  <a:srgbClr val="24508C"/>
                </a:solidFill>
                <a:latin typeface="Montserrat Ultra-Bold"/>
              </a:rPr>
              <a:t>PREDICTION OF LOAN DEFAULT BY FIRST TIME BORROWERS</a:t>
            </a:r>
          </a:p>
        </p:txBody>
      </p:sp>
      <p:sp>
        <p:nvSpPr>
          <p:cNvPr id="12" name="TextBox 12"/>
          <p:cNvSpPr txBox="1"/>
          <p:nvPr/>
        </p:nvSpPr>
        <p:spPr>
          <a:xfrm>
            <a:off x="10366104" y="7659391"/>
            <a:ext cx="9449230" cy="1780540"/>
          </a:xfrm>
          <a:prstGeom prst="rect">
            <a:avLst/>
          </a:prstGeom>
        </p:spPr>
        <p:txBody>
          <a:bodyPr lIns="0" tIns="0" rIns="0" bIns="0" rtlCol="0" anchor="t">
            <a:spAutoFit/>
          </a:bodyPr>
          <a:lstStyle/>
          <a:p>
            <a:pPr algn="ctr">
              <a:lnSpc>
                <a:spcPts val="4760"/>
              </a:lnSpc>
            </a:pPr>
            <a:r>
              <a:rPr lang="en-US" sz="3400">
                <a:solidFill>
                  <a:srgbClr val="24508C"/>
                </a:solidFill>
                <a:latin typeface="Montserrat Ultra-Bold"/>
              </a:rPr>
              <a:t>PROJECT BY</a:t>
            </a:r>
          </a:p>
          <a:p>
            <a:pPr algn="ctr">
              <a:lnSpc>
                <a:spcPts val="4760"/>
              </a:lnSpc>
            </a:pPr>
            <a:r>
              <a:rPr lang="en-US" sz="3400" spc="30">
                <a:solidFill>
                  <a:srgbClr val="24508C"/>
                </a:solidFill>
                <a:latin typeface="Montserrat Ultra-Bold"/>
              </a:rPr>
              <a:t>Sowndarya Saini</a:t>
            </a:r>
          </a:p>
          <a:p>
            <a:pPr algn="ctr">
              <a:lnSpc>
                <a:spcPts val="4760"/>
              </a:lnSpc>
              <a:spcBef>
                <a:spcPct val="0"/>
              </a:spcBef>
            </a:pPr>
            <a:r>
              <a:rPr lang="en-US" sz="3400" spc="30">
                <a:solidFill>
                  <a:srgbClr val="24508C"/>
                </a:solidFill>
                <a:latin typeface="Montserrat Ultra-Bold"/>
              </a:rPr>
              <a:t>Goutham Yallapu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8286186" y="5374555"/>
            <a:ext cx="6905866" cy="4725078"/>
          </a:xfrm>
          <a:custGeom>
            <a:avLst/>
            <a:gdLst/>
            <a:ahLst/>
            <a:cxnLst/>
            <a:rect l="l" t="t" r="r" b="b"/>
            <a:pathLst>
              <a:path w="6905866" h="4725078">
                <a:moveTo>
                  <a:pt x="0" y="0"/>
                </a:moveTo>
                <a:lnTo>
                  <a:pt x="6905867" y="0"/>
                </a:lnTo>
                <a:lnTo>
                  <a:pt x="6905867" y="4725078"/>
                </a:lnTo>
                <a:lnTo>
                  <a:pt x="0" y="4725078"/>
                </a:lnTo>
                <a:lnTo>
                  <a:pt x="0" y="0"/>
                </a:lnTo>
                <a:close/>
              </a:path>
            </a:pathLst>
          </a:custGeom>
          <a:blipFill>
            <a:blip r:embed="rId2"/>
            <a:stretch>
              <a:fillRect r="-10797"/>
            </a:stretch>
          </a:blipFill>
        </p:spPr>
        <p:txBody>
          <a:bodyPr/>
          <a:lstStyle/>
          <a:p>
            <a:endParaRPr lang="en-IN"/>
          </a:p>
        </p:txBody>
      </p:sp>
      <p:sp>
        <p:nvSpPr>
          <p:cNvPr id="6" name="Freeform 6"/>
          <p:cNvSpPr/>
          <p:nvPr/>
        </p:nvSpPr>
        <p:spPr>
          <a:xfrm>
            <a:off x="8286186" y="180368"/>
            <a:ext cx="6905866" cy="5225002"/>
          </a:xfrm>
          <a:custGeom>
            <a:avLst/>
            <a:gdLst/>
            <a:ahLst/>
            <a:cxnLst/>
            <a:rect l="l" t="t" r="r" b="b"/>
            <a:pathLst>
              <a:path w="6905866" h="5225002">
                <a:moveTo>
                  <a:pt x="0" y="0"/>
                </a:moveTo>
                <a:lnTo>
                  <a:pt x="6905867" y="0"/>
                </a:lnTo>
                <a:lnTo>
                  <a:pt x="6905867" y="5225002"/>
                </a:lnTo>
                <a:lnTo>
                  <a:pt x="0" y="5225002"/>
                </a:lnTo>
                <a:lnTo>
                  <a:pt x="0" y="0"/>
                </a:lnTo>
                <a:close/>
              </a:path>
            </a:pathLst>
          </a:custGeom>
          <a:blipFill>
            <a:blip r:embed="rId3"/>
            <a:stretch>
              <a:fillRect r="-22519"/>
            </a:stretch>
          </a:blipFill>
        </p:spPr>
        <p:txBody>
          <a:bodyPr/>
          <a:lstStyle/>
          <a:p>
            <a:endParaRPr lang="en-IN"/>
          </a:p>
        </p:txBody>
      </p:sp>
      <p:sp>
        <p:nvSpPr>
          <p:cNvPr id="7" name="Freeform 7"/>
          <p:cNvSpPr/>
          <p:nvPr/>
        </p:nvSpPr>
        <p:spPr>
          <a:xfrm>
            <a:off x="1028700" y="180368"/>
            <a:ext cx="6820659" cy="5143500"/>
          </a:xfrm>
          <a:custGeom>
            <a:avLst/>
            <a:gdLst/>
            <a:ahLst/>
            <a:cxnLst/>
            <a:rect l="l" t="t" r="r" b="b"/>
            <a:pathLst>
              <a:path w="6820659" h="5143500">
                <a:moveTo>
                  <a:pt x="0" y="0"/>
                </a:moveTo>
                <a:lnTo>
                  <a:pt x="6820659" y="0"/>
                </a:lnTo>
                <a:lnTo>
                  <a:pt x="6820659" y="5143500"/>
                </a:lnTo>
                <a:lnTo>
                  <a:pt x="0" y="5143500"/>
                </a:lnTo>
                <a:lnTo>
                  <a:pt x="0" y="0"/>
                </a:lnTo>
                <a:close/>
              </a:path>
            </a:pathLst>
          </a:custGeom>
          <a:blipFill>
            <a:blip r:embed="rId4"/>
            <a:stretch>
              <a:fillRect r="-22115"/>
            </a:stretch>
          </a:blipFill>
        </p:spPr>
        <p:txBody>
          <a:bodyPr/>
          <a:lstStyle/>
          <a:p>
            <a:endParaRPr lang="en-IN"/>
          </a:p>
        </p:txBody>
      </p:sp>
      <p:sp>
        <p:nvSpPr>
          <p:cNvPr id="8" name="Freeform 8"/>
          <p:cNvSpPr/>
          <p:nvPr/>
        </p:nvSpPr>
        <p:spPr>
          <a:xfrm>
            <a:off x="1295162" y="5271165"/>
            <a:ext cx="6466308" cy="4828468"/>
          </a:xfrm>
          <a:custGeom>
            <a:avLst/>
            <a:gdLst/>
            <a:ahLst/>
            <a:cxnLst/>
            <a:rect l="l" t="t" r="r" b="b"/>
            <a:pathLst>
              <a:path w="6466308" h="4828468">
                <a:moveTo>
                  <a:pt x="0" y="0"/>
                </a:moveTo>
                <a:lnTo>
                  <a:pt x="6466309" y="0"/>
                </a:lnTo>
                <a:lnTo>
                  <a:pt x="6466309" y="4828468"/>
                </a:lnTo>
                <a:lnTo>
                  <a:pt x="0" y="4828468"/>
                </a:lnTo>
                <a:lnTo>
                  <a:pt x="0" y="0"/>
                </a:lnTo>
                <a:close/>
              </a:path>
            </a:pathLst>
          </a:custGeom>
          <a:blipFill>
            <a:blip r:embed="rId5"/>
            <a:stretch>
              <a:fillRect r="-20918"/>
            </a:stretch>
          </a:blipFill>
        </p:spPr>
        <p:txBody>
          <a:bodyPr/>
          <a:lstStyle/>
          <a:p>
            <a:endParaRPr lang="en-IN"/>
          </a:p>
        </p:txBody>
      </p:sp>
      <p:grpSp>
        <p:nvGrpSpPr>
          <p:cNvPr id="9" name="Group 9"/>
          <p:cNvGrpSpPr/>
          <p:nvPr/>
        </p:nvGrpSpPr>
        <p:grpSpPr>
          <a:xfrm>
            <a:off x="-6223064" y="8815153"/>
            <a:ext cx="9567614" cy="9567614"/>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Freeform 12"/>
          <p:cNvSpPr/>
          <p:nvPr/>
        </p:nvSpPr>
        <p:spPr>
          <a:xfrm>
            <a:off x="15715928" y="4598980"/>
            <a:ext cx="1977715" cy="2004098"/>
          </a:xfrm>
          <a:custGeom>
            <a:avLst/>
            <a:gdLst/>
            <a:ahLst/>
            <a:cxnLst/>
            <a:rect l="l" t="t" r="r" b="b"/>
            <a:pathLst>
              <a:path w="1977715" h="2004098">
                <a:moveTo>
                  <a:pt x="0" y="0"/>
                </a:moveTo>
                <a:lnTo>
                  <a:pt x="1977715" y="0"/>
                </a:lnTo>
                <a:lnTo>
                  <a:pt x="1977715" y="2004098"/>
                </a:lnTo>
                <a:lnTo>
                  <a:pt x="0" y="2004098"/>
                </a:lnTo>
                <a:lnTo>
                  <a:pt x="0" y="0"/>
                </a:lnTo>
                <a:close/>
              </a:path>
            </a:pathLst>
          </a:custGeom>
          <a:blipFill>
            <a:blip r:embed="rId6"/>
            <a:stretch>
              <a:fillRect l="-481805" t="-106796" b="-147759"/>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5" name="Freeform 5"/>
          <p:cNvSpPr/>
          <p:nvPr/>
        </p:nvSpPr>
        <p:spPr>
          <a:xfrm>
            <a:off x="1205033" y="2528827"/>
            <a:ext cx="2571414" cy="2571414"/>
          </a:xfrm>
          <a:custGeom>
            <a:avLst/>
            <a:gdLst/>
            <a:ahLst/>
            <a:cxnLst/>
            <a:rect l="l" t="t" r="r" b="b"/>
            <a:pathLst>
              <a:path w="2571414" h="2571414">
                <a:moveTo>
                  <a:pt x="0" y="0"/>
                </a:moveTo>
                <a:lnTo>
                  <a:pt x="2571414" y="0"/>
                </a:lnTo>
                <a:lnTo>
                  <a:pt x="2571414" y="2571414"/>
                </a:lnTo>
                <a:lnTo>
                  <a:pt x="0" y="2571414"/>
                </a:lnTo>
                <a:lnTo>
                  <a:pt x="0" y="0"/>
                </a:lnTo>
                <a:close/>
              </a:path>
            </a:pathLst>
          </a:custGeom>
          <a:blipFill>
            <a:blip r:embed="rId2"/>
            <a:stretch>
              <a:fillRect/>
            </a:stretch>
          </a:blipFill>
        </p:spPr>
        <p:txBody>
          <a:bodyPr/>
          <a:lstStyle/>
          <a:p>
            <a:endParaRPr lang="en-IN"/>
          </a:p>
        </p:txBody>
      </p:sp>
      <p:sp>
        <p:nvSpPr>
          <p:cNvPr id="6" name="Freeform 6"/>
          <p:cNvSpPr/>
          <p:nvPr/>
        </p:nvSpPr>
        <p:spPr>
          <a:xfrm>
            <a:off x="7193294" y="2528827"/>
            <a:ext cx="2571414" cy="2571414"/>
          </a:xfrm>
          <a:custGeom>
            <a:avLst/>
            <a:gdLst/>
            <a:ahLst/>
            <a:cxnLst/>
            <a:rect l="l" t="t" r="r" b="b"/>
            <a:pathLst>
              <a:path w="2571414" h="2571414">
                <a:moveTo>
                  <a:pt x="0" y="0"/>
                </a:moveTo>
                <a:lnTo>
                  <a:pt x="2571414" y="0"/>
                </a:lnTo>
                <a:lnTo>
                  <a:pt x="2571414" y="2571414"/>
                </a:lnTo>
                <a:lnTo>
                  <a:pt x="0" y="2571414"/>
                </a:lnTo>
                <a:lnTo>
                  <a:pt x="0" y="0"/>
                </a:lnTo>
                <a:close/>
              </a:path>
            </a:pathLst>
          </a:custGeom>
          <a:blipFill>
            <a:blip r:embed="rId3"/>
            <a:stretch>
              <a:fillRect/>
            </a:stretch>
          </a:blipFill>
        </p:spPr>
        <p:txBody>
          <a:bodyPr/>
          <a:lstStyle/>
          <a:p>
            <a:endParaRPr lang="en-IN"/>
          </a:p>
        </p:txBody>
      </p:sp>
      <p:sp>
        <p:nvSpPr>
          <p:cNvPr id="7" name="Freeform 7"/>
          <p:cNvSpPr/>
          <p:nvPr/>
        </p:nvSpPr>
        <p:spPr>
          <a:xfrm>
            <a:off x="13525302" y="2528827"/>
            <a:ext cx="2614673" cy="2614673"/>
          </a:xfrm>
          <a:custGeom>
            <a:avLst/>
            <a:gdLst/>
            <a:ahLst/>
            <a:cxnLst/>
            <a:rect l="l" t="t" r="r" b="b"/>
            <a:pathLst>
              <a:path w="2614673" h="2614673">
                <a:moveTo>
                  <a:pt x="0" y="0"/>
                </a:moveTo>
                <a:lnTo>
                  <a:pt x="2614673" y="0"/>
                </a:lnTo>
                <a:lnTo>
                  <a:pt x="2614673" y="2614673"/>
                </a:lnTo>
                <a:lnTo>
                  <a:pt x="0" y="2614673"/>
                </a:lnTo>
                <a:lnTo>
                  <a:pt x="0" y="0"/>
                </a:lnTo>
                <a:close/>
              </a:path>
            </a:pathLst>
          </a:custGeom>
          <a:blipFill>
            <a:blip r:embed="rId4"/>
            <a:stretch>
              <a:fillRect/>
            </a:stretch>
          </a:blipFill>
        </p:spPr>
        <p:txBody>
          <a:bodyPr/>
          <a:lstStyle/>
          <a:p>
            <a:endParaRPr lang="en-IN"/>
          </a:p>
        </p:txBody>
      </p:sp>
      <p:sp>
        <p:nvSpPr>
          <p:cNvPr id="8" name="TextBox 8"/>
          <p:cNvSpPr txBox="1"/>
          <p:nvPr/>
        </p:nvSpPr>
        <p:spPr>
          <a:xfrm>
            <a:off x="504211" y="254000"/>
            <a:ext cx="6096645" cy="854075"/>
          </a:xfrm>
          <a:prstGeom prst="rect">
            <a:avLst/>
          </a:prstGeom>
        </p:spPr>
        <p:txBody>
          <a:bodyPr lIns="0" tIns="0" rIns="0" bIns="0" rtlCol="0" anchor="t">
            <a:spAutoFit/>
          </a:bodyPr>
          <a:lstStyle/>
          <a:p>
            <a:pPr algn="l">
              <a:lnSpc>
                <a:spcPts val="7000"/>
              </a:lnSpc>
            </a:pPr>
            <a:r>
              <a:rPr lang="en-US" sz="5000" dirty="0">
                <a:solidFill>
                  <a:srgbClr val="24508C"/>
                </a:solidFill>
                <a:latin typeface="Montserrat Ultra-Bold"/>
              </a:rPr>
              <a:t>MODELS</a:t>
            </a:r>
          </a:p>
        </p:txBody>
      </p:sp>
      <p:sp>
        <p:nvSpPr>
          <p:cNvPr id="9" name="TextBox 9"/>
          <p:cNvSpPr txBox="1"/>
          <p:nvPr/>
        </p:nvSpPr>
        <p:spPr>
          <a:xfrm>
            <a:off x="268481" y="1707202"/>
            <a:ext cx="5217919" cy="499047"/>
          </a:xfrm>
          <a:prstGeom prst="rect">
            <a:avLst/>
          </a:prstGeom>
        </p:spPr>
        <p:txBody>
          <a:bodyPr wrap="square" lIns="0" tIns="0" rIns="0" bIns="0" rtlCol="0" anchor="t">
            <a:spAutoFit/>
          </a:bodyPr>
          <a:lstStyle/>
          <a:p>
            <a:pPr algn="ctr">
              <a:lnSpc>
                <a:spcPts val="4200"/>
              </a:lnSpc>
            </a:pPr>
            <a:r>
              <a:rPr lang="en-US" sz="3000" dirty="0">
                <a:solidFill>
                  <a:srgbClr val="24508C"/>
                </a:solidFill>
                <a:latin typeface="Montserrat Bold"/>
              </a:rPr>
              <a:t>LOGISTIC REGRESSION</a:t>
            </a:r>
          </a:p>
        </p:txBody>
      </p:sp>
      <p:sp>
        <p:nvSpPr>
          <p:cNvPr id="10" name="TextBox 10"/>
          <p:cNvSpPr txBox="1"/>
          <p:nvPr/>
        </p:nvSpPr>
        <p:spPr>
          <a:xfrm>
            <a:off x="6867378" y="1749499"/>
            <a:ext cx="3566994" cy="514350"/>
          </a:xfrm>
          <a:prstGeom prst="rect">
            <a:avLst/>
          </a:prstGeom>
        </p:spPr>
        <p:txBody>
          <a:bodyPr lIns="0" tIns="0" rIns="0" bIns="0" rtlCol="0" anchor="t">
            <a:spAutoFit/>
          </a:bodyPr>
          <a:lstStyle/>
          <a:p>
            <a:pPr algn="ctr">
              <a:lnSpc>
                <a:spcPts val="4200"/>
              </a:lnSpc>
            </a:pPr>
            <a:r>
              <a:rPr lang="en-US" sz="3000">
                <a:solidFill>
                  <a:srgbClr val="24508C"/>
                </a:solidFill>
                <a:latin typeface="Montserrat Bold"/>
              </a:rPr>
              <a:t>RANDOM FOREST</a:t>
            </a:r>
          </a:p>
        </p:txBody>
      </p:sp>
      <p:sp>
        <p:nvSpPr>
          <p:cNvPr id="11" name="TextBox 11"/>
          <p:cNvSpPr txBox="1"/>
          <p:nvPr/>
        </p:nvSpPr>
        <p:spPr>
          <a:xfrm>
            <a:off x="13398732" y="1809750"/>
            <a:ext cx="2984267" cy="514350"/>
          </a:xfrm>
          <a:prstGeom prst="rect">
            <a:avLst/>
          </a:prstGeom>
        </p:spPr>
        <p:txBody>
          <a:bodyPr wrap="square" lIns="0" tIns="0" rIns="0" bIns="0" rtlCol="0" anchor="t">
            <a:spAutoFit/>
          </a:bodyPr>
          <a:lstStyle/>
          <a:p>
            <a:pPr algn="ctr">
              <a:lnSpc>
                <a:spcPts val="4200"/>
              </a:lnSpc>
            </a:pPr>
            <a:r>
              <a:rPr lang="en-US" sz="3000" dirty="0">
                <a:solidFill>
                  <a:srgbClr val="24508C"/>
                </a:solidFill>
                <a:latin typeface="Montserrat Bold"/>
              </a:rPr>
              <a:t>NAÏVE BAYES</a:t>
            </a:r>
          </a:p>
        </p:txBody>
      </p:sp>
      <p:grpSp>
        <p:nvGrpSpPr>
          <p:cNvPr id="12" name="Group 12"/>
          <p:cNvGrpSpPr/>
          <p:nvPr/>
        </p:nvGrpSpPr>
        <p:grpSpPr>
          <a:xfrm>
            <a:off x="268481" y="5448300"/>
            <a:ext cx="17526871" cy="4068699"/>
            <a:chOff x="0" y="0"/>
            <a:chExt cx="4616131" cy="1071592"/>
          </a:xfrm>
        </p:grpSpPr>
        <p:sp>
          <p:nvSpPr>
            <p:cNvPr id="13" name="Freeform 13"/>
            <p:cNvSpPr/>
            <p:nvPr/>
          </p:nvSpPr>
          <p:spPr>
            <a:xfrm>
              <a:off x="0" y="0"/>
              <a:ext cx="4616131" cy="1071591"/>
            </a:xfrm>
            <a:custGeom>
              <a:avLst/>
              <a:gdLst/>
              <a:ahLst/>
              <a:cxnLst/>
              <a:rect l="l" t="t" r="r" b="b"/>
              <a:pathLst>
                <a:path w="4616131" h="1071591">
                  <a:moveTo>
                    <a:pt x="21644" y="0"/>
                  </a:moveTo>
                  <a:lnTo>
                    <a:pt x="4594487" y="0"/>
                  </a:lnTo>
                  <a:cubicBezTo>
                    <a:pt x="4600227" y="0"/>
                    <a:pt x="4605732" y="2280"/>
                    <a:pt x="4609791" y="6339"/>
                  </a:cubicBezTo>
                  <a:cubicBezTo>
                    <a:pt x="4613850" y="10398"/>
                    <a:pt x="4616131" y="15904"/>
                    <a:pt x="4616131" y="21644"/>
                  </a:cubicBezTo>
                  <a:lnTo>
                    <a:pt x="4616131" y="1049947"/>
                  </a:lnTo>
                  <a:cubicBezTo>
                    <a:pt x="4616131" y="1061901"/>
                    <a:pt x="4606440" y="1071591"/>
                    <a:pt x="4594487" y="1071591"/>
                  </a:cubicBezTo>
                  <a:lnTo>
                    <a:pt x="21644" y="1071591"/>
                  </a:lnTo>
                  <a:cubicBezTo>
                    <a:pt x="9690" y="1071591"/>
                    <a:pt x="0" y="1061901"/>
                    <a:pt x="0" y="1049947"/>
                  </a:cubicBezTo>
                  <a:lnTo>
                    <a:pt x="0" y="21644"/>
                  </a:lnTo>
                  <a:cubicBezTo>
                    <a:pt x="0" y="9690"/>
                    <a:pt x="9690" y="0"/>
                    <a:pt x="21644" y="0"/>
                  </a:cubicBezTo>
                  <a:close/>
                </a:path>
              </a:pathLst>
            </a:custGeom>
            <a:solidFill>
              <a:srgbClr val="FFFFFF"/>
            </a:solidFill>
            <a:ln w="95250" cap="rnd">
              <a:solidFill>
                <a:srgbClr val="003884"/>
              </a:solidFill>
              <a:prstDash val="solid"/>
              <a:round/>
            </a:ln>
          </p:spPr>
          <p:txBody>
            <a:bodyPr/>
            <a:lstStyle/>
            <a:p>
              <a:endParaRPr lang="en-IN"/>
            </a:p>
          </p:txBody>
        </p:sp>
        <p:sp>
          <p:nvSpPr>
            <p:cNvPr id="14" name="TextBox 14"/>
            <p:cNvSpPr txBox="1"/>
            <p:nvPr/>
          </p:nvSpPr>
          <p:spPr>
            <a:xfrm>
              <a:off x="0" y="-57150"/>
              <a:ext cx="4616131" cy="1128742"/>
            </a:xfrm>
            <a:prstGeom prst="rect">
              <a:avLst/>
            </a:prstGeom>
          </p:spPr>
          <p:txBody>
            <a:bodyPr lIns="50800" tIns="50800" rIns="50800" bIns="50800" rtlCol="0" anchor="ctr"/>
            <a:lstStyle/>
            <a:p>
              <a:pPr marL="647700" lvl="1" indent="-323850" algn="just">
                <a:lnSpc>
                  <a:spcPts val="4200"/>
                </a:lnSpc>
                <a:buFont typeface="Arial"/>
                <a:buChar char="•"/>
              </a:pPr>
              <a:r>
                <a:rPr lang="en-US" sz="3000">
                  <a:solidFill>
                    <a:srgbClr val="000000"/>
                  </a:solidFill>
                  <a:latin typeface="Montserrat"/>
                </a:rPr>
                <a:t>Logistic Regression offers effectiveness of each predictor on the likelihood of the outcome.</a:t>
              </a:r>
            </a:p>
            <a:p>
              <a:pPr marL="647700" lvl="1" indent="-323850" algn="just">
                <a:lnSpc>
                  <a:spcPts val="4200"/>
                </a:lnSpc>
                <a:buFont typeface="Arial"/>
                <a:buChar char="•"/>
              </a:pPr>
              <a:r>
                <a:rPr lang="en-US" sz="3000">
                  <a:solidFill>
                    <a:srgbClr val="000000"/>
                  </a:solidFill>
                  <a:latin typeface="Montserrat"/>
                </a:rPr>
                <a:t>Forest offer variable importance measures, highlighting each predictor's contribution to overall prediction.</a:t>
              </a:r>
            </a:p>
            <a:p>
              <a:pPr marL="647700" lvl="1" indent="-323850" algn="just">
                <a:lnSpc>
                  <a:spcPts val="4200"/>
                </a:lnSpc>
                <a:buFont typeface="Arial"/>
                <a:buChar char="•"/>
              </a:pPr>
              <a:r>
                <a:rPr lang="en-US" sz="3000">
                  <a:solidFill>
                    <a:srgbClr val="000000"/>
                  </a:solidFill>
                  <a:latin typeface="Montserrat"/>
                </a:rPr>
                <a:t>Naive Bayes Model offers  simple and effective probabilistic algorithms and assume data is conditionally independent.</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4783807" y="7493868"/>
            <a:ext cx="9567614" cy="956761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504211" y="254000"/>
            <a:ext cx="12679361" cy="854075"/>
          </a:xfrm>
          <a:prstGeom prst="rect">
            <a:avLst/>
          </a:prstGeom>
        </p:spPr>
        <p:txBody>
          <a:bodyPr lIns="0" tIns="0" rIns="0" bIns="0" rtlCol="0" anchor="t">
            <a:spAutoFit/>
          </a:bodyPr>
          <a:lstStyle/>
          <a:p>
            <a:pPr algn="l">
              <a:lnSpc>
                <a:spcPts val="7000"/>
              </a:lnSpc>
            </a:pPr>
            <a:r>
              <a:rPr lang="en-US" sz="5000" dirty="0">
                <a:solidFill>
                  <a:srgbClr val="24508C"/>
                </a:solidFill>
                <a:latin typeface="Montserrat Ultra-Bold"/>
              </a:rPr>
              <a:t>RESULTS: LOGISTIC REGRESSION</a:t>
            </a:r>
          </a:p>
        </p:txBody>
      </p:sp>
      <p:pic>
        <p:nvPicPr>
          <p:cNvPr id="9" name="Picture 9"/>
          <p:cNvPicPr>
            <a:picLocks noChangeAspect="1"/>
          </p:cNvPicPr>
          <p:nvPr/>
        </p:nvPicPr>
        <p:blipFill>
          <a:blip r:embed="rId2"/>
          <a:stretch>
            <a:fillRect/>
          </a:stretch>
        </p:blipFill>
        <p:spPr>
          <a:xfrm>
            <a:off x="-49568" y="3550044"/>
            <a:ext cx="2893400" cy="2893400"/>
          </a:xfrm>
          <a:prstGeom prst="rect">
            <a:avLst/>
          </a:prstGeom>
        </p:spPr>
      </p:pic>
      <p:sp>
        <p:nvSpPr>
          <p:cNvPr id="10" name="TextBox 10"/>
          <p:cNvSpPr txBox="1"/>
          <p:nvPr/>
        </p:nvSpPr>
        <p:spPr>
          <a:xfrm>
            <a:off x="0" y="6259596"/>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Specificity</a:t>
            </a:r>
          </a:p>
        </p:txBody>
      </p:sp>
      <p:sp>
        <p:nvSpPr>
          <p:cNvPr id="11" name="TextBox 11"/>
          <p:cNvSpPr txBox="1"/>
          <p:nvPr/>
        </p:nvSpPr>
        <p:spPr>
          <a:xfrm>
            <a:off x="840337" y="4701118"/>
            <a:ext cx="1113592"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91.2%</a:t>
            </a:r>
          </a:p>
        </p:txBody>
      </p:sp>
      <p:pic>
        <p:nvPicPr>
          <p:cNvPr id="12" name="Picture 12"/>
          <p:cNvPicPr>
            <a:picLocks noChangeAspect="1"/>
          </p:cNvPicPr>
          <p:nvPr/>
        </p:nvPicPr>
        <p:blipFill>
          <a:blip r:embed="rId3"/>
          <a:stretch>
            <a:fillRect/>
          </a:stretch>
        </p:blipFill>
        <p:spPr>
          <a:xfrm>
            <a:off x="2539460" y="3550044"/>
            <a:ext cx="2893400" cy="2893400"/>
          </a:xfrm>
          <a:prstGeom prst="rect">
            <a:avLst/>
          </a:prstGeom>
        </p:spPr>
      </p:pic>
      <p:sp>
        <p:nvSpPr>
          <p:cNvPr id="13" name="TextBox 13"/>
          <p:cNvSpPr txBox="1"/>
          <p:nvPr/>
        </p:nvSpPr>
        <p:spPr>
          <a:xfrm>
            <a:off x="2602716" y="6259596"/>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Sensitivity</a:t>
            </a:r>
          </a:p>
        </p:txBody>
      </p:sp>
      <p:sp>
        <p:nvSpPr>
          <p:cNvPr id="14" name="TextBox 14"/>
          <p:cNvSpPr txBox="1"/>
          <p:nvPr/>
        </p:nvSpPr>
        <p:spPr>
          <a:xfrm>
            <a:off x="3447760" y="4701118"/>
            <a:ext cx="1095851"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22.1%</a:t>
            </a:r>
          </a:p>
        </p:txBody>
      </p:sp>
      <p:pic>
        <p:nvPicPr>
          <p:cNvPr id="15" name="Picture 15"/>
          <p:cNvPicPr>
            <a:picLocks noChangeAspect="1"/>
          </p:cNvPicPr>
          <p:nvPr/>
        </p:nvPicPr>
        <p:blipFill>
          <a:blip r:embed="rId4"/>
          <a:stretch>
            <a:fillRect/>
          </a:stretch>
        </p:blipFill>
        <p:spPr>
          <a:xfrm>
            <a:off x="5126882" y="3550044"/>
            <a:ext cx="2893400" cy="2893400"/>
          </a:xfrm>
          <a:prstGeom prst="rect">
            <a:avLst/>
          </a:prstGeom>
        </p:spPr>
      </p:pic>
      <p:sp>
        <p:nvSpPr>
          <p:cNvPr id="16" name="TextBox 16"/>
          <p:cNvSpPr txBox="1"/>
          <p:nvPr/>
        </p:nvSpPr>
        <p:spPr>
          <a:xfrm>
            <a:off x="5410570" y="6259596"/>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Accuracy </a:t>
            </a:r>
          </a:p>
        </p:txBody>
      </p:sp>
      <p:sp>
        <p:nvSpPr>
          <p:cNvPr id="17" name="TextBox 17"/>
          <p:cNvSpPr txBox="1"/>
          <p:nvPr/>
        </p:nvSpPr>
        <p:spPr>
          <a:xfrm>
            <a:off x="6014704" y="4701118"/>
            <a:ext cx="1213723"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28.3%</a:t>
            </a:r>
          </a:p>
        </p:txBody>
      </p:sp>
      <p:pic>
        <p:nvPicPr>
          <p:cNvPr id="18" name="Picture 18"/>
          <p:cNvPicPr>
            <a:picLocks noChangeAspect="1"/>
          </p:cNvPicPr>
          <p:nvPr/>
        </p:nvPicPr>
        <p:blipFill>
          <a:blip r:embed="rId5"/>
          <a:stretch>
            <a:fillRect/>
          </a:stretch>
        </p:blipFill>
        <p:spPr>
          <a:xfrm>
            <a:off x="6945625" y="1779836"/>
            <a:ext cx="12174191" cy="8093792"/>
          </a:xfrm>
          <a:prstGeom prst="rect">
            <a:avLst/>
          </a:prstGeom>
        </p:spPr>
      </p:pic>
      <p:sp>
        <p:nvSpPr>
          <p:cNvPr id="19" name="TextBox 19"/>
          <p:cNvSpPr txBox="1"/>
          <p:nvPr/>
        </p:nvSpPr>
        <p:spPr>
          <a:xfrm>
            <a:off x="7779166" y="1506079"/>
            <a:ext cx="10145159" cy="778510"/>
          </a:xfrm>
          <a:prstGeom prst="rect">
            <a:avLst/>
          </a:prstGeom>
        </p:spPr>
        <p:txBody>
          <a:bodyPr lIns="0" tIns="0" rIns="0" bIns="0" rtlCol="0" anchor="t">
            <a:spAutoFit/>
          </a:bodyPr>
          <a:lstStyle/>
          <a:p>
            <a:pPr algn="ctr">
              <a:lnSpc>
                <a:spcPts val="6440"/>
              </a:lnSpc>
            </a:pPr>
            <a:r>
              <a:rPr lang="en-US" sz="4600">
                <a:solidFill>
                  <a:srgbClr val="24508C"/>
                </a:solidFill>
                <a:latin typeface="Montserrat Bold"/>
              </a:rPr>
              <a:t>Coefficients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5531577" y="7918567"/>
            <a:ext cx="9567614" cy="956761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504211" y="263525"/>
            <a:ext cx="12679361" cy="828040"/>
          </a:xfrm>
          <a:prstGeom prst="rect">
            <a:avLst/>
          </a:prstGeom>
        </p:spPr>
        <p:txBody>
          <a:bodyPr lIns="0" tIns="0" rIns="0" bIns="0" rtlCol="0" anchor="t">
            <a:spAutoFit/>
          </a:bodyPr>
          <a:lstStyle/>
          <a:p>
            <a:pPr algn="l">
              <a:lnSpc>
                <a:spcPts val="6860"/>
              </a:lnSpc>
            </a:pPr>
            <a:r>
              <a:rPr lang="en-US" sz="5000" dirty="0">
                <a:solidFill>
                  <a:srgbClr val="24508C"/>
                </a:solidFill>
                <a:latin typeface="Montserrat Ultra-Bold"/>
              </a:rPr>
              <a:t>RESULTS: RANDOM FOREST</a:t>
            </a:r>
          </a:p>
        </p:txBody>
      </p:sp>
      <p:pic>
        <p:nvPicPr>
          <p:cNvPr id="9" name="Picture 9"/>
          <p:cNvPicPr>
            <a:picLocks noChangeAspect="1"/>
          </p:cNvPicPr>
          <p:nvPr/>
        </p:nvPicPr>
        <p:blipFill>
          <a:blip r:embed="rId2"/>
          <a:stretch>
            <a:fillRect/>
          </a:stretch>
        </p:blipFill>
        <p:spPr>
          <a:xfrm>
            <a:off x="7526956" y="2172126"/>
            <a:ext cx="11263849" cy="8396357"/>
          </a:xfrm>
          <a:prstGeom prst="rect">
            <a:avLst/>
          </a:prstGeom>
        </p:spPr>
      </p:pic>
      <p:sp>
        <p:nvSpPr>
          <p:cNvPr id="10" name="TextBox 10"/>
          <p:cNvSpPr txBox="1"/>
          <p:nvPr/>
        </p:nvSpPr>
        <p:spPr>
          <a:xfrm>
            <a:off x="8496288" y="2182690"/>
            <a:ext cx="12679361" cy="438785"/>
          </a:xfrm>
          <a:prstGeom prst="rect">
            <a:avLst/>
          </a:prstGeom>
        </p:spPr>
        <p:txBody>
          <a:bodyPr lIns="0" tIns="0" rIns="0" bIns="0" rtlCol="0" anchor="t">
            <a:spAutoFit/>
          </a:bodyPr>
          <a:lstStyle/>
          <a:p>
            <a:pPr algn="l">
              <a:lnSpc>
                <a:spcPts val="3640"/>
              </a:lnSpc>
            </a:pPr>
            <a:r>
              <a:rPr lang="en-US" sz="2600">
                <a:solidFill>
                  <a:srgbClr val="24508C"/>
                </a:solidFill>
                <a:latin typeface="Montserrat Ultra-Bold"/>
              </a:rPr>
              <a:t>FEATURE IMPORTANCE: RANDOM FOREST MODEL</a:t>
            </a:r>
          </a:p>
        </p:txBody>
      </p:sp>
      <p:pic>
        <p:nvPicPr>
          <p:cNvPr id="11" name="Picture 11"/>
          <p:cNvPicPr>
            <a:picLocks noChangeAspect="1"/>
          </p:cNvPicPr>
          <p:nvPr/>
        </p:nvPicPr>
        <p:blipFill>
          <a:blip r:embed="rId3"/>
          <a:stretch>
            <a:fillRect/>
          </a:stretch>
        </p:blipFill>
        <p:spPr>
          <a:xfrm>
            <a:off x="169507" y="3399243"/>
            <a:ext cx="2893400" cy="2893400"/>
          </a:xfrm>
          <a:prstGeom prst="rect">
            <a:avLst/>
          </a:prstGeom>
        </p:spPr>
      </p:pic>
      <p:sp>
        <p:nvSpPr>
          <p:cNvPr id="12" name="TextBox 12"/>
          <p:cNvSpPr txBox="1"/>
          <p:nvPr/>
        </p:nvSpPr>
        <p:spPr>
          <a:xfrm>
            <a:off x="219075" y="6108795"/>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Specificity</a:t>
            </a:r>
          </a:p>
        </p:txBody>
      </p:sp>
      <p:sp>
        <p:nvSpPr>
          <p:cNvPr id="13" name="TextBox 13"/>
          <p:cNvSpPr txBox="1"/>
          <p:nvPr/>
        </p:nvSpPr>
        <p:spPr>
          <a:xfrm>
            <a:off x="1000059" y="4550318"/>
            <a:ext cx="1232297"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85.9%</a:t>
            </a:r>
          </a:p>
        </p:txBody>
      </p:sp>
      <p:pic>
        <p:nvPicPr>
          <p:cNvPr id="14" name="Picture 14"/>
          <p:cNvPicPr>
            <a:picLocks noChangeAspect="1"/>
          </p:cNvPicPr>
          <p:nvPr/>
        </p:nvPicPr>
        <p:blipFill>
          <a:blip r:embed="rId4"/>
          <a:stretch>
            <a:fillRect/>
          </a:stretch>
        </p:blipFill>
        <p:spPr>
          <a:xfrm>
            <a:off x="2758535" y="3399243"/>
            <a:ext cx="2893400" cy="2893400"/>
          </a:xfrm>
          <a:prstGeom prst="rect">
            <a:avLst/>
          </a:prstGeom>
        </p:spPr>
      </p:pic>
      <p:sp>
        <p:nvSpPr>
          <p:cNvPr id="15" name="TextBox 15"/>
          <p:cNvSpPr txBox="1"/>
          <p:nvPr/>
        </p:nvSpPr>
        <p:spPr>
          <a:xfrm>
            <a:off x="2821791" y="6108795"/>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Sensitivity</a:t>
            </a:r>
          </a:p>
        </p:txBody>
      </p:sp>
      <p:sp>
        <p:nvSpPr>
          <p:cNvPr id="16" name="TextBox 16"/>
          <p:cNvSpPr txBox="1"/>
          <p:nvPr/>
        </p:nvSpPr>
        <p:spPr>
          <a:xfrm>
            <a:off x="3577240" y="4550318"/>
            <a:ext cx="1255990"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28.0%</a:t>
            </a:r>
          </a:p>
        </p:txBody>
      </p:sp>
      <p:pic>
        <p:nvPicPr>
          <p:cNvPr id="17" name="Picture 17"/>
          <p:cNvPicPr>
            <a:picLocks noChangeAspect="1"/>
          </p:cNvPicPr>
          <p:nvPr/>
        </p:nvPicPr>
        <p:blipFill>
          <a:blip r:embed="rId5"/>
          <a:stretch>
            <a:fillRect/>
          </a:stretch>
        </p:blipFill>
        <p:spPr>
          <a:xfrm>
            <a:off x="5345957" y="3399243"/>
            <a:ext cx="2893400" cy="2893400"/>
          </a:xfrm>
          <a:prstGeom prst="rect">
            <a:avLst/>
          </a:prstGeom>
        </p:spPr>
      </p:pic>
      <p:sp>
        <p:nvSpPr>
          <p:cNvPr id="18" name="TextBox 18"/>
          <p:cNvSpPr txBox="1"/>
          <p:nvPr/>
        </p:nvSpPr>
        <p:spPr>
          <a:xfrm>
            <a:off x="5629645" y="6108795"/>
            <a:ext cx="2866643" cy="537845"/>
          </a:xfrm>
          <a:prstGeom prst="rect">
            <a:avLst/>
          </a:prstGeom>
        </p:spPr>
        <p:txBody>
          <a:bodyPr lIns="0" tIns="0" rIns="0" bIns="0" rtlCol="0" anchor="t">
            <a:spAutoFit/>
          </a:bodyPr>
          <a:lstStyle/>
          <a:p>
            <a:pPr algn="ctr">
              <a:lnSpc>
                <a:spcPts val="4480"/>
              </a:lnSpc>
            </a:pPr>
            <a:r>
              <a:rPr lang="en-US" sz="3200">
                <a:solidFill>
                  <a:srgbClr val="000000"/>
                </a:solidFill>
                <a:latin typeface="Montserrat"/>
              </a:rPr>
              <a:t>Accuracy </a:t>
            </a:r>
          </a:p>
        </p:txBody>
      </p:sp>
      <p:sp>
        <p:nvSpPr>
          <p:cNvPr id="19" name="TextBox 19"/>
          <p:cNvSpPr txBox="1"/>
          <p:nvPr/>
        </p:nvSpPr>
        <p:spPr>
          <a:xfrm>
            <a:off x="6249733" y="4550318"/>
            <a:ext cx="1181814" cy="580391"/>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Montserrat"/>
              </a:rPr>
              <a:t>33.2%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4783807" y="7493868"/>
            <a:ext cx="9567614" cy="956761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504211" y="254000"/>
            <a:ext cx="12679361" cy="854075"/>
          </a:xfrm>
          <a:prstGeom prst="rect">
            <a:avLst/>
          </a:prstGeom>
        </p:spPr>
        <p:txBody>
          <a:bodyPr lIns="0" tIns="0" rIns="0" bIns="0" rtlCol="0" anchor="t">
            <a:spAutoFit/>
          </a:bodyPr>
          <a:lstStyle/>
          <a:p>
            <a:pPr algn="l">
              <a:lnSpc>
                <a:spcPts val="7000"/>
              </a:lnSpc>
            </a:pPr>
            <a:r>
              <a:rPr lang="en-US" sz="5000">
                <a:solidFill>
                  <a:srgbClr val="24508C"/>
                </a:solidFill>
                <a:latin typeface="Montserrat Ultra-Bold"/>
              </a:rPr>
              <a:t>RESULTS: NAIVE BAYES</a:t>
            </a:r>
          </a:p>
        </p:txBody>
      </p:sp>
      <p:pic>
        <p:nvPicPr>
          <p:cNvPr id="9" name="Picture 9"/>
          <p:cNvPicPr>
            <a:picLocks noChangeAspect="1"/>
          </p:cNvPicPr>
          <p:nvPr/>
        </p:nvPicPr>
        <p:blipFill>
          <a:blip r:embed="rId2"/>
          <a:stretch>
            <a:fillRect/>
          </a:stretch>
        </p:blipFill>
        <p:spPr>
          <a:xfrm>
            <a:off x="461837" y="2634507"/>
            <a:ext cx="2473499" cy="2473499"/>
          </a:xfrm>
          <a:prstGeom prst="rect">
            <a:avLst/>
          </a:prstGeom>
        </p:spPr>
      </p:pic>
      <p:sp>
        <p:nvSpPr>
          <p:cNvPr id="10" name="TextBox 10"/>
          <p:cNvSpPr txBox="1"/>
          <p:nvPr/>
        </p:nvSpPr>
        <p:spPr>
          <a:xfrm>
            <a:off x="504211" y="4928799"/>
            <a:ext cx="2450625" cy="468085"/>
          </a:xfrm>
          <a:prstGeom prst="rect">
            <a:avLst/>
          </a:prstGeom>
        </p:spPr>
        <p:txBody>
          <a:bodyPr lIns="0" tIns="0" rIns="0" bIns="0" rtlCol="0" anchor="t">
            <a:spAutoFit/>
          </a:bodyPr>
          <a:lstStyle/>
          <a:p>
            <a:pPr algn="ctr">
              <a:lnSpc>
                <a:spcPts val="3829"/>
              </a:lnSpc>
            </a:pPr>
            <a:r>
              <a:rPr lang="en-US" sz="2735">
                <a:solidFill>
                  <a:srgbClr val="000000"/>
                </a:solidFill>
                <a:latin typeface="Montserrat"/>
              </a:rPr>
              <a:t>Specificity</a:t>
            </a:r>
          </a:p>
        </p:txBody>
      </p:sp>
      <p:sp>
        <p:nvSpPr>
          <p:cNvPr id="11" name="TextBox 11"/>
          <p:cNvSpPr txBox="1"/>
          <p:nvPr/>
        </p:nvSpPr>
        <p:spPr>
          <a:xfrm>
            <a:off x="1108809" y="3614161"/>
            <a:ext cx="1241428" cy="486788"/>
          </a:xfrm>
          <a:prstGeom prst="rect">
            <a:avLst/>
          </a:prstGeom>
        </p:spPr>
        <p:txBody>
          <a:bodyPr wrap="square" lIns="0" tIns="0" rIns="0" bIns="0" rtlCol="0" anchor="t">
            <a:spAutoFit/>
          </a:bodyPr>
          <a:lstStyle/>
          <a:p>
            <a:pPr algn="ctr">
              <a:lnSpc>
                <a:spcPts val="4069"/>
              </a:lnSpc>
              <a:spcBef>
                <a:spcPct val="0"/>
              </a:spcBef>
            </a:pPr>
            <a:r>
              <a:rPr lang="en-US" sz="2906" dirty="0">
                <a:solidFill>
                  <a:srgbClr val="000000"/>
                </a:solidFill>
                <a:latin typeface="Montserrat"/>
              </a:rPr>
              <a:t>94.3%</a:t>
            </a:r>
          </a:p>
        </p:txBody>
      </p:sp>
      <p:pic>
        <p:nvPicPr>
          <p:cNvPr id="12" name="Picture 12"/>
          <p:cNvPicPr>
            <a:picLocks noChangeAspect="1"/>
          </p:cNvPicPr>
          <p:nvPr/>
        </p:nvPicPr>
        <p:blipFill>
          <a:blip r:embed="rId3"/>
          <a:stretch>
            <a:fillRect/>
          </a:stretch>
        </p:blipFill>
        <p:spPr>
          <a:xfrm>
            <a:off x="2675135" y="2620761"/>
            <a:ext cx="2473499" cy="2473499"/>
          </a:xfrm>
          <a:prstGeom prst="rect">
            <a:avLst/>
          </a:prstGeom>
        </p:spPr>
      </p:pic>
      <p:sp>
        <p:nvSpPr>
          <p:cNvPr id="13" name="TextBox 13"/>
          <p:cNvSpPr txBox="1"/>
          <p:nvPr/>
        </p:nvSpPr>
        <p:spPr>
          <a:xfrm>
            <a:off x="2729211" y="4928799"/>
            <a:ext cx="2450625" cy="468085"/>
          </a:xfrm>
          <a:prstGeom prst="rect">
            <a:avLst/>
          </a:prstGeom>
        </p:spPr>
        <p:txBody>
          <a:bodyPr lIns="0" tIns="0" rIns="0" bIns="0" rtlCol="0" anchor="t">
            <a:spAutoFit/>
          </a:bodyPr>
          <a:lstStyle/>
          <a:p>
            <a:pPr algn="ctr">
              <a:lnSpc>
                <a:spcPts val="3829"/>
              </a:lnSpc>
            </a:pPr>
            <a:r>
              <a:rPr lang="en-US" sz="2735">
                <a:solidFill>
                  <a:srgbClr val="000000"/>
                </a:solidFill>
                <a:latin typeface="Montserrat"/>
              </a:rPr>
              <a:t>Sensitivity</a:t>
            </a:r>
          </a:p>
        </p:txBody>
      </p:sp>
      <p:sp>
        <p:nvSpPr>
          <p:cNvPr id="14" name="TextBox 14"/>
          <p:cNvSpPr txBox="1"/>
          <p:nvPr/>
        </p:nvSpPr>
        <p:spPr>
          <a:xfrm>
            <a:off x="3363694" y="3614116"/>
            <a:ext cx="1135481" cy="486788"/>
          </a:xfrm>
          <a:prstGeom prst="rect">
            <a:avLst/>
          </a:prstGeom>
        </p:spPr>
        <p:txBody>
          <a:bodyPr wrap="square" lIns="0" tIns="0" rIns="0" bIns="0" rtlCol="0" anchor="t">
            <a:spAutoFit/>
          </a:bodyPr>
          <a:lstStyle/>
          <a:p>
            <a:pPr algn="ctr">
              <a:lnSpc>
                <a:spcPts val="4069"/>
              </a:lnSpc>
              <a:spcBef>
                <a:spcPct val="0"/>
              </a:spcBef>
            </a:pPr>
            <a:r>
              <a:rPr lang="en-US" sz="2906" dirty="0">
                <a:solidFill>
                  <a:srgbClr val="000000"/>
                </a:solidFill>
                <a:latin typeface="Montserrat"/>
              </a:rPr>
              <a:t>14.5%</a:t>
            </a:r>
          </a:p>
        </p:txBody>
      </p:sp>
      <p:pic>
        <p:nvPicPr>
          <p:cNvPr id="15" name="Picture 15"/>
          <p:cNvPicPr>
            <a:picLocks noChangeAspect="1"/>
          </p:cNvPicPr>
          <p:nvPr/>
        </p:nvPicPr>
        <p:blipFill>
          <a:blip r:embed="rId4"/>
          <a:stretch>
            <a:fillRect/>
          </a:stretch>
        </p:blipFill>
        <p:spPr>
          <a:xfrm>
            <a:off x="4887061" y="2620761"/>
            <a:ext cx="2473499" cy="2473499"/>
          </a:xfrm>
          <a:prstGeom prst="rect">
            <a:avLst/>
          </a:prstGeom>
        </p:spPr>
      </p:pic>
      <p:sp>
        <p:nvSpPr>
          <p:cNvPr id="16" name="TextBox 16"/>
          <p:cNvSpPr txBox="1"/>
          <p:nvPr/>
        </p:nvSpPr>
        <p:spPr>
          <a:xfrm>
            <a:off x="5129579" y="4928799"/>
            <a:ext cx="2450625" cy="468085"/>
          </a:xfrm>
          <a:prstGeom prst="rect">
            <a:avLst/>
          </a:prstGeom>
        </p:spPr>
        <p:txBody>
          <a:bodyPr lIns="0" tIns="0" rIns="0" bIns="0" rtlCol="0" anchor="t">
            <a:spAutoFit/>
          </a:bodyPr>
          <a:lstStyle/>
          <a:p>
            <a:pPr algn="ctr">
              <a:lnSpc>
                <a:spcPts val="3829"/>
              </a:lnSpc>
            </a:pPr>
            <a:r>
              <a:rPr lang="en-US" sz="2735">
                <a:solidFill>
                  <a:srgbClr val="000000"/>
                </a:solidFill>
                <a:latin typeface="Montserrat"/>
              </a:rPr>
              <a:t>Accuracy </a:t>
            </a:r>
          </a:p>
        </p:txBody>
      </p:sp>
      <p:sp>
        <p:nvSpPr>
          <p:cNvPr id="17" name="TextBox 17"/>
          <p:cNvSpPr txBox="1"/>
          <p:nvPr/>
        </p:nvSpPr>
        <p:spPr>
          <a:xfrm>
            <a:off x="5553383" y="3614116"/>
            <a:ext cx="1212434" cy="486788"/>
          </a:xfrm>
          <a:prstGeom prst="rect">
            <a:avLst/>
          </a:prstGeom>
        </p:spPr>
        <p:txBody>
          <a:bodyPr wrap="square" lIns="0" tIns="0" rIns="0" bIns="0" rtlCol="0" anchor="t">
            <a:spAutoFit/>
          </a:bodyPr>
          <a:lstStyle/>
          <a:p>
            <a:pPr algn="ctr">
              <a:lnSpc>
                <a:spcPts val="4069"/>
              </a:lnSpc>
              <a:spcBef>
                <a:spcPct val="0"/>
              </a:spcBef>
            </a:pPr>
            <a:r>
              <a:rPr lang="en-US" sz="2906" dirty="0">
                <a:solidFill>
                  <a:srgbClr val="000000"/>
                </a:solidFill>
                <a:latin typeface="Montserrat"/>
              </a:rPr>
              <a:t>21.7%</a:t>
            </a:r>
          </a:p>
        </p:txBody>
      </p:sp>
      <p:pic>
        <p:nvPicPr>
          <p:cNvPr id="18" name="Picture 18"/>
          <p:cNvPicPr>
            <a:picLocks noChangeAspect="1"/>
          </p:cNvPicPr>
          <p:nvPr/>
        </p:nvPicPr>
        <p:blipFill>
          <a:blip r:embed="rId5"/>
          <a:stretch>
            <a:fillRect/>
          </a:stretch>
        </p:blipFill>
        <p:spPr>
          <a:xfrm>
            <a:off x="7535392" y="2180562"/>
            <a:ext cx="11162612" cy="8379484"/>
          </a:xfrm>
          <a:prstGeom prst="rect">
            <a:avLst/>
          </a:prstGeom>
        </p:spPr>
      </p:pic>
      <p:sp>
        <p:nvSpPr>
          <p:cNvPr id="19" name="TextBox 19"/>
          <p:cNvSpPr txBox="1"/>
          <p:nvPr/>
        </p:nvSpPr>
        <p:spPr>
          <a:xfrm>
            <a:off x="8496288" y="2182690"/>
            <a:ext cx="12679361" cy="438785"/>
          </a:xfrm>
          <a:prstGeom prst="rect">
            <a:avLst/>
          </a:prstGeom>
        </p:spPr>
        <p:txBody>
          <a:bodyPr lIns="0" tIns="0" rIns="0" bIns="0" rtlCol="0" anchor="t">
            <a:spAutoFit/>
          </a:bodyPr>
          <a:lstStyle/>
          <a:p>
            <a:pPr algn="l">
              <a:lnSpc>
                <a:spcPts val="3640"/>
              </a:lnSpc>
            </a:pPr>
            <a:r>
              <a:rPr lang="en-US" sz="2600">
                <a:solidFill>
                  <a:srgbClr val="24508C"/>
                </a:solidFill>
                <a:latin typeface="Montserrat Ultra-Bold"/>
              </a:rPr>
              <a:t>FEATURE IMPORTANCE: NAIVE BAYES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58127" y="2631329"/>
          <a:ext cx="16401173" cy="4238113"/>
        </p:xfrm>
        <a:graphic>
          <a:graphicData uri="http://schemas.openxmlformats.org/drawingml/2006/table">
            <a:tbl>
              <a:tblPr/>
              <a:tblGrid>
                <a:gridCol w="4460999">
                  <a:extLst>
                    <a:ext uri="{9D8B030D-6E8A-4147-A177-3AD203B41FA5}">
                      <a16:colId xmlns:a16="http://schemas.microsoft.com/office/drawing/2014/main" val="20000"/>
                    </a:ext>
                  </a:extLst>
                </a:gridCol>
                <a:gridCol w="3802262">
                  <a:extLst>
                    <a:ext uri="{9D8B030D-6E8A-4147-A177-3AD203B41FA5}">
                      <a16:colId xmlns:a16="http://schemas.microsoft.com/office/drawing/2014/main" val="20001"/>
                    </a:ext>
                  </a:extLst>
                </a:gridCol>
                <a:gridCol w="4310808">
                  <a:extLst>
                    <a:ext uri="{9D8B030D-6E8A-4147-A177-3AD203B41FA5}">
                      <a16:colId xmlns:a16="http://schemas.microsoft.com/office/drawing/2014/main" val="20002"/>
                    </a:ext>
                  </a:extLst>
                </a:gridCol>
                <a:gridCol w="3827104">
                  <a:extLst>
                    <a:ext uri="{9D8B030D-6E8A-4147-A177-3AD203B41FA5}">
                      <a16:colId xmlns:a16="http://schemas.microsoft.com/office/drawing/2014/main" val="20003"/>
                    </a:ext>
                  </a:extLst>
                </a:gridCol>
              </a:tblGrid>
              <a:tr h="1131442">
                <a:tc>
                  <a:txBody>
                    <a:bodyPr/>
                    <a:lstStyle/>
                    <a:p>
                      <a:pPr algn="ctr">
                        <a:lnSpc>
                          <a:spcPts val="4900"/>
                        </a:lnSpc>
                        <a:defRPr/>
                      </a:pPr>
                      <a:r>
                        <a:rPr lang="en-US" sz="3500">
                          <a:solidFill>
                            <a:srgbClr val="24508C"/>
                          </a:solidFill>
                          <a:latin typeface="Montserrat Bold"/>
                        </a:rPr>
                        <a:t>Performance</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900"/>
                        </a:lnSpc>
                        <a:defRPr/>
                      </a:pPr>
                      <a:r>
                        <a:rPr lang="en-US" sz="3500">
                          <a:solidFill>
                            <a:srgbClr val="24508C"/>
                          </a:solidFill>
                          <a:latin typeface="Montserrat Bold"/>
                        </a:rPr>
                        <a:t>Logistic Model</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900"/>
                        </a:lnSpc>
                        <a:defRPr/>
                      </a:pPr>
                      <a:r>
                        <a:rPr lang="en-US" sz="3500">
                          <a:solidFill>
                            <a:srgbClr val="24508C"/>
                          </a:solidFill>
                          <a:latin typeface="Montserrat Bold"/>
                        </a:rPr>
                        <a:t>Random Forest</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900"/>
                        </a:lnSpc>
                        <a:defRPr/>
                      </a:pPr>
                      <a:r>
                        <a:rPr lang="en-US" sz="3500">
                          <a:solidFill>
                            <a:srgbClr val="24508C"/>
                          </a:solidFill>
                          <a:latin typeface="Montserrat Bold"/>
                        </a:rPr>
                        <a:t>Naive Bayes</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extLst>
                  <a:ext uri="{0D108BD9-81ED-4DB2-BD59-A6C34878D82A}">
                    <a16:rowId xmlns:a16="http://schemas.microsoft.com/office/drawing/2014/main" val="10000"/>
                  </a:ext>
                </a:extLst>
              </a:tr>
              <a:tr h="1035557">
                <a:tc>
                  <a:txBody>
                    <a:bodyPr/>
                    <a:lstStyle/>
                    <a:p>
                      <a:pPr algn="ctr">
                        <a:lnSpc>
                          <a:spcPts val="4200"/>
                        </a:lnSpc>
                        <a:defRPr/>
                      </a:pPr>
                      <a:r>
                        <a:rPr lang="en-US" sz="3000">
                          <a:solidFill>
                            <a:srgbClr val="000000"/>
                          </a:solidFill>
                          <a:latin typeface="Montserrat"/>
                        </a:rPr>
                        <a:t>Specificity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91.2%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85.9%</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94.3%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extLst>
                  <a:ext uri="{0D108BD9-81ED-4DB2-BD59-A6C34878D82A}">
                    <a16:rowId xmlns:a16="http://schemas.microsoft.com/office/drawing/2014/main" val="10001"/>
                  </a:ext>
                </a:extLst>
              </a:tr>
              <a:tr h="1035557">
                <a:tc>
                  <a:txBody>
                    <a:bodyPr/>
                    <a:lstStyle/>
                    <a:p>
                      <a:pPr algn="ctr">
                        <a:lnSpc>
                          <a:spcPts val="4200"/>
                        </a:lnSpc>
                        <a:defRPr/>
                      </a:pPr>
                      <a:r>
                        <a:rPr lang="en-US" sz="3000">
                          <a:solidFill>
                            <a:srgbClr val="000000"/>
                          </a:solidFill>
                          <a:latin typeface="Montserrat"/>
                        </a:rPr>
                        <a:t>Sensitivity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22.1%</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28.0%</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14.5%</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extLst>
                  <a:ext uri="{0D108BD9-81ED-4DB2-BD59-A6C34878D82A}">
                    <a16:rowId xmlns:a16="http://schemas.microsoft.com/office/drawing/2014/main" val="10002"/>
                  </a:ext>
                </a:extLst>
              </a:tr>
              <a:tr h="1035557">
                <a:tc>
                  <a:txBody>
                    <a:bodyPr/>
                    <a:lstStyle/>
                    <a:p>
                      <a:pPr algn="ctr">
                        <a:lnSpc>
                          <a:spcPts val="4200"/>
                        </a:lnSpc>
                        <a:defRPr/>
                      </a:pPr>
                      <a:r>
                        <a:rPr lang="en-US" sz="3000">
                          <a:solidFill>
                            <a:srgbClr val="000000"/>
                          </a:solidFill>
                          <a:latin typeface="Montserrat"/>
                        </a:rPr>
                        <a:t>Accuracy</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28.3%</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33.2%</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tc>
                  <a:txBody>
                    <a:bodyPr/>
                    <a:lstStyle/>
                    <a:p>
                      <a:pPr algn="ctr">
                        <a:lnSpc>
                          <a:spcPts val="4200"/>
                        </a:lnSpc>
                        <a:defRPr/>
                      </a:pPr>
                      <a:r>
                        <a:rPr lang="en-US" sz="3000">
                          <a:solidFill>
                            <a:srgbClr val="000000"/>
                          </a:solidFill>
                          <a:latin typeface="Montserrat"/>
                        </a:rPr>
                        <a:t>21.7%</a:t>
                      </a:r>
                      <a:endParaRPr lang="en-US" sz="1100"/>
                    </a:p>
                  </a:txBody>
                  <a:tcPr marL="190500" marR="190500" marT="190500" marB="1905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DD6FF"/>
                    </a:solidFill>
                  </a:tcPr>
                </a:tc>
                <a:extLst>
                  <a:ext uri="{0D108BD9-81ED-4DB2-BD59-A6C34878D82A}">
                    <a16:rowId xmlns:a16="http://schemas.microsoft.com/office/drawing/2014/main" val="10003"/>
                  </a:ext>
                </a:extLst>
              </a:tr>
            </a:tbl>
          </a:graphicData>
        </a:graphic>
      </p:graphicFrame>
      <p:grpSp>
        <p:nvGrpSpPr>
          <p:cNvPr id="3" name="Group 3"/>
          <p:cNvGrpSpPr/>
          <p:nvPr/>
        </p:nvGrpSpPr>
        <p:grpSpPr>
          <a:xfrm>
            <a:off x="16464340" y="-2771020"/>
            <a:ext cx="3952120" cy="395212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5491638" y="8319671"/>
            <a:ext cx="9567614" cy="95676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3378240" y="2612279"/>
            <a:ext cx="3881060" cy="4257163"/>
            <a:chOff x="0" y="0"/>
            <a:chExt cx="1022172" cy="1121228"/>
          </a:xfrm>
        </p:grpSpPr>
        <p:sp>
          <p:nvSpPr>
            <p:cNvPr id="10" name="Freeform 10"/>
            <p:cNvSpPr/>
            <p:nvPr/>
          </p:nvSpPr>
          <p:spPr>
            <a:xfrm>
              <a:off x="0" y="0"/>
              <a:ext cx="1022172" cy="1121228"/>
            </a:xfrm>
            <a:custGeom>
              <a:avLst/>
              <a:gdLst/>
              <a:ahLst/>
              <a:cxnLst/>
              <a:rect l="l" t="t" r="r" b="b"/>
              <a:pathLst>
                <a:path w="1022172" h="1121228">
                  <a:moveTo>
                    <a:pt x="73807" y="0"/>
                  </a:moveTo>
                  <a:lnTo>
                    <a:pt x="948365" y="0"/>
                  </a:lnTo>
                  <a:cubicBezTo>
                    <a:pt x="967940" y="0"/>
                    <a:pt x="986713" y="7776"/>
                    <a:pt x="1000555" y="21618"/>
                  </a:cubicBezTo>
                  <a:cubicBezTo>
                    <a:pt x="1014396" y="35459"/>
                    <a:pt x="1022172" y="54232"/>
                    <a:pt x="1022172" y="73807"/>
                  </a:cubicBezTo>
                  <a:lnTo>
                    <a:pt x="1022172" y="1047421"/>
                  </a:lnTo>
                  <a:cubicBezTo>
                    <a:pt x="1022172" y="1066996"/>
                    <a:pt x="1014396" y="1085769"/>
                    <a:pt x="1000555" y="1099610"/>
                  </a:cubicBezTo>
                  <a:cubicBezTo>
                    <a:pt x="986713" y="1113452"/>
                    <a:pt x="967940" y="1121228"/>
                    <a:pt x="948365" y="1121228"/>
                  </a:cubicBezTo>
                  <a:lnTo>
                    <a:pt x="73807" y="1121228"/>
                  </a:lnTo>
                  <a:cubicBezTo>
                    <a:pt x="54232" y="1121228"/>
                    <a:pt x="35459" y="1113452"/>
                    <a:pt x="21618" y="1099610"/>
                  </a:cubicBezTo>
                  <a:cubicBezTo>
                    <a:pt x="7776" y="1085769"/>
                    <a:pt x="0" y="1066996"/>
                    <a:pt x="0" y="1047421"/>
                  </a:cubicBezTo>
                  <a:lnTo>
                    <a:pt x="0" y="73807"/>
                  </a:lnTo>
                  <a:cubicBezTo>
                    <a:pt x="0" y="54232"/>
                    <a:pt x="7776" y="35459"/>
                    <a:pt x="21618" y="21618"/>
                  </a:cubicBezTo>
                  <a:cubicBezTo>
                    <a:pt x="35459" y="7776"/>
                    <a:pt x="54232" y="0"/>
                    <a:pt x="73807" y="0"/>
                  </a:cubicBezTo>
                  <a:close/>
                </a:path>
              </a:pathLst>
            </a:custGeom>
            <a:solidFill>
              <a:srgbClr val="000000">
                <a:alpha val="0"/>
              </a:srgbClr>
            </a:solidFill>
            <a:ln w="114300" cap="rnd">
              <a:solidFill>
                <a:srgbClr val="E33136"/>
              </a:solidFill>
              <a:prstDash val="dash"/>
              <a:round/>
            </a:ln>
          </p:spPr>
          <p:txBody>
            <a:bodyPr/>
            <a:lstStyle/>
            <a:p>
              <a:endParaRPr lang="en-IN"/>
            </a:p>
          </p:txBody>
        </p:sp>
        <p:sp>
          <p:nvSpPr>
            <p:cNvPr id="11" name="TextBox 11"/>
            <p:cNvSpPr txBox="1"/>
            <p:nvPr/>
          </p:nvSpPr>
          <p:spPr>
            <a:xfrm>
              <a:off x="0" y="-38100"/>
              <a:ext cx="1022172" cy="1159328"/>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504211" y="555625"/>
            <a:ext cx="12679361" cy="854075"/>
          </a:xfrm>
          <a:prstGeom prst="rect">
            <a:avLst/>
          </a:prstGeom>
        </p:spPr>
        <p:txBody>
          <a:bodyPr lIns="0" tIns="0" rIns="0" bIns="0" rtlCol="0" anchor="t">
            <a:spAutoFit/>
          </a:bodyPr>
          <a:lstStyle/>
          <a:p>
            <a:pPr algn="l">
              <a:lnSpc>
                <a:spcPts val="7000"/>
              </a:lnSpc>
            </a:pPr>
            <a:r>
              <a:rPr lang="en-US" sz="5000" dirty="0">
                <a:solidFill>
                  <a:srgbClr val="24508C"/>
                </a:solidFill>
                <a:latin typeface="Montserrat Ultra-Bold"/>
              </a:rPr>
              <a:t>MODELS COMPARISIONS: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48492" y="8759095"/>
            <a:ext cx="9567614" cy="956761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6311940" y="-292342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6582312" y="-2923420"/>
            <a:ext cx="3952120" cy="39521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476687" y="695604"/>
            <a:ext cx="5314513" cy="854075"/>
          </a:xfrm>
          <a:prstGeom prst="rect">
            <a:avLst/>
          </a:prstGeom>
        </p:spPr>
        <p:txBody>
          <a:bodyPr lIns="0" tIns="0" rIns="0" bIns="0" rtlCol="0" anchor="t">
            <a:spAutoFit/>
          </a:bodyPr>
          <a:lstStyle/>
          <a:p>
            <a:pPr algn="ctr">
              <a:lnSpc>
                <a:spcPts val="7000"/>
              </a:lnSpc>
              <a:spcBef>
                <a:spcPct val="0"/>
              </a:spcBef>
            </a:pPr>
            <a:r>
              <a:rPr lang="en-US" sz="5000" dirty="0">
                <a:solidFill>
                  <a:srgbClr val="003884"/>
                </a:solidFill>
                <a:latin typeface="Montserrat Ultra-Bold"/>
              </a:rPr>
              <a:t>CONCLUSIONS</a:t>
            </a:r>
          </a:p>
        </p:txBody>
      </p:sp>
      <p:grpSp>
        <p:nvGrpSpPr>
          <p:cNvPr id="12" name="Group 12"/>
          <p:cNvGrpSpPr/>
          <p:nvPr/>
        </p:nvGrpSpPr>
        <p:grpSpPr>
          <a:xfrm>
            <a:off x="364788" y="2279202"/>
            <a:ext cx="17558423" cy="6321107"/>
            <a:chOff x="0" y="0"/>
            <a:chExt cx="4624441" cy="1664818"/>
          </a:xfrm>
        </p:grpSpPr>
        <p:sp>
          <p:nvSpPr>
            <p:cNvPr id="13" name="Freeform 13"/>
            <p:cNvSpPr/>
            <p:nvPr/>
          </p:nvSpPr>
          <p:spPr>
            <a:xfrm>
              <a:off x="0" y="0"/>
              <a:ext cx="4624441" cy="1664818"/>
            </a:xfrm>
            <a:custGeom>
              <a:avLst/>
              <a:gdLst/>
              <a:ahLst/>
              <a:cxnLst/>
              <a:rect l="l" t="t" r="r" b="b"/>
              <a:pathLst>
                <a:path w="4624441" h="1664818">
                  <a:moveTo>
                    <a:pt x="21605" y="0"/>
                  </a:moveTo>
                  <a:lnTo>
                    <a:pt x="4602835" y="0"/>
                  </a:lnTo>
                  <a:cubicBezTo>
                    <a:pt x="4608566" y="0"/>
                    <a:pt x="4614061" y="2276"/>
                    <a:pt x="4618113" y="6328"/>
                  </a:cubicBezTo>
                  <a:cubicBezTo>
                    <a:pt x="4622164" y="10380"/>
                    <a:pt x="4624441" y="15875"/>
                    <a:pt x="4624441" y="21605"/>
                  </a:cubicBezTo>
                  <a:lnTo>
                    <a:pt x="4624441" y="1643213"/>
                  </a:lnTo>
                  <a:cubicBezTo>
                    <a:pt x="4624441" y="1655145"/>
                    <a:pt x="4614768" y="1664818"/>
                    <a:pt x="4602835" y="1664818"/>
                  </a:cubicBezTo>
                  <a:lnTo>
                    <a:pt x="21605" y="1664818"/>
                  </a:lnTo>
                  <a:cubicBezTo>
                    <a:pt x="15875" y="1664818"/>
                    <a:pt x="10380" y="1662542"/>
                    <a:pt x="6328" y="1658490"/>
                  </a:cubicBezTo>
                  <a:cubicBezTo>
                    <a:pt x="2276" y="1654438"/>
                    <a:pt x="0" y="1648943"/>
                    <a:pt x="0" y="1643213"/>
                  </a:cubicBezTo>
                  <a:lnTo>
                    <a:pt x="0" y="21605"/>
                  </a:lnTo>
                  <a:cubicBezTo>
                    <a:pt x="0" y="15875"/>
                    <a:pt x="2276" y="10380"/>
                    <a:pt x="6328" y="6328"/>
                  </a:cubicBezTo>
                  <a:cubicBezTo>
                    <a:pt x="10380" y="2276"/>
                    <a:pt x="15875" y="0"/>
                    <a:pt x="21605" y="0"/>
                  </a:cubicBezTo>
                  <a:close/>
                </a:path>
              </a:pathLst>
            </a:custGeom>
            <a:solidFill>
              <a:srgbClr val="FFFFFF"/>
            </a:solidFill>
            <a:ln w="95250" cap="rnd">
              <a:solidFill>
                <a:srgbClr val="003884"/>
              </a:solidFill>
              <a:prstDash val="solid"/>
              <a:round/>
            </a:ln>
          </p:spPr>
          <p:txBody>
            <a:bodyPr/>
            <a:lstStyle/>
            <a:p>
              <a:endParaRPr lang="en-IN"/>
            </a:p>
          </p:txBody>
        </p:sp>
        <p:sp>
          <p:nvSpPr>
            <p:cNvPr id="14" name="TextBox 14"/>
            <p:cNvSpPr txBox="1"/>
            <p:nvPr/>
          </p:nvSpPr>
          <p:spPr>
            <a:xfrm>
              <a:off x="0" y="-57150"/>
              <a:ext cx="4624441" cy="1721968"/>
            </a:xfrm>
            <a:prstGeom prst="rect">
              <a:avLst/>
            </a:prstGeom>
          </p:spPr>
          <p:txBody>
            <a:bodyPr lIns="50800" tIns="50800" rIns="50800" bIns="50800" rtlCol="0" anchor="ctr"/>
            <a:lstStyle/>
            <a:p>
              <a:pPr algn="just">
                <a:lnSpc>
                  <a:spcPts val="4200"/>
                </a:lnSpc>
              </a:pPr>
              <a:r>
                <a:rPr lang="en-US" sz="3000" dirty="0">
                  <a:solidFill>
                    <a:schemeClr val="tx2"/>
                  </a:solidFill>
                  <a:latin typeface="Montserrat Bold"/>
                </a:rPr>
                <a:t>Identification of Risk characteristics:</a:t>
              </a:r>
              <a:r>
                <a:rPr lang="en-US" sz="3000" dirty="0">
                  <a:solidFill>
                    <a:srgbClr val="000000"/>
                  </a:solidFill>
                  <a:latin typeface="Montserrat Bold"/>
                </a:rPr>
                <a:t> </a:t>
              </a:r>
              <a:r>
                <a:rPr lang="en-US" sz="3000" dirty="0">
                  <a:solidFill>
                    <a:srgbClr val="000000"/>
                  </a:solidFill>
                  <a:latin typeface="Montserrat"/>
                </a:rPr>
                <a:t>Models identified key predictors of loan default, including credit income ratio, education level, occupation type, region rating, age, population, 60 days default count, credit inquiries, and years employed. </a:t>
              </a:r>
            </a:p>
            <a:p>
              <a:pPr algn="just">
                <a:lnSpc>
                  <a:spcPts val="4200"/>
                </a:lnSpc>
              </a:pPr>
              <a:r>
                <a:rPr lang="en-US" sz="3000" dirty="0">
                  <a:solidFill>
                    <a:schemeClr val="tx2"/>
                  </a:solidFill>
                  <a:latin typeface="Montserrat Bold"/>
                </a:rPr>
                <a:t>Demographic Insights:</a:t>
              </a:r>
              <a:r>
                <a:rPr lang="en-US" sz="3000" dirty="0">
                  <a:solidFill>
                    <a:srgbClr val="000000"/>
                  </a:solidFill>
                  <a:latin typeface="Montserrat Bold"/>
                </a:rPr>
                <a:t> </a:t>
              </a:r>
              <a:r>
                <a:rPr lang="en-US" sz="3000" dirty="0">
                  <a:solidFill>
                    <a:srgbClr val="000000"/>
                  </a:solidFill>
                  <a:latin typeface="Montserrat"/>
                </a:rPr>
                <a:t>Age and occupation significantly influence loan repayment behavior, with older individuals and certain employment categories exhibiting varying default rates.</a:t>
              </a:r>
            </a:p>
            <a:p>
              <a:pPr algn="just">
                <a:lnSpc>
                  <a:spcPts val="4200"/>
                </a:lnSpc>
              </a:pPr>
              <a:r>
                <a:rPr lang="en-US" sz="3000" dirty="0">
                  <a:solidFill>
                    <a:schemeClr val="tx2"/>
                  </a:solidFill>
                  <a:latin typeface="Montserrat Bold"/>
                </a:rPr>
                <a:t>Financial Indicators: </a:t>
              </a:r>
              <a:r>
                <a:rPr lang="en-US" sz="3000" dirty="0">
                  <a:solidFill>
                    <a:srgbClr val="000000"/>
                  </a:solidFill>
                  <a:latin typeface="Montserrat"/>
                </a:rPr>
                <a:t>Higher credit-to-income ratios indicate greater risk due to the challenge of repaying larger debts relative to income, emphasizing the importance of this financial indicator.</a:t>
              </a:r>
            </a:p>
            <a:p>
              <a:pPr algn="just">
                <a:lnSpc>
                  <a:spcPts val="4200"/>
                </a:lnSpc>
              </a:pPr>
              <a:r>
                <a:rPr lang="en-US" sz="3000" dirty="0">
                  <a:solidFill>
                    <a:schemeClr val="tx2"/>
                  </a:solidFill>
                  <a:latin typeface="Montserrat Bold"/>
                </a:rPr>
                <a:t>Geographic Variation: </a:t>
              </a:r>
              <a:r>
                <a:rPr lang="en-US" sz="3000" dirty="0">
                  <a:solidFill>
                    <a:srgbClr val="000000"/>
                  </a:solidFill>
                  <a:latin typeface="Montserrat"/>
                </a:rPr>
                <a:t>Region Rating variable implies geographic factors influence default rates, possibly due to regional economic variations and crime rates.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72317" y="8759095"/>
            <a:ext cx="9567614" cy="956761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6311940" y="-292342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16464340" y="-2771020"/>
            <a:ext cx="3952120" cy="395212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267700" y="554038"/>
            <a:ext cx="7655195" cy="854075"/>
          </a:xfrm>
          <a:prstGeom prst="rect">
            <a:avLst/>
          </a:prstGeom>
        </p:spPr>
        <p:txBody>
          <a:bodyPr lIns="0" tIns="0" rIns="0" bIns="0" rtlCol="0" anchor="t">
            <a:spAutoFit/>
          </a:bodyPr>
          <a:lstStyle/>
          <a:p>
            <a:pPr algn="ctr">
              <a:lnSpc>
                <a:spcPts val="7000"/>
              </a:lnSpc>
              <a:spcBef>
                <a:spcPct val="0"/>
              </a:spcBef>
            </a:pPr>
            <a:r>
              <a:rPr lang="en-US" sz="5000" dirty="0">
                <a:solidFill>
                  <a:srgbClr val="003884"/>
                </a:solidFill>
                <a:latin typeface="Montserrat Ultra-Bold"/>
              </a:rPr>
              <a:t>RECOMMENDATIONS</a:t>
            </a:r>
          </a:p>
        </p:txBody>
      </p:sp>
      <p:grpSp>
        <p:nvGrpSpPr>
          <p:cNvPr id="12" name="Group 12"/>
          <p:cNvGrpSpPr/>
          <p:nvPr/>
        </p:nvGrpSpPr>
        <p:grpSpPr>
          <a:xfrm>
            <a:off x="364788" y="2009068"/>
            <a:ext cx="17558423" cy="6268865"/>
            <a:chOff x="0" y="0"/>
            <a:chExt cx="4624441" cy="1651059"/>
          </a:xfrm>
        </p:grpSpPr>
        <p:sp>
          <p:nvSpPr>
            <p:cNvPr id="13" name="Freeform 13"/>
            <p:cNvSpPr/>
            <p:nvPr/>
          </p:nvSpPr>
          <p:spPr>
            <a:xfrm>
              <a:off x="0" y="0"/>
              <a:ext cx="4624441" cy="1651059"/>
            </a:xfrm>
            <a:custGeom>
              <a:avLst/>
              <a:gdLst/>
              <a:ahLst/>
              <a:cxnLst/>
              <a:rect l="l" t="t" r="r" b="b"/>
              <a:pathLst>
                <a:path w="4624441" h="1651059">
                  <a:moveTo>
                    <a:pt x="21605" y="0"/>
                  </a:moveTo>
                  <a:lnTo>
                    <a:pt x="4602835" y="0"/>
                  </a:lnTo>
                  <a:cubicBezTo>
                    <a:pt x="4608566" y="0"/>
                    <a:pt x="4614061" y="2276"/>
                    <a:pt x="4618113" y="6328"/>
                  </a:cubicBezTo>
                  <a:cubicBezTo>
                    <a:pt x="4622164" y="10380"/>
                    <a:pt x="4624441" y="15875"/>
                    <a:pt x="4624441" y="21605"/>
                  </a:cubicBezTo>
                  <a:lnTo>
                    <a:pt x="4624441" y="1629454"/>
                  </a:lnTo>
                  <a:cubicBezTo>
                    <a:pt x="4624441" y="1641386"/>
                    <a:pt x="4614768" y="1651059"/>
                    <a:pt x="4602835" y="1651059"/>
                  </a:cubicBezTo>
                  <a:lnTo>
                    <a:pt x="21605" y="1651059"/>
                  </a:lnTo>
                  <a:cubicBezTo>
                    <a:pt x="15875" y="1651059"/>
                    <a:pt x="10380" y="1648783"/>
                    <a:pt x="6328" y="1644731"/>
                  </a:cubicBezTo>
                  <a:cubicBezTo>
                    <a:pt x="2276" y="1640679"/>
                    <a:pt x="0" y="1635184"/>
                    <a:pt x="0" y="1629454"/>
                  </a:cubicBezTo>
                  <a:lnTo>
                    <a:pt x="0" y="21605"/>
                  </a:lnTo>
                  <a:cubicBezTo>
                    <a:pt x="0" y="15875"/>
                    <a:pt x="2276" y="10380"/>
                    <a:pt x="6328" y="6328"/>
                  </a:cubicBezTo>
                  <a:cubicBezTo>
                    <a:pt x="10380" y="2276"/>
                    <a:pt x="15875" y="0"/>
                    <a:pt x="21605" y="0"/>
                  </a:cubicBezTo>
                  <a:close/>
                </a:path>
              </a:pathLst>
            </a:custGeom>
            <a:solidFill>
              <a:srgbClr val="FFFFFF"/>
            </a:solidFill>
            <a:ln w="95250" cap="rnd">
              <a:solidFill>
                <a:srgbClr val="003884"/>
              </a:solidFill>
              <a:prstDash val="solid"/>
              <a:round/>
            </a:ln>
          </p:spPr>
          <p:txBody>
            <a:bodyPr/>
            <a:lstStyle/>
            <a:p>
              <a:endParaRPr lang="en-IN"/>
            </a:p>
          </p:txBody>
        </p:sp>
        <p:sp>
          <p:nvSpPr>
            <p:cNvPr id="14" name="TextBox 14"/>
            <p:cNvSpPr txBox="1"/>
            <p:nvPr/>
          </p:nvSpPr>
          <p:spPr>
            <a:xfrm>
              <a:off x="0" y="-57150"/>
              <a:ext cx="4624441" cy="1708209"/>
            </a:xfrm>
            <a:prstGeom prst="rect">
              <a:avLst/>
            </a:prstGeom>
          </p:spPr>
          <p:txBody>
            <a:bodyPr lIns="50800" tIns="50800" rIns="50800" bIns="50800" rtlCol="0" anchor="ctr"/>
            <a:lstStyle/>
            <a:p>
              <a:pPr algn="just">
                <a:lnSpc>
                  <a:spcPts val="4200"/>
                </a:lnSpc>
              </a:pPr>
              <a:r>
                <a:rPr lang="en-US" sz="3000" dirty="0">
                  <a:solidFill>
                    <a:schemeClr val="tx2"/>
                  </a:solidFill>
                  <a:latin typeface="Montserrat Bold"/>
                </a:rPr>
                <a:t>Credit Policy Adjustment: </a:t>
              </a:r>
              <a:r>
                <a:rPr lang="en-US" sz="3000" dirty="0">
                  <a:solidFill>
                    <a:srgbClr val="000000"/>
                  </a:solidFill>
                  <a:latin typeface="Montserrat"/>
                </a:rPr>
                <a:t>Financial institutions should prioritize risk factors like credit income ratio, occupation, and age in their </a:t>
              </a:r>
              <a:r>
                <a:rPr lang="en-US" sz="3000" dirty="0">
                  <a:solidFill>
                    <a:srgbClr val="000000"/>
                  </a:solidFill>
                  <a:latin typeface="Montserrat Bold"/>
                </a:rPr>
                <a:t>scoring models </a:t>
              </a:r>
              <a:r>
                <a:rPr lang="en-US" sz="3000" dirty="0">
                  <a:solidFill>
                    <a:srgbClr val="000000"/>
                  </a:solidFill>
                  <a:latin typeface="Montserrat"/>
                </a:rPr>
                <a:t>to enhance risk assessment for new loans. Implementing cautionary profiles, especially for high-risk occupations, can secure loans with full collateral.</a:t>
              </a:r>
            </a:p>
            <a:p>
              <a:pPr algn="just">
                <a:lnSpc>
                  <a:spcPts val="4200"/>
                </a:lnSpc>
              </a:pPr>
              <a:r>
                <a:rPr lang="en-US" sz="3000" dirty="0">
                  <a:solidFill>
                    <a:schemeClr val="tx2"/>
                  </a:solidFill>
                  <a:latin typeface="Montserrat Bold"/>
                </a:rPr>
                <a:t>Targeted Financial Products:</a:t>
              </a:r>
              <a:r>
                <a:rPr lang="en-US" sz="3000" dirty="0">
                  <a:solidFill>
                    <a:srgbClr val="000000"/>
                  </a:solidFill>
                  <a:latin typeface="Montserrat Bold"/>
                </a:rPr>
                <a:t> </a:t>
              </a:r>
              <a:r>
                <a:rPr lang="en-US" sz="3000" dirty="0">
                  <a:solidFill>
                    <a:srgbClr val="000000"/>
                  </a:solidFill>
                  <a:latin typeface="Montserrat"/>
                </a:rPr>
                <a:t>Develop tailored financial products for higher-risk groups identified in the analysis, such as offering lower credit limits or secured credit options.</a:t>
              </a:r>
            </a:p>
            <a:p>
              <a:pPr algn="just">
                <a:lnSpc>
                  <a:spcPts val="4200"/>
                </a:lnSpc>
              </a:pPr>
              <a:r>
                <a:rPr lang="en-US" sz="3000" dirty="0">
                  <a:solidFill>
                    <a:schemeClr val="tx2"/>
                  </a:solidFill>
                  <a:latin typeface="Montserrat Bold"/>
                </a:rPr>
                <a:t>Preventive Measures for High-Risk Regions:</a:t>
              </a:r>
              <a:r>
                <a:rPr lang="en-US" sz="3000" dirty="0">
                  <a:solidFill>
                    <a:srgbClr val="000000"/>
                  </a:solidFill>
                  <a:latin typeface="Montserrat Bold"/>
                </a:rPr>
                <a:t> </a:t>
              </a:r>
              <a:r>
                <a:rPr lang="en-US" sz="3000" dirty="0">
                  <a:solidFill>
                    <a:srgbClr val="000000"/>
                  </a:solidFill>
                  <a:latin typeface="Montserrat"/>
                </a:rPr>
                <a:t>Institutions could implement more rigorous follow-up and recovery processes in regions identified as high risk to mitigate potential losses.</a:t>
              </a:r>
            </a:p>
            <a:p>
              <a:pPr algn="just">
                <a:lnSpc>
                  <a:spcPts val="4200"/>
                </a:lnSpc>
              </a:pPr>
              <a:r>
                <a:rPr lang="en-US" sz="3000" dirty="0">
                  <a:solidFill>
                    <a:schemeClr val="tx2"/>
                  </a:solidFill>
                  <a:latin typeface="Montserrat Bold"/>
                </a:rPr>
                <a:t>Educational Programs:</a:t>
              </a:r>
              <a:r>
                <a:rPr lang="en-US" sz="3000" dirty="0">
                  <a:solidFill>
                    <a:srgbClr val="000000"/>
                  </a:solidFill>
                  <a:latin typeface="Montserrat Bold"/>
                </a:rPr>
                <a:t> </a:t>
              </a:r>
              <a:r>
                <a:rPr lang="en-US" sz="3000" dirty="0">
                  <a:solidFill>
                    <a:srgbClr val="000000"/>
                  </a:solidFill>
                  <a:latin typeface="Montserrat"/>
                </a:rPr>
                <a:t>Provide financial education programs for applicants in high-risk categories to help them better manage their finances and understand the implications.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219398" y="2279949"/>
            <a:ext cx="11677025" cy="11677025"/>
          </a:xfrm>
          <a:custGeom>
            <a:avLst/>
            <a:gdLst/>
            <a:ahLst/>
            <a:cxnLst/>
            <a:rect l="l" t="t" r="r" b="b"/>
            <a:pathLst>
              <a:path w="11677025" h="11677025">
                <a:moveTo>
                  <a:pt x="0" y="0"/>
                </a:moveTo>
                <a:lnTo>
                  <a:pt x="11677024" y="0"/>
                </a:lnTo>
                <a:lnTo>
                  <a:pt x="11677024" y="11677025"/>
                </a:lnTo>
                <a:lnTo>
                  <a:pt x="0" y="11677025"/>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9896475" y="1305873"/>
            <a:ext cx="6433259" cy="7675255"/>
          </a:xfrm>
          <a:custGeom>
            <a:avLst/>
            <a:gdLst/>
            <a:ahLst/>
            <a:cxnLst/>
            <a:rect l="l" t="t" r="r" b="b"/>
            <a:pathLst>
              <a:path w="6433259" h="7675255">
                <a:moveTo>
                  <a:pt x="0" y="0"/>
                </a:moveTo>
                <a:lnTo>
                  <a:pt x="6433259" y="0"/>
                </a:lnTo>
                <a:lnTo>
                  <a:pt x="6433259" y="7675254"/>
                </a:lnTo>
                <a:lnTo>
                  <a:pt x="0" y="7675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066800" y="2480346"/>
            <a:ext cx="10444415" cy="1840440"/>
          </a:xfrm>
          <a:prstGeom prst="rect">
            <a:avLst/>
          </a:prstGeom>
        </p:spPr>
        <p:txBody>
          <a:bodyPr lIns="0" tIns="0" rIns="0" bIns="0" rtlCol="0" anchor="t">
            <a:spAutoFit/>
          </a:bodyPr>
          <a:lstStyle/>
          <a:p>
            <a:pPr algn="l">
              <a:lnSpc>
                <a:spcPts val="16466"/>
              </a:lnSpc>
            </a:pPr>
            <a:r>
              <a:rPr lang="en-US" sz="8000" dirty="0">
                <a:solidFill>
                  <a:srgbClr val="24508C"/>
                </a:solidFill>
                <a:latin typeface="Montserrat Ultra-Bold"/>
              </a:rPr>
              <a:t>THANK YOU </a:t>
            </a:r>
          </a:p>
        </p:txBody>
      </p:sp>
      <p:grpSp>
        <p:nvGrpSpPr>
          <p:cNvPr id="5" name="Group 5"/>
          <p:cNvGrpSpPr/>
          <p:nvPr/>
        </p:nvGrpSpPr>
        <p:grpSpPr>
          <a:xfrm>
            <a:off x="15944302" y="-197606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4583646" y="8214218"/>
            <a:ext cx="9567614" cy="956761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5520" y="3026914"/>
            <a:ext cx="16053780" cy="3601910"/>
            <a:chOff x="0" y="0"/>
            <a:chExt cx="4228156" cy="948651"/>
          </a:xfrm>
        </p:grpSpPr>
        <p:sp>
          <p:nvSpPr>
            <p:cNvPr id="3" name="Freeform 3"/>
            <p:cNvSpPr/>
            <p:nvPr/>
          </p:nvSpPr>
          <p:spPr>
            <a:xfrm>
              <a:off x="0" y="0"/>
              <a:ext cx="4228156" cy="948651"/>
            </a:xfrm>
            <a:custGeom>
              <a:avLst/>
              <a:gdLst/>
              <a:ahLst/>
              <a:cxnLst/>
              <a:rect l="l" t="t" r="r" b="b"/>
              <a:pathLst>
                <a:path w="4228156" h="948651">
                  <a:moveTo>
                    <a:pt x="23630" y="0"/>
                  </a:moveTo>
                  <a:lnTo>
                    <a:pt x="4204526" y="0"/>
                  </a:lnTo>
                  <a:cubicBezTo>
                    <a:pt x="4217576" y="0"/>
                    <a:pt x="4228156" y="10580"/>
                    <a:pt x="4228156" y="23630"/>
                  </a:cubicBezTo>
                  <a:lnTo>
                    <a:pt x="4228156" y="925021"/>
                  </a:lnTo>
                  <a:cubicBezTo>
                    <a:pt x="4228156" y="938072"/>
                    <a:pt x="4217576" y="948651"/>
                    <a:pt x="4204526" y="948651"/>
                  </a:cubicBezTo>
                  <a:lnTo>
                    <a:pt x="23630" y="948651"/>
                  </a:lnTo>
                  <a:cubicBezTo>
                    <a:pt x="10580" y="948651"/>
                    <a:pt x="0" y="938072"/>
                    <a:pt x="0" y="925021"/>
                  </a:cubicBezTo>
                  <a:lnTo>
                    <a:pt x="0" y="23630"/>
                  </a:lnTo>
                  <a:cubicBezTo>
                    <a:pt x="0" y="10580"/>
                    <a:pt x="10580" y="0"/>
                    <a:pt x="23630" y="0"/>
                  </a:cubicBezTo>
                  <a:close/>
                </a:path>
              </a:pathLst>
            </a:custGeom>
            <a:solidFill>
              <a:srgbClr val="FFFFFF"/>
            </a:solidFill>
            <a:ln w="95250" cap="rnd">
              <a:solidFill>
                <a:srgbClr val="003884"/>
              </a:solidFill>
              <a:prstDash val="solid"/>
              <a:round/>
            </a:ln>
          </p:spPr>
          <p:txBody>
            <a:bodyPr/>
            <a:lstStyle/>
            <a:p>
              <a:endParaRPr lang="en-IN"/>
            </a:p>
          </p:txBody>
        </p:sp>
        <p:sp>
          <p:nvSpPr>
            <p:cNvPr id="4" name="TextBox 4"/>
            <p:cNvSpPr txBox="1"/>
            <p:nvPr/>
          </p:nvSpPr>
          <p:spPr>
            <a:xfrm>
              <a:off x="0" y="-57150"/>
              <a:ext cx="4228156" cy="1005801"/>
            </a:xfrm>
            <a:prstGeom prst="rect">
              <a:avLst/>
            </a:prstGeom>
          </p:spPr>
          <p:txBody>
            <a:bodyPr lIns="50800" tIns="50800" rIns="50800" bIns="50800" rtlCol="0" anchor="ctr"/>
            <a:lstStyle/>
            <a:p>
              <a:pPr algn="just">
                <a:lnSpc>
                  <a:spcPts val="4200"/>
                </a:lnSpc>
              </a:pPr>
              <a:endParaRPr/>
            </a:p>
          </p:txBody>
        </p:sp>
      </p:grpSp>
      <p:sp>
        <p:nvSpPr>
          <p:cNvPr id="5" name="TextBox 5"/>
          <p:cNvSpPr txBox="1"/>
          <p:nvPr/>
        </p:nvSpPr>
        <p:spPr>
          <a:xfrm>
            <a:off x="952500" y="4372574"/>
            <a:ext cx="16053780" cy="854075"/>
          </a:xfrm>
          <a:prstGeom prst="rect">
            <a:avLst/>
          </a:prstGeom>
        </p:spPr>
        <p:txBody>
          <a:bodyPr lIns="0" tIns="0" rIns="0" bIns="0" rtlCol="0" anchor="t">
            <a:spAutoFit/>
          </a:bodyPr>
          <a:lstStyle/>
          <a:p>
            <a:pPr algn="ctr">
              <a:lnSpc>
                <a:spcPts val="7000"/>
              </a:lnSpc>
              <a:spcBef>
                <a:spcPct val="0"/>
              </a:spcBef>
            </a:pPr>
            <a:r>
              <a:rPr lang="en-US" sz="5000">
                <a:solidFill>
                  <a:srgbClr val="24508C"/>
                </a:solidFill>
                <a:latin typeface="Montserrat Ultra-Bold"/>
              </a:rPr>
              <a:t>APPENDIX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ound Geometric Memphis Design"/>
          <p:cNvSpPr/>
          <p:nvPr/>
        </p:nvSpPr>
        <p:spPr>
          <a:xfrm>
            <a:off x="9501053" y="3481099"/>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4783807" y="8439926"/>
            <a:ext cx="9567614" cy="9567614"/>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6311940" y="-2923420"/>
            <a:ext cx="3952120" cy="395212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9" name="Group 9"/>
          <p:cNvGrpSpPr/>
          <p:nvPr/>
        </p:nvGrpSpPr>
        <p:grpSpPr>
          <a:xfrm>
            <a:off x="16464340" y="-2771020"/>
            <a:ext cx="3952120" cy="395212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12" name="TextBox 12"/>
          <p:cNvSpPr txBox="1"/>
          <p:nvPr/>
        </p:nvSpPr>
        <p:spPr>
          <a:xfrm>
            <a:off x="8084589" y="1420495"/>
            <a:ext cx="11453201" cy="8153400"/>
          </a:xfrm>
          <a:prstGeom prst="rect">
            <a:avLst/>
          </a:prstGeom>
        </p:spPr>
        <p:txBody>
          <a:bodyPr lIns="0" tIns="0" rIns="0" bIns="0" rtlCol="0" anchor="t">
            <a:spAutoFit/>
          </a:bodyPr>
          <a:lstStyle/>
          <a:p>
            <a:pPr marL="0" lvl="0" indent="0" algn="l">
              <a:lnSpc>
                <a:spcPts val="5850"/>
              </a:lnSpc>
            </a:pPr>
            <a:r>
              <a:rPr lang="en-US" sz="4500">
                <a:solidFill>
                  <a:srgbClr val="24508C"/>
                </a:solidFill>
                <a:latin typeface="Montserrat Bold"/>
              </a:rPr>
              <a:t>INTRODUCTION</a:t>
            </a:r>
          </a:p>
          <a:p>
            <a:pPr marL="0" lvl="0" indent="0" algn="l">
              <a:lnSpc>
                <a:spcPts val="5850"/>
              </a:lnSpc>
            </a:pPr>
            <a:endParaRPr lang="en-US" sz="4500">
              <a:solidFill>
                <a:srgbClr val="24508C"/>
              </a:solidFill>
              <a:latin typeface="Montserrat Bold"/>
            </a:endParaRPr>
          </a:p>
          <a:p>
            <a:pPr marL="0" lvl="0" indent="0" algn="l">
              <a:lnSpc>
                <a:spcPts val="5850"/>
              </a:lnSpc>
            </a:pPr>
            <a:r>
              <a:rPr lang="en-US" sz="4500">
                <a:solidFill>
                  <a:srgbClr val="24508C"/>
                </a:solidFill>
                <a:latin typeface="Montserrat Bold"/>
              </a:rPr>
              <a:t>EXPLORATORY DATA ANALYSIS</a:t>
            </a:r>
          </a:p>
          <a:p>
            <a:pPr marL="0" lvl="0" indent="0" algn="l">
              <a:lnSpc>
                <a:spcPts val="5850"/>
              </a:lnSpc>
            </a:pPr>
            <a:endParaRPr lang="en-US" sz="4500">
              <a:solidFill>
                <a:srgbClr val="24508C"/>
              </a:solidFill>
              <a:latin typeface="Montserrat Bold"/>
            </a:endParaRPr>
          </a:p>
          <a:p>
            <a:pPr marL="0" lvl="0" indent="0" algn="l">
              <a:lnSpc>
                <a:spcPts val="5850"/>
              </a:lnSpc>
            </a:pPr>
            <a:r>
              <a:rPr lang="en-US" sz="4500">
                <a:solidFill>
                  <a:srgbClr val="24508C"/>
                </a:solidFill>
                <a:latin typeface="Montserrat Bold"/>
              </a:rPr>
              <a:t>MODELS</a:t>
            </a:r>
          </a:p>
          <a:p>
            <a:pPr marL="0" lvl="0" indent="0" algn="l">
              <a:lnSpc>
                <a:spcPts val="5850"/>
              </a:lnSpc>
            </a:pPr>
            <a:endParaRPr lang="en-US" sz="4500">
              <a:solidFill>
                <a:srgbClr val="24508C"/>
              </a:solidFill>
              <a:latin typeface="Montserrat Bold"/>
            </a:endParaRPr>
          </a:p>
          <a:p>
            <a:pPr marL="0" lvl="0" indent="0" algn="l">
              <a:lnSpc>
                <a:spcPts val="5850"/>
              </a:lnSpc>
            </a:pPr>
            <a:r>
              <a:rPr lang="en-US" sz="4500">
                <a:solidFill>
                  <a:srgbClr val="24508C"/>
                </a:solidFill>
                <a:latin typeface="Montserrat Bold"/>
              </a:rPr>
              <a:t>RESULTS</a:t>
            </a:r>
          </a:p>
          <a:p>
            <a:pPr marL="0" lvl="0" indent="0" algn="l">
              <a:lnSpc>
                <a:spcPts val="5850"/>
              </a:lnSpc>
            </a:pPr>
            <a:endParaRPr lang="en-US" sz="4500">
              <a:solidFill>
                <a:srgbClr val="24508C"/>
              </a:solidFill>
              <a:latin typeface="Montserrat Bold"/>
            </a:endParaRPr>
          </a:p>
          <a:p>
            <a:pPr marL="0" lvl="0" indent="0" algn="l">
              <a:lnSpc>
                <a:spcPts val="5850"/>
              </a:lnSpc>
            </a:pPr>
            <a:r>
              <a:rPr lang="en-US" sz="4500">
                <a:solidFill>
                  <a:srgbClr val="24508C"/>
                </a:solidFill>
                <a:latin typeface="Montserrat Bold"/>
              </a:rPr>
              <a:t>CONCLUSIONS</a:t>
            </a:r>
          </a:p>
          <a:p>
            <a:pPr marL="0" lvl="0" indent="0" algn="l">
              <a:lnSpc>
                <a:spcPts val="5850"/>
              </a:lnSpc>
            </a:pPr>
            <a:endParaRPr lang="en-US" sz="4500">
              <a:solidFill>
                <a:srgbClr val="24508C"/>
              </a:solidFill>
              <a:latin typeface="Montserrat Bold"/>
            </a:endParaRPr>
          </a:p>
          <a:p>
            <a:pPr marL="0" lvl="0" indent="0" algn="l">
              <a:lnSpc>
                <a:spcPts val="5850"/>
              </a:lnSpc>
            </a:pPr>
            <a:r>
              <a:rPr lang="en-US" sz="4500">
                <a:solidFill>
                  <a:srgbClr val="24508C"/>
                </a:solidFill>
                <a:latin typeface="Montserrat Bold"/>
              </a:rPr>
              <a:t>RECOMMENDATIONS</a:t>
            </a:r>
          </a:p>
        </p:txBody>
      </p:sp>
      <p:grpSp>
        <p:nvGrpSpPr>
          <p:cNvPr id="13" name="Group 13"/>
          <p:cNvGrpSpPr/>
          <p:nvPr/>
        </p:nvGrpSpPr>
        <p:grpSpPr>
          <a:xfrm>
            <a:off x="-564685" y="4347423"/>
            <a:ext cx="7083086" cy="2927755"/>
            <a:chOff x="0" y="0"/>
            <a:chExt cx="983199" cy="406400"/>
          </a:xfrm>
        </p:grpSpPr>
        <p:sp>
          <p:nvSpPr>
            <p:cNvPr id="14" name="Freeform 14"/>
            <p:cNvSpPr/>
            <p:nvPr/>
          </p:nvSpPr>
          <p:spPr>
            <a:xfrm>
              <a:off x="0" y="0"/>
              <a:ext cx="983199" cy="406400"/>
            </a:xfrm>
            <a:custGeom>
              <a:avLst/>
              <a:gdLst/>
              <a:ahLst/>
              <a:cxnLst/>
              <a:rect l="l" t="t" r="r" b="b"/>
              <a:pathLst>
                <a:path w="983199" h="406400">
                  <a:moveTo>
                    <a:pt x="779999" y="0"/>
                  </a:moveTo>
                  <a:lnTo>
                    <a:pt x="0" y="0"/>
                  </a:lnTo>
                  <a:lnTo>
                    <a:pt x="0" y="406400"/>
                  </a:lnTo>
                  <a:lnTo>
                    <a:pt x="779999" y="406400"/>
                  </a:lnTo>
                  <a:lnTo>
                    <a:pt x="983199" y="203200"/>
                  </a:lnTo>
                  <a:lnTo>
                    <a:pt x="779999" y="0"/>
                  </a:lnTo>
                  <a:close/>
                </a:path>
              </a:pathLst>
            </a:custGeom>
            <a:solidFill>
              <a:srgbClr val="24508C"/>
            </a:solidFill>
            <a:ln cap="sq">
              <a:noFill/>
              <a:prstDash val="solid"/>
              <a:miter/>
            </a:ln>
          </p:spPr>
          <p:txBody>
            <a:bodyPr/>
            <a:lstStyle/>
            <a:p>
              <a:endParaRPr lang="en-IN"/>
            </a:p>
          </p:txBody>
        </p:sp>
        <p:sp>
          <p:nvSpPr>
            <p:cNvPr id="15" name="TextBox 15"/>
            <p:cNvSpPr txBox="1"/>
            <p:nvPr/>
          </p:nvSpPr>
          <p:spPr>
            <a:xfrm>
              <a:off x="0" y="-38100"/>
              <a:ext cx="868899" cy="444500"/>
            </a:xfrm>
            <a:prstGeom prst="rect">
              <a:avLst/>
            </a:prstGeom>
          </p:spPr>
          <p:txBody>
            <a:bodyPr lIns="50800" tIns="50800" rIns="50800" bIns="50800" rtlCol="0" anchor="ctr"/>
            <a:lstStyle/>
            <a:p>
              <a:pPr algn="ctr">
                <a:lnSpc>
                  <a:spcPts val="3359"/>
                </a:lnSpc>
              </a:pPr>
              <a:endParaRPr/>
            </a:p>
          </p:txBody>
        </p:sp>
      </p:grpSp>
      <p:sp>
        <p:nvSpPr>
          <p:cNvPr id="16" name="TextBox 16"/>
          <p:cNvSpPr txBox="1"/>
          <p:nvPr/>
        </p:nvSpPr>
        <p:spPr>
          <a:xfrm>
            <a:off x="292155" y="5143500"/>
            <a:ext cx="5270895" cy="1057275"/>
          </a:xfrm>
          <a:prstGeom prst="rect">
            <a:avLst/>
          </a:prstGeom>
        </p:spPr>
        <p:txBody>
          <a:bodyPr lIns="0" tIns="0" rIns="0" bIns="0" rtlCol="0" anchor="t">
            <a:spAutoFit/>
          </a:bodyPr>
          <a:lstStyle/>
          <a:p>
            <a:pPr marL="0" lvl="0" indent="0" algn="l">
              <a:lnSpc>
                <a:spcPts val="8381"/>
              </a:lnSpc>
              <a:spcBef>
                <a:spcPct val="0"/>
              </a:spcBef>
            </a:pPr>
            <a:r>
              <a:rPr lang="en-US" sz="6984" u="none" strike="noStrike">
                <a:solidFill>
                  <a:srgbClr val="FFFFFF"/>
                </a:solidFill>
                <a:latin typeface="Montserrat Bold"/>
              </a:rPr>
              <a:t>OVERVIEW</a:t>
            </a:r>
          </a:p>
        </p:txBody>
      </p:sp>
      <p:sp>
        <p:nvSpPr>
          <p:cNvPr id="17" name="TextBox 17"/>
          <p:cNvSpPr txBox="1"/>
          <p:nvPr/>
        </p:nvSpPr>
        <p:spPr>
          <a:xfrm>
            <a:off x="6854112" y="1420495"/>
            <a:ext cx="897102" cy="11125200"/>
          </a:xfrm>
          <a:prstGeom prst="rect">
            <a:avLst/>
          </a:prstGeom>
        </p:spPr>
        <p:txBody>
          <a:bodyPr lIns="0" tIns="0" rIns="0" bIns="0" rtlCol="0" anchor="t">
            <a:spAutoFit/>
          </a:bodyPr>
          <a:lstStyle/>
          <a:p>
            <a:pPr algn="l">
              <a:lnSpc>
                <a:spcPts val="5850"/>
              </a:lnSpc>
            </a:pPr>
            <a:r>
              <a:rPr lang="en-US" sz="4500" dirty="0">
                <a:solidFill>
                  <a:srgbClr val="24508C"/>
                </a:solidFill>
                <a:latin typeface="Montserrat Bold"/>
              </a:rPr>
              <a:t>01</a:t>
            </a:r>
          </a:p>
          <a:p>
            <a:pPr algn="l">
              <a:lnSpc>
                <a:spcPts val="5850"/>
              </a:lnSpc>
            </a:pPr>
            <a:endParaRPr lang="en-US" sz="4500" dirty="0">
              <a:solidFill>
                <a:srgbClr val="24508C"/>
              </a:solidFill>
              <a:latin typeface="Montserrat Bold"/>
            </a:endParaRPr>
          </a:p>
          <a:p>
            <a:pPr algn="l">
              <a:lnSpc>
                <a:spcPts val="5850"/>
              </a:lnSpc>
            </a:pPr>
            <a:r>
              <a:rPr lang="en-US" sz="4500" dirty="0">
                <a:solidFill>
                  <a:srgbClr val="24508C"/>
                </a:solidFill>
                <a:latin typeface="Montserrat Bold"/>
              </a:rPr>
              <a:t>02</a:t>
            </a:r>
          </a:p>
          <a:p>
            <a:pPr algn="l">
              <a:lnSpc>
                <a:spcPts val="5850"/>
              </a:lnSpc>
            </a:pPr>
            <a:endParaRPr lang="en-US" sz="4500" dirty="0">
              <a:solidFill>
                <a:srgbClr val="24508C"/>
              </a:solidFill>
              <a:latin typeface="Montserrat Bold"/>
            </a:endParaRPr>
          </a:p>
          <a:p>
            <a:pPr algn="l">
              <a:lnSpc>
                <a:spcPts val="5850"/>
              </a:lnSpc>
            </a:pPr>
            <a:r>
              <a:rPr lang="en-US" sz="4500" dirty="0">
                <a:solidFill>
                  <a:srgbClr val="24508C"/>
                </a:solidFill>
                <a:latin typeface="Montserrat Bold"/>
              </a:rPr>
              <a:t>03</a:t>
            </a:r>
          </a:p>
          <a:p>
            <a:pPr algn="l">
              <a:lnSpc>
                <a:spcPts val="5850"/>
              </a:lnSpc>
            </a:pPr>
            <a:endParaRPr lang="en-US" sz="4500" dirty="0">
              <a:solidFill>
                <a:srgbClr val="24508C"/>
              </a:solidFill>
              <a:latin typeface="Montserrat Bold"/>
            </a:endParaRPr>
          </a:p>
          <a:p>
            <a:pPr algn="l">
              <a:lnSpc>
                <a:spcPts val="5850"/>
              </a:lnSpc>
            </a:pPr>
            <a:r>
              <a:rPr lang="en-US" sz="4500" dirty="0">
                <a:solidFill>
                  <a:srgbClr val="24508C"/>
                </a:solidFill>
                <a:latin typeface="Montserrat Bold"/>
              </a:rPr>
              <a:t>04</a:t>
            </a:r>
          </a:p>
          <a:p>
            <a:pPr algn="l">
              <a:lnSpc>
                <a:spcPts val="5850"/>
              </a:lnSpc>
            </a:pPr>
            <a:endParaRPr lang="en-US" sz="4500" dirty="0">
              <a:solidFill>
                <a:srgbClr val="24508C"/>
              </a:solidFill>
              <a:latin typeface="Montserrat Bold"/>
            </a:endParaRPr>
          </a:p>
          <a:p>
            <a:pPr algn="l">
              <a:lnSpc>
                <a:spcPts val="5850"/>
              </a:lnSpc>
            </a:pPr>
            <a:r>
              <a:rPr lang="en-US" sz="4500" dirty="0">
                <a:solidFill>
                  <a:srgbClr val="24508C"/>
                </a:solidFill>
                <a:latin typeface="Montserrat Bold"/>
              </a:rPr>
              <a:t>05</a:t>
            </a:r>
          </a:p>
          <a:p>
            <a:pPr algn="l">
              <a:lnSpc>
                <a:spcPts val="5850"/>
              </a:lnSpc>
            </a:pPr>
            <a:endParaRPr lang="en-US" sz="4500" dirty="0">
              <a:solidFill>
                <a:srgbClr val="24508C"/>
              </a:solidFill>
              <a:latin typeface="Montserrat Bold"/>
            </a:endParaRPr>
          </a:p>
          <a:p>
            <a:pPr algn="l">
              <a:lnSpc>
                <a:spcPts val="5850"/>
              </a:lnSpc>
            </a:pPr>
            <a:r>
              <a:rPr lang="en-US" sz="4500" dirty="0">
                <a:solidFill>
                  <a:srgbClr val="24508C"/>
                </a:solidFill>
                <a:latin typeface="Montserrat Bold"/>
              </a:rPr>
              <a:t>06</a:t>
            </a:r>
          </a:p>
          <a:p>
            <a:pPr algn="l">
              <a:lnSpc>
                <a:spcPts val="5850"/>
              </a:lnSpc>
            </a:pPr>
            <a:endParaRPr lang="en-US" sz="4500" dirty="0">
              <a:solidFill>
                <a:srgbClr val="24508C"/>
              </a:solidFill>
              <a:latin typeface="Montserrat Bold"/>
            </a:endParaRPr>
          </a:p>
          <a:p>
            <a:pPr algn="l">
              <a:lnSpc>
                <a:spcPts val="5850"/>
              </a:lnSpc>
            </a:pPr>
            <a:endParaRPr lang="en-US" sz="4500" dirty="0">
              <a:solidFill>
                <a:srgbClr val="24508C"/>
              </a:solidFill>
              <a:latin typeface="Montserrat Bold"/>
            </a:endParaRPr>
          </a:p>
          <a:p>
            <a:pPr algn="l">
              <a:lnSpc>
                <a:spcPts val="5850"/>
              </a:lnSpc>
            </a:pPr>
            <a:endParaRPr lang="en-US" sz="4500" dirty="0">
              <a:solidFill>
                <a:srgbClr val="24508C"/>
              </a:solidFill>
              <a:latin typeface="Montserrat Bold"/>
            </a:endParaRPr>
          </a:p>
          <a:p>
            <a:pPr algn="l">
              <a:lnSpc>
                <a:spcPts val="5850"/>
              </a:lnSpc>
            </a:pPr>
            <a:endParaRPr lang="en-US" sz="4500" dirty="0">
              <a:solidFill>
                <a:srgbClr val="24508C"/>
              </a:solidFill>
              <a:latin typeface="Montserrat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120335" y="3521531"/>
            <a:ext cx="4718800" cy="5739081"/>
          </a:xfrm>
          <a:custGeom>
            <a:avLst/>
            <a:gdLst/>
            <a:ahLst/>
            <a:cxnLst/>
            <a:rect l="l" t="t" r="r" b="b"/>
            <a:pathLst>
              <a:path w="4718800" h="5739081">
                <a:moveTo>
                  <a:pt x="0" y="0"/>
                </a:moveTo>
                <a:lnTo>
                  <a:pt x="4718800" y="0"/>
                </a:lnTo>
                <a:lnTo>
                  <a:pt x="4718800" y="5739081"/>
                </a:lnTo>
                <a:lnTo>
                  <a:pt x="0" y="5739081"/>
                </a:lnTo>
                <a:lnTo>
                  <a:pt x="0" y="0"/>
                </a:lnTo>
                <a:close/>
              </a:path>
            </a:pathLst>
          </a:custGeom>
          <a:blipFill>
            <a:blip r:embed="rId2"/>
            <a:stretch>
              <a:fillRect/>
            </a:stretch>
          </a:blipFill>
        </p:spPr>
        <p:txBody>
          <a:bodyPr/>
          <a:lstStyle/>
          <a:p>
            <a:endParaRPr lang="en-IN"/>
          </a:p>
        </p:txBody>
      </p:sp>
      <p:sp>
        <p:nvSpPr>
          <p:cNvPr id="3" name="Freeform 3"/>
          <p:cNvSpPr/>
          <p:nvPr/>
        </p:nvSpPr>
        <p:spPr>
          <a:xfrm>
            <a:off x="6938159" y="3521531"/>
            <a:ext cx="4598706" cy="5736769"/>
          </a:xfrm>
          <a:custGeom>
            <a:avLst/>
            <a:gdLst/>
            <a:ahLst/>
            <a:cxnLst/>
            <a:rect l="l" t="t" r="r" b="b"/>
            <a:pathLst>
              <a:path w="4598706" h="5736769">
                <a:moveTo>
                  <a:pt x="0" y="0"/>
                </a:moveTo>
                <a:lnTo>
                  <a:pt x="4598705" y="0"/>
                </a:lnTo>
                <a:lnTo>
                  <a:pt x="4598705" y="5736769"/>
                </a:lnTo>
                <a:lnTo>
                  <a:pt x="0" y="5736769"/>
                </a:lnTo>
                <a:lnTo>
                  <a:pt x="0" y="0"/>
                </a:lnTo>
                <a:close/>
              </a:path>
            </a:pathLst>
          </a:custGeom>
          <a:blipFill>
            <a:blip r:embed="rId3"/>
            <a:stretch>
              <a:fillRect/>
            </a:stretch>
          </a:blipFill>
        </p:spPr>
        <p:txBody>
          <a:bodyPr/>
          <a:lstStyle/>
          <a:p>
            <a:endParaRPr lang="en-IN"/>
          </a:p>
        </p:txBody>
      </p:sp>
      <p:sp>
        <p:nvSpPr>
          <p:cNvPr id="4" name="Freeform 4"/>
          <p:cNvSpPr/>
          <p:nvPr/>
        </p:nvSpPr>
        <p:spPr>
          <a:xfrm>
            <a:off x="1028700" y="3521531"/>
            <a:ext cx="4645157" cy="5736769"/>
          </a:xfrm>
          <a:custGeom>
            <a:avLst/>
            <a:gdLst/>
            <a:ahLst/>
            <a:cxnLst/>
            <a:rect l="l" t="t" r="r" b="b"/>
            <a:pathLst>
              <a:path w="4645157" h="5736769">
                <a:moveTo>
                  <a:pt x="0" y="0"/>
                </a:moveTo>
                <a:lnTo>
                  <a:pt x="4645157" y="0"/>
                </a:lnTo>
                <a:lnTo>
                  <a:pt x="4645157" y="5736769"/>
                </a:lnTo>
                <a:lnTo>
                  <a:pt x="0" y="5736769"/>
                </a:lnTo>
                <a:lnTo>
                  <a:pt x="0" y="0"/>
                </a:lnTo>
                <a:close/>
              </a:path>
            </a:pathLst>
          </a:custGeom>
          <a:blipFill>
            <a:blip r:embed="rId4"/>
            <a:stretch>
              <a:fillRect/>
            </a:stretch>
          </a:blipFill>
        </p:spPr>
        <p:txBody>
          <a:bodyPr/>
          <a:lstStyle/>
          <a:p>
            <a:endParaRPr lang="en-IN"/>
          </a:p>
        </p:txBody>
      </p:sp>
      <p:sp>
        <p:nvSpPr>
          <p:cNvPr id="5" name="TextBox 5"/>
          <p:cNvSpPr txBox="1"/>
          <p:nvPr/>
        </p:nvSpPr>
        <p:spPr>
          <a:xfrm>
            <a:off x="12801165" y="2324100"/>
            <a:ext cx="4718800" cy="403059"/>
          </a:xfrm>
          <a:prstGeom prst="rect">
            <a:avLst/>
          </a:prstGeom>
        </p:spPr>
        <p:txBody>
          <a:bodyPr lIns="0" tIns="0" rIns="0" bIns="0" rtlCol="0" anchor="t">
            <a:spAutoFit/>
          </a:bodyPr>
          <a:lstStyle/>
          <a:p>
            <a:pPr algn="ctr">
              <a:lnSpc>
                <a:spcPts val="3359"/>
              </a:lnSpc>
              <a:spcBef>
                <a:spcPct val="0"/>
              </a:spcBef>
            </a:pPr>
            <a:r>
              <a:rPr lang="en-US" sz="2400" dirty="0">
                <a:solidFill>
                  <a:schemeClr val="tx2"/>
                </a:solidFill>
                <a:latin typeface="Montserrat Ultra-Bold"/>
              </a:rPr>
              <a:t>NAIVE BAYES</a:t>
            </a:r>
          </a:p>
        </p:txBody>
      </p:sp>
      <p:sp>
        <p:nvSpPr>
          <p:cNvPr id="6" name="TextBox 6"/>
          <p:cNvSpPr txBox="1"/>
          <p:nvPr/>
        </p:nvSpPr>
        <p:spPr>
          <a:xfrm>
            <a:off x="6652466" y="2212544"/>
            <a:ext cx="4718800" cy="403059"/>
          </a:xfrm>
          <a:prstGeom prst="rect">
            <a:avLst/>
          </a:prstGeom>
        </p:spPr>
        <p:txBody>
          <a:bodyPr lIns="0" tIns="0" rIns="0" bIns="0" rtlCol="0" anchor="t">
            <a:spAutoFit/>
          </a:bodyPr>
          <a:lstStyle/>
          <a:p>
            <a:pPr algn="ctr">
              <a:lnSpc>
                <a:spcPts val="3359"/>
              </a:lnSpc>
              <a:spcBef>
                <a:spcPct val="0"/>
              </a:spcBef>
            </a:pPr>
            <a:r>
              <a:rPr lang="en-US" sz="2400" dirty="0">
                <a:solidFill>
                  <a:schemeClr val="tx2"/>
                </a:solidFill>
                <a:latin typeface="Montserrat Ultra-Bold"/>
              </a:rPr>
              <a:t>RANDOM FOREST</a:t>
            </a:r>
          </a:p>
        </p:txBody>
      </p:sp>
      <p:sp>
        <p:nvSpPr>
          <p:cNvPr id="7" name="TextBox 7"/>
          <p:cNvSpPr txBox="1"/>
          <p:nvPr/>
        </p:nvSpPr>
        <p:spPr>
          <a:xfrm>
            <a:off x="783197" y="2212544"/>
            <a:ext cx="4718800" cy="403059"/>
          </a:xfrm>
          <a:prstGeom prst="rect">
            <a:avLst/>
          </a:prstGeom>
        </p:spPr>
        <p:txBody>
          <a:bodyPr lIns="0" tIns="0" rIns="0" bIns="0" rtlCol="0" anchor="t">
            <a:spAutoFit/>
          </a:bodyPr>
          <a:lstStyle/>
          <a:p>
            <a:pPr algn="ctr">
              <a:lnSpc>
                <a:spcPts val="3359"/>
              </a:lnSpc>
              <a:spcBef>
                <a:spcPct val="0"/>
              </a:spcBef>
            </a:pPr>
            <a:r>
              <a:rPr lang="en-US" sz="2400" dirty="0">
                <a:solidFill>
                  <a:schemeClr val="tx2"/>
                </a:solidFill>
                <a:latin typeface="Montserrat Ultra-Bold"/>
              </a:rPr>
              <a:t>LOGISTIC MODEL</a:t>
            </a:r>
          </a:p>
        </p:txBody>
      </p:sp>
      <p:grpSp>
        <p:nvGrpSpPr>
          <p:cNvPr id="8" name="Group 8"/>
          <p:cNvGrpSpPr/>
          <p:nvPr/>
        </p:nvGrpSpPr>
        <p:grpSpPr>
          <a:xfrm>
            <a:off x="503767" y="371293"/>
            <a:ext cx="8508099" cy="886007"/>
            <a:chOff x="0" y="0"/>
            <a:chExt cx="2240816" cy="233352"/>
          </a:xfrm>
        </p:grpSpPr>
        <p:sp>
          <p:nvSpPr>
            <p:cNvPr id="9" name="Freeform 9"/>
            <p:cNvSpPr/>
            <p:nvPr/>
          </p:nvSpPr>
          <p:spPr>
            <a:xfrm>
              <a:off x="0" y="0"/>
              <a:ext cx="2240816" cy="233352"/>
            </a:xfrm>
            <a:custGeom>
              <a:avLst/>
              <a:gdLst/>
              <a:ahLst/>
              <a:cxnLst/>
              <a:rect l="l" t="t" r="r" b="b"/>
              <a:pathLst>
                <a:path w="2240816" h="233352">
                  <a:moveTo>
                    <a:pt x="44587" y="0"/>
                  </a:moveTo>
                  <a:lnTo>
                    <a:pt x="2196229" y="0"/>
                  </a:lnTo>
                  <a:cubicBezTo>
                    <a:pt x="2208054" y="0"/>
                    <a:pt x="2219395" y="4698"/>
                    <a:pt x="2227757" y="13059"/>
                  </a:cubicBezTo>
                  <a:cubicBezTo>
                    <a:pt x="2236119" y="21421"/>
                    <a:pt x="2240816" y="32762"/>
                    <a:pt x="2240816" y="44587"/>
                  </a:cubicBezTo>
                  <a:lnTo>
                    <a:pt x="2240816" y="188764"/>
                  </a:lnTo>
                  <a:cubicBezTo>
                    <a:pt x="2240816" y="200590"/>
                    <a:pt x="2236119" y="211931"/>
                    <a:pt x="2227757" y="220292"/>
                  </a:cubicBezTo>
                  <a:cubicBezTo>
                    <a:pt x="2219395" y="228654"/>
                    <a:pt x="2208054" y="233352"/>
                    <a:pt x="2196229" y="233352"/>
                  </a:cubicBezTo>
                  <a:lnTo>
                    <a:pt x="44587" y="233352"/>
                  </a:lnTo>
                  <a:cubicBezTo>
                    <a:pt x="32762" y="233352"/>
                    <a:pt x="21421" y="228654"/>
                    <a:pt x="13059" y="220292"/>
                  </a:cubicBezTo>
                  <a:cubicBezTo>
                    <a:pt x="4698" y="211931"/>
                    <a:pt x="0" y="200590"/>
                    <a:pt x="0" y="188764"/>
                  </a:cubicBezTo>
                  <a:lnTo>
                    <a:pt x="0" y="44587"/>
                  </a:lnTo>
                  <a:cubicBezTo>
                    <a:pt x="0" y="32762"/>
                    <a:pt x="4698" y="21421"/>
                    <a:pt x="13059" y="13059"/>
                  </a:cubicBezTo>
                  <a:cubicBezTo>
                    <a:pt x="21421" y="4698"/>
                    <a:pt x="32762" y="0"/>
                    <a:pt x="44587" y="0"/>
                  </a:cubicBezTo>
                  <a:close/>
                </a:path>
              </a:pathLst>
            </a:custGeom>
            <a:solidFill>
              <a:srgbClr val="FFFFFF"/>
            </a:solidFill>
            <a:ln w="95250" cap="rnd">
              <a:solidFill>
                <a:srgbClr val="003884"/>
              </a:solidFill>
              <a:prstDash val="solid"/>
              <a:round/>
            </a:ln>
          </p:spPr>
          <p:txBody>
            <a:bodyPr/>
            <a:lstStyle/>
            <a:p>
              <a:endParaRPr lang="en-IN"/>
            </a:p>
          </p:txBody>
        </p:sp>
        <p:sp>
          <p:nvSpPr>
            <p:cNvPr id="10" name="TextBox 10"/>
            <p:cNvSpPr txBox="1"/>
            <p:nvPr/>
          </p:nvSpPr>
          <p:spPr>
            <a:xfrm>
              <a:off x="0" y="-57150"/>
              <a:ext cx="2240816" cy="290502"/>
            </a:xfrm>
            <a:prstGeom prst="rect">
              <a:avLst/>
            </a:prstGeom>
          </p:spPr>
          <p:txBody>
            <a:bodyPr lIns="50800" tIns="50800" rIns="50800" bIns="50800" rtlCol="0" anchor="ctr"/>
            <a:lstStyle/>
            <a:p>
              <a:pPr algn="just">
                <a:lnSpc>
                  <a:spcPts val="4200"/>
                </a:lnSpc>
              </a:pPr>
              <a:endParaRPr/>
            </a:p>
          </p:txBody>
        </p:sp>
      </p:grpSp>
      <p:sp>
        <p:nvSpPr>
          <p:cNvPr id="11" name="TextBox 11"/>
          <p:cNvSpPr txBox="1"/>
          <p:nvPr/>
        </p:nvSpPr>
        <p:spPr>
          <a:xfrm>
            <a:off x="-1395413" y="495300"/>
            <a:ext cx="12297398" cy="53784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1: CONFUSTION 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1838" y="422941"/>
            <a:ext cx="12297398" cy="910559"/>
            <a:chOff x="0" y="0"/>
            <a:chExt cx="3238821" cy="239818"/>
          </a:xfrm>
        </p:grpSpPr>
        <p:sp>
          <p:nvSpPr>
            <p:cNvPr id="3" name="Freeform 3"/>
            <p:cNvSpPr/>
            <p:nvPr/>
          </p:nvSpPr>
          <p:spPr>
            <a:xfrm>
              <a:off x="0" y="0"/>
              <a:ext cx="3238821" cy="239818"/>
            </a:xfrm>
            <a:custGeom>
              <a:avLst/>
              <a:gdLst/>
              <a:ahLst/>
              <a:cxnLst/>
              <a:rect l="l" t="t" r="r" b="b"/>
              <a:pathLst>
                <a:path w="3238821" h="239818">
                  <a:moveTo>
                    <a:pt x="30848" y="0"/>
                  </a:moveTo>
                  <a:lnTo>
                    <a:pt x="3207973" y="0"/>
                  </a:lnTo>
                  <a:cubicBezTo>
                    <a:pt x="3225010" y="0"/>
                    <a:pt x="3238821" y="13811"/>
                    <a:pt x="3238821" y="30848"/>
                  </a:cubicBezTo>
                  <a:lnTo>
                    <a:pt x="3238821" y="208970"/>
                  </a:lnTo>
                  <a:cubicBezTo>
                    <a:pt x="3238821" y="217151"/>
                    <a:pt x="3235571" y="224997"/>
                    <a:pt x="3229786" y="230783"/>
                  </a:cubicBezTo>
                  <a:cubicBezTo>
                    <a:pt x="3224000" y="236568"/>
                    <a:pt x="3216154" y="239818"/>
                    <a:pt x="3207973" y="239818"/>
                  </a:cubicBezTo>
                  <a:lnTo>
                    <a:pt x="30848" y="239818"/>
                  </a:lnTo>
                  <a:cubicBezTo>
                    <a:pt x="22667" y="239818"/>
                    <a:pt x="14820" y="236568"/>
                    <a:pt x="9035" y="230783"/>
                  </a:cubicBezTo>
                  <a:cubicBezTo>
                    <a:pt x="3250" y="224997"/>
                    <a:pt x="0" y="217151"/>
                    <a:pt x="0" y="208970"/>
                  </a:cubicBezTo>
                  <a:lnTo>
                    <a:pt x="0" y="30848"/>
                  </a:lnTo>
                  <a:cubicBezTo>
                    <a:pt x="0" y="22667"/>
                    <a:pt x="3250" y="14820"/>
                    <a:pt x="9035" y="9035"/>
                  </a:cubicBezTo>
                  <a:cubicBezTo>
                    <a:pt x="14820" y="3250"/>
                    <a:pt x="22667" y="0"/>
                    <a:pt x="30848" y="0"/>
                  </a:cubicBezTo>
                  <a:close/>
                </a:path>
              </a:pathLst>
            </a:custGeom>
            <a:solidFill>
              <a:srgbClr val="FFFFFF"/>
            </a:solidFill>
            <a:ln w="95250" cap="rnd">
              <a:solidFill>
                <a:srgbClr val="003884"/>
              </a:solidFill>
              <a:prstDash val="solid"/>
              <a:round/>
            </a:ln>
          </p:spPr>
          <p:txBody>
            <a:bodyPr/>
            <a:lstStyle/>
            <a:p>
              <a:endParaRPr lang="en-IN"/>
            </a:p>
          </p:txBody>
        </p:sp>
        <p:sp>
          <p:nvSpPr>
            <p:cNvPr id="4" name="TextBox 4"/>
            <p:cNvSpPr txBox="1"/>
            <p:nvPr/>
          </p:nvSpPr>
          <p:spPr>
            <a:xfrm>
              <a:off x="0" y="-57150"/>
              <a:ext cx="3238821" cy="296968"/>
            </a:xfrm>
            <a:prstGeom prst="rect">
              <a:avLst/>
            </a:prstGeom>
          </p:spPr>
          <p:txBody>
            <a:bodyPr lIns="50800" tIns="50800" rIns="50800" bIns="50800" rtlCol="0" anchor="ctr"/>
            <a:lstStyle/>
            <a:p>
              <a:pPr algn="just">
                <a:lnSpc>
                  <a:spcPts val="4200"/>
                </a:lnSpc>
              </a:pPr>
              <a:endParaRPr/>
            </a:p>
          </p:txBody>
        </p:sp>
      </p:grpSp>
      <p:sp>
        <p:nvSpPr>
          <p:cNvPr id="5" name="TextBox 5"/>
          <p:cNvSpPr txBox="1"/>
          <p:nvPr/>
        </p:nvSpPr>
        <p:spPr>
          <a:xfrm>
            <a:off x="741838" y="567054"/>
            <a:ext cx="12297398" cy="53784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2: RECEIVER OPERATING CHARACTERISTIC</a:t>
            </a:r>
          </a:p>
        </p:txBody>
      </p:sp>
      <p:sp>
        <p:nvSpPr>
          <p:cNvPr id="6" name="Freeform 6"/>
          <p:cNvSpPr/>
          <p:nvPr/>
        </p:nvSpPr>
        <p:spPr>
          <a:xfrm>
            <a:off x="9144000" y="2728383"/>
            <a:ext cx="8341921" cy="5151428"/>
          </a:xfrm>
          <a:custGeom>
            <a:avLst/>
            <a:gdLst/>
            <a:ahLst/>
            <a:cxnLst/>
            <a:rect l="l" t="t" r="r" b="b"/>
            <a:pathLst>
              <a:path w="8341921" h="5151428">
                <a:moveTo>
                  <a:pt x="0" y="0"/>
                </a:moveTo>
                <a:lnTo>
                  <a:pt x="8341921" y="0"/>
                </a:lnTo>
                <a:lnTo>
                  <a:pt x="8341921" y="5151428"/>
                </a:lnTo>
                <a:lnTo>
                  <a:pt x="0" y="5151428"/>
                </a:lnTo>
                <a:lnTo>
                  <a:pt x="0" y="0"/>
                </a:lnTo>
                <a:close/>
              </a:path>
            </a:pathLst>
          </a:custGeom>
          <a:blipFill>
            <a:blip r:embed="rId2"/>
            <a:stretch>
              <a:fillRect/>
            </a:stretch>
          </a:blipFill>
        </p:spPr>
        <p:txBody>
          <a:bodyPr/>
          <a:lstStyle/>
          <a:p>
            <a:endParaRPr lang="en-IN"/>
          </a:p>
        </p:txBody>
      </p:sp>
      <p:sp>
        <p:nvSpPr>
          <p:cNvPr id="7" name="Freeform 7"/>
          <p:cNvSpPr/>
          <p:nvPr/>
        </p:nvSpPr>
        <p:spPr>
          <a:xfrm>
            <a:off x="464015" y="2671233"/>
            <a:ext cx="8679985" cy="5360194"/>
          </a:xfrm>
          <a:custGeom>
            <a:avLst/>
            <a:gdLst/>
            <a:ahLst/>
            <a:cxnLst/>
            <a:rect l="l" t="t" r="r" b="b"/>
            <a:pathLst>
              <a:path w="8679985" h="5360194">
                <a:moveTo>
                  <a:pt x="0" y="0"/>
                </a:moveTo>
                <a:lnTo>
                  <a:pt x="8679985" y="0"/>
                </a:lnTo>
                <a:lnTo>
                  <a:pt x="8679985" y="5360194"/>
                </a:lnTo>
                <a:lnTo>
                  <a:pt x="0" y="5360194"/>
                </a:lnTo>
                <a:lnTo>
                  <a:pt x="0" y="0"/>
                </a:lnTo>
                <a:close/>
              </a:path>
            </a:pathLst>
          </a:custGeom>
          <a:blipFill>
            <a:blip r:embed="rId3"/>
            <a:stretch>
              <a:fillRect/>
            </a:stretch>
          </a:blipFill>
        </p:spPr>
        <p:txBody>
          <a:bodyPr/>
          <a:lstStyle/>
          <a:p>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1838" y="346741"/>
            <a:ext cx="7436199" cy="910559"/>
            <a:chOff x="0" y="0"/>
            <a:chExt cx="1958505" cy="239818"/>
          </a:xfrm>
        </p:grpSpPr>
        <p:sp>
          <p:nvSpPr>
            <p:cNvPr id="3" name="Freeform 3"/>
            <p:cNvSpPr/>
            <p:nvPr/>
          </p:nvSpPr>
          <p:spPr>
            <a:xfrm>
              <a:off x="0" y="0"/>
              <a:ext cx="1958505" cy="239818"/>
            </a:xfrm>
            <a:custGeom>
              <a:avLst/>
              <a:gdLst/>
              <a:ahLst/>
              <a:cxnLst/>
              <a:rect l="l" t="t" r="r" b="b"/>
              <a:pathLst>
                <a:path w="1958505" h="239818">
                  <a:moveTo>
                    <a:pt x="51015" y="0"/>
                  </a:moveTo>
                  <a:lnTo>
                    <a:pt x="1907491" y="0"/>
                  </a:lnTo>
                  <a:cubicBezTo>
                    <a:pt x="1921021" y="0"/>
                    <a:pt x="1933996" y="5375"/>
                    <a:pt x="1943563" y="14942"/>
                  </a:cubicBezTo>
                  <a:cubicBezTo>
                    <a:pt x="1953130" y="24509"/>
                    <a:pt x="1958505" y="37485"/>
                    <a:pt x="1958505" y="51015"/>
                  </a:cubicBezTo>
                  <a:lnTo>
                    <a:pt x="1958505" y="188803"/>
                  </a:lnTo>
                  <a:cubicBezTo>
                    <a:pt x="1958505" y="216978"/>
                    <a:pt x="1935665" y="239818"/>
                    <a:pt x="1907491" y="239818"/>
                  </a:cubicBezTo>
                  <a:lnTo>
                    <a:pt x="51015" y="239818"/>
                  </a:lnTo>
                  <a:cubicBezTo>
                    <a:pt x="22840" y="239818"/>
                    <a:pt x="0" y="216978"/>
                    <a:pt x="0" y="188803"/>
                  </a:cubicBezTo>
                  <a:lnTo>
                    <a:pt x="0" y="51015"/>
                  </a:lnTo>
                  <a:cubicBezTo>
                    <a:pt x="0" y="22840"/>
                    <a:pt x="22840" y="0"/>
                    <a:pt x="51015" y="0"/>
                  </a:cubicBezTo>
                  <a:close/>
                </a:path>
              </a:pathLst>
            </a:custGeom>
            <a:solidFill>
              <a:srgbClr val="FFFFFF"/>
            </a:solidFill>
            <a:ln w="95250" cap="rnd">
              <a:solidFill>
                <a:srgbClr val="003884"/>
              </a:solidFill>
              <a:prstDash val="solid"/>
              <a:round/>
            </a:ln>
          </p:spPr>
          <p:txBody>
            <a:bodyPr/>
            <a:lstStyle/>
            <a:p>
              <a:endParaRPr lang="en-IN"/>
            </a:p>
          </p:txBody>
        </p:sp>
        <p:sp>
          <p:nvSpPr>
            <p:cNvPr id="4" name="TextBox 4"/>
            <p:cNvSpPr txBox="1"/>
            <p:nvPr/>
          </p:nvSpPr>
          <p:spPr>
            <a:xfrm>
              <a:off x="0" y="-57150"/>
              <a:ext cx="1958505" cy="296968"/>
            </a:xfrm>
            <a:prstGeom prst="rect">
              <a:avLst/>
            </a:prstGeom>
          </p:spPr>
          <p:txBody>
            <a:bodyPr lIns="50800" tIns="50800" rIns="50800" bIns="50800" rtlCol="0" anchor="ctr"/>
            <a:lstStyle/>
            <a:p>
              <a:pPr algn="just">
                <a:lnSpc>
                  <a:spcPts val="4200"/>
                </a:lnSpc>
              </a:pPr>
              <a:endParaRPr/>
            </a:p>
          </p:txBody>
        </p:sp>
      </p:grpSp>
      <p:sp>
        <p:nvSpPr>
          <p:cNvPr id="5" name="TextBox 5"/>
          <p:cNvSpPr txBox="1"/>
          <p:nvPr/>
        </p:nvSpPr>
        <p:spPr>
          <a:xfrm>
            <a:off x="-1591825" y="495300"/>
            <a:ext cx="12297398" cy="53784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3: LOGISTIC MODEL</a:t>
            </a:r>
          </a:p>
        </p:txBody>
      </p:sp>
      <p:sp>
        <p:nvSpPr>
          <p:cNvPr id="6" name="Freeform 6"/>
          <p:cNvSpPr/>
          <p:nvPr/>
        </p:nvSpPr>
        <p:spPr>
          <a:xfrm>
            <a:off x="2793230" y="1700810"/>
            <a:ext cx="11141324" cy="7999271"/>
          </a:xfrm>
          <a:custGeom>
            <a:avLst/>
            <a:gdLst/>
            <a:ahLst/>
            <a:cxnLst/>
            <a:rect l="l" t="t" r="r" b="b"/>
            <a:pathLst>
              <a:path w="11141324" h="7999271">
                <a:moveTo>
                  <a:pt x="0" y="0"/>
                </a:moveTo>
                <a:lnTo>
                  <a:pt x="11141324" y="0"/>
                </a:lnTo>
                <a:lnTo>
                  <a:pt x="11141324" y="7999271"/>
                </a:lnTo>
                <a:lnTo>
                  <a:pt x="0" y="7999271"/>
                </a:lnTo>
                <a:lnTo>
                  <a:pt x="0" y="0"/>
                </a:lnTo>
                <a:close/>
              </a:path>
            </a:pathLst>
          </a:custGeom>
          <a:blipFill>
            <a:blip r:embed="rId2"/>
            <a:stretch>
              <a:fillRect r="-2864"/>
            </a:stretch>
          </a:blipFill>
        </p:spPr>
        <p:txBody>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21314" y="346741"/>
            <a:ext cx="7657162" cy="910559"/>
            <a:chOff x="0" y="0"/>
            <a:chExt cx="2016701" cy="239818"/>
          </a:xfrm>
        </p:grpSpPr>
        <p:sp>
          <p:nvSpPr>
            <p:cNvPr id="3" name="Freeform 3"/>
            <p:cNvSpPr/>
            <p:nvPr/>
          </p:nvSpPr>
          <p:spPr>
            <a:xfrm>
              <a:off x="0" y="0"/>
              <a:ext cx="2016701" cy="239818"/>
            </a:xfrm>
            <a:custGeom>
              <a:avLst/>
              <a:gdLst/>
              <a:ahLst/>
              <a:cxnLst/>
              <a:rect l="l" t="t" r="r" b="b"/>
              <a:pathLst>
                <a:path w="2016701" h="239818">
                  <a:moveTo>
                    <a:pt x="49542" y="0"/>
                  </a:moveTo>
                  <a:lnTo>
                    <a:pt x="1967159" y="0"/>
                  </a:lnTo>
                  <a:cubicBezTo>
                    <a:pt x="1980298" y="0"/>
                    <a:pt x="1992899" y="5220"/>
                    <a:pt x="2002191" y="14511"/>
                  </a:cubicBezTo>
                  <a:cubicBezTo>
                    <a:pt x="2011481" y="23802"/>
                    <a:pt x="2016701" y="36403"/>
                    <a:pt x="2016701" y="49542"/>
                  </a:cubicBezTo>
                  <a:lnTo>
                    <a:pt x="2016701" y="190276"/>
                  </a:lnTo>
                  <a:cubicBezTo>
                    <a:pt x="2016701" y="217637"/>
                    <a:pt x="1994520" y="239818"/>
                    <a:pt x="1967159" y="239818"/>
                  </a:cubicBezTo>
                  <a:lnTo>
                    <a:pt x="49542" y="239818"/>
                  </a:lnTo>
                  <a:cubicBezTo>
                    <a:pt x="36403" y="239818"/>
                    <a:pt x="23802" y="234598"/>
                    <a:pt x="14511" y="225307"/>
                  </a:cubicBezTo>
                  <a:cubicBezTo>
                    <a:pt x="5220" y="216016"/>
                    <a:pt x="0" y="203415"/>
                    <a:pt x="0" y="190276"/>
                  </a:cubicBezTo>
                  <a:lnTo>
                    <a:pt x="0" y="49542"/>
                  </a:lnTo>
                  <a:cubicBezTo>
                    <a:pt x="0" y="36403"/>
                    <a:pt x="5220" y="23802"/>
                    <a:pt x="14511" y="14511"/>
                  </a:cubicBezTo>
                  <a:cubicBezTo>
                    <a:pt x="23802" y="5220"/>
                    <a:pt x="36403" y="0"/>
                    <a:pt x="49542" y="0"/>
                  </a:cubicBezTo>
                  <a:close/>
                </a:path>
              </a:pathLst>
            </a:custGeom>
            <a:solidFill>
              <a:srgbClr val="FFFFFF"/>
            </a:solidFill>
            <a:ln w="95250" cap="rnd">
              <a:solidFill>
                <a:srgbClr val="003884"/>
              </a:solidFill>
              <a:prstDash val="solid"/>
              <a:round/>
            </a:ln>
          </p:spPr>
          <p:txBody>
            <a:bodyPr/>
            <a:lstStyle/>
            <a:p>
              <a:endParaRPr lang="en-IN"/>
            </a:p>
          </p:txBody>
        </p:sp>
        <p:sp>
          <p:nvSpPr>
            <p:cNvPr id="4" name="TextBox 4"/>
            <p:cNvSpPr txBox="1"/>
            <p:nvPr/>
          </p:nvSpPr>
          <p:spPr>
            <a:xfrm>
              <a:off x="0" y="-57150"/>
              <a:ext cx="2016701" cy="296968"/>
            </a:xfrm>
            <a:prstGeom prst="rect">
              <a:avLst/>
            </a:prstGeom>
          </p:spPr>
          <p:txBody>
            <a:bodyPr lIns="50800" tIns="50800" rIns="50800" bIns="50800" rtlCol="0" anchor="ctr"/>
            <a:lstStyle/>
            <a:p>
              <a:pPr algn="just">
                <a:lnSpc>
                  <a:spcPts val="4200"/>
                </a:lnSpc>
              </a:pPr>
              <a:endParaRPr/>
            </a:p>
          </p:txBody>
        </p:sp>
      </p:grpSp>
      <p:sp>
        <p:nvSpPr>
          <p:cNvPr id="5" name="TextBox 5"/>
          <p:cNvSpPr txBox="1"/>
          <p:nvPr/>
        </p:nvSpPr>
        <p:spPr>
          <a:xfrm>
            <a:off x="-1665479" y="490854"/>
            <a:ext cx="12297398" cy="53784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4: LOGISTIC MODEL</a:t>
            </a:r>
          </a:p>
        </p:txBody>
      </p:sp>
      <p:sp>
        <p:nvSpPr>
          <p:cNvPr id="6" name="Freeform 6"/>
          <p:cNvSpPr/>
          <p:nvPr/>
        </p:nvSpPr>
        <p:spPr>
          <a:xfrm>
            <a:off x="1038340" y="1938238"/>
            <a:ext cx="13645848" cy="5365395"/>
          </a:xfrm>
          <a:custGeom>
            <a:avLst/>
            <a:gdLst/>
            <a:ahLst/>
            <a:cxnLst/>
            <a:rect l="l" t="t" r="r" b="b"/>
            <a:pathLst>
              <a:path w="13645848" h="5365395">
                <a:moveTo>
                  <a:pt x="0" y="0"/>
                </a:moveTo>
                <a:lnTo>
                  <a:pt x="13645848" y="0"/>
                </a:lnTo>
                <a:lnTo>
                  <a:pt x="13645848" y="5365395"/>
                </a:lnTo>
                <a:lnTo>
                  <a:pt x="0" y="5365395"/>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1838" y="499141"/>
            <a:ext cx="6675102" cy="910559"/>
            <a:chOff x="0" y="0"/>
            <a:chExt cx="1758052" cy="239818"/>
          </a:xfrm>
        </p:grpSpPr>
        <p:sp>
          <p:nvSpPr>
            <p:cNvPr id="3" name="Freeform 3"/>
            <p:cNvSpPr/>
            <p:nvPr/>
          </p:nvSpPr>
          <p:spPr>
            <a:xfrm>
              <a:off x="0" y="0"/>
              <a:ext cx="1758052" cy="239818"/>
            </a:xfrm>
            <a:custGeom>
              <a:avLst/>
              <a:gdLst/>
              <a:ahLst/>
              <a:cxnLst/>
              <a:rect l="l" t="t" r="r" b="b"/>
              <a:pathLst>
                <a:path w="1758052" h="239818">
                  <a:moveTo>
                    <a:pt x="56831" y="0"/>
                  </a:moveTo>
                  <a:lnTo>
                    <a:pt x="1701220" y="0"/>
                  </a:lnTo>
                  <a:cubicBezTo>
                    <a:pt x="1716293" y="0"/>
                    <a:pt x="1730748" y="5988"/>
                    <a:pt x="1741406" y="16645"/>
                  </a:cubicBezTo>
                  <a:cubicBezTo>
                    <a:pt x="1752064" y="27303"/>
                    <a:pt x="1758052" y="41759"/>
                    <a:pt x="1758052" y="56831"/>
                  </a:cubicBezTo>
                  <a:lnTo>
                    <a:pt x="1758052" y="182987"/>
                  </a:lnTo>
                  <a:cubicBezTo>
                    <a:pt x="1758052" y="198059"/>
                    <a:pt x="1752064" y="212514"/>
                    <a:pt x="1741406" y="223172"/>
                  </a:cubicBezTo>
                  <a:cubicBezTo>
                    <a:pt x="1730748" y="233830"/>
                    <a:pt x="1716293" y="239818"/>
                    <a:pt x="1701220" y="239818"/>
                  </a:cubicBezTo>
                  <a:lnTo>
                    <a:pt x="56831" y="239818"/>
                  </a:lnTo>
                  <a:cubicBezTo>
                    <a:pt x="41759" y="239818"/>
                    <a:pt x="27303" y="233830"/>
                    <a:pt x="16645" y="223172"/>
                  </a:cubicBezTo>
                  <a:cubicBezTo>
                    <a:pt x="5988" y="212514"/>
                    <a:pt x="0" y="198059"/>
                    <a:pt x="0" y="182987"/>
                  </a:cubicBezTo>
                  <a:lnTo>
                    <a:pt x="0" y="56831"/>
                  </a:lnTo>
                  <a:cubicBezTo>
                    <a:pt x="0" y="41759"/>
                    <a:pt x="5988" y="27303"/>
                    <a:pt x="16645" y="16645"/>
                  </a:cubicBezTo>
                  <a:cubicBezTo>
                    <a:pt x="27303" y="5988"/>
                    <a:pt x="41759" y="0"/>
                    <a:pt x="56831" y="0"/>
                  </a:cubicBezTo>
                  <a:close/>
                </a:path>
              </a:pathLst>
            </a:custGeom>
            <a:solidFill>
              <a:srgbClr val="FFFFFF"/>
            </a:solidFill>
            <a:ln w="95250" cap="rnd">
              <a:solidFill>
                <a:srgbClr val="003884"/>
              </a:solidFill>
              <a:prstDash val="solid"/>
              <a:round/>
            </a:ln>
          </p:spPr>
          <p:txBody>
            <a:bodyPr/>
            <a:lstStyle/>
            <a:p>
              <a:endParaRPr lang="en-IN"/>
            </a:p>
          </p:txBody>
        </p:sp>
        <p:sp>
          <p:nvSpPr>
            <p:cNvPr id="4" name="TextBox 4"/>
            <p:cNvSpPr txBox="1"/>
            <p:nvPr/>
          </p:nvSpPr>
          <p:spPr>
            <a:xfrm>
              <a:off x="0" y="-57150"/>
              <a:ext cx="1758052" cy="296968"/>
            </a:xfrm>
            <a:prstGeom prst="rect">
              <a:avLst/>
            </a:prstGeom>
          </p:spPr>
          <p:txBody>
            <a:bodyPr lIns="50800" tIns="50800" rIns="50800" bIns="50800" rtlCol="0" anchor="ctr"/>
            <a:lstStyle/>
            <a:p>
              <a:pPr algn="just">
                <a:lnSpc>
                  <a:spcPts val="4200"/>
                </a:lnSpc>
              </a:pPr>
              <a:endParaRPr/>
            </a:p>
          </p:txBody>
        </p:sp>
      </p:grpSp>
      <p:sp>
        <p:nvSpPr>
          <p:cNvPr id="5" name="Freeform 5"/>
          <p:cNvSpPr/>
          <p:nvPr/>
        </p:nvSpPr>
        <p:spPr>
          <a:xfrm>
            <a:off x="8230811" y="583967"/>
            <a:ext cx="8009086" cy="9119066"/>
          </a:xfrm>
          <a:custGeom>
            <a:avLst/>
            <a:gdLst/>
            <a:ahLst/>
            <a:cxnLst/>
            <a:rect l="l" t="t" r="r" b="b"/>
            <a:pathLst>
              <a:path w="8009086" h="9119066">
                <a:moveTo>
                  <a:pt x="0" y="0"/>
                </a:moveTo>
                <a:lnTo>
                  <a:pt x="8009086" y="0"/>
                </a:lnTo>
                <a:lnTo>
                  <a:pt x="8009086" y="9119066"/>
                </a:lnTo>
                <a:lnTo>
                  <a:pt x="0" y="9119066"/>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2107407" y="643254"/>
            <a:ext cx="12297398" cy="53784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5: NAIVE BAYES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1838" y="342900"/>
            <a:ext cx="10916762" cy="910559"/>
            <a:chOff x="0" y="0"/>
            <a:chExt cx="1758052" cy="239818"/>
          </a:xfrm>
        </p:grpSpPr>
        <p:sp>
          <p:nvSpPr>
            <p:cNvPr id="3" name="Freeform 3"/>
            <p:cNvSpPr/>
            <p:nvPr/>
          </p:nvSpPr>
          <p:spPr>
            <a:xfrm>
              <a:off x="0" y="0"/>
              <a:ext cx="1758052" cy="239818"/>
            </a:xfrm>
            <a:custGeom>
              <a:avLst/>
              <a:gdLst/>
              <a:ahLst/>
              <a:cxnLst/>
              <a:rect l="l" t="t" r="r" b="b"/>
              <a:pathLst>
                <a:path w="1758052" h="239818">
                  <a:moveTo>
                    <a:pt x="56831" y="0"/>
                  </a:moveTo>
                  <a:lnTo>
                    <a:pt x="1701220" y="0"/>
                  </a:lnTo>
                  <a:cubicBezTo>
                    <a:pt x="1716293" y="0"/>
                    <a:pt x="1730748" y="5988"/>
                    <a:pt x="1741406" y="16645"/>
                  </a:cubicBezTo>
                  <a:cubicBezTo>
                    <a:pt x="1752064" y="27303"/>
                    <a:pt x="1758052" y="41759"/>
                    <a:pt x="1758052" y="56831"/>
                  </a:cubicBezTo>
                  <a:lnTo>
                    <a:pt x="1758052" y="182987"/>
                  </a:lnTo>
                  <a:cubicBezTo>
                    <a:pt x="1758052" y="198059"/>
                    <a:pt x="1752064" y="212514"/>
                    <a:pt x="1741406" y="223172"/>
                  </a:cubicBezTo>
                  <a:cubicBezTo>
                    <a:pt x="1730748" y="233830"/>
                    <a:pt x="1716293" y="239818"/>
                    <a:pt x="1701220" y="239818"/>
                  </a:cubicBezTo>
                  <a:lnTo>
                    <a:pt x="56831" y="239818"/>
                  </a:lnTo>
                  <a:cubicBezTo>
                    <a:pt x="41759" y="239818"/>
                    <a:pt x="27303" y="233830"/>
                    <a:pt x="16645" y="223172"/>
                  </a:cubicBezTo>
                  <a:cubicBezTo>
                    <a:pt x="5988" y="212514"/>
                    <a:pt x="0" y="198059"/>
                    <a:pt x="0" y="182987"/>
                  </a:cubicBezTo>
                  <a:lnTo>
                    <a:pt x="0" y="56831"/>
                  </a:lnTo>
                  <a:cubicBezTo>
                    <a:pt x="0" y="41759"/>
                    <a:pt x="5988" y="27303"/>
                    <a:pt x="16645" y="16645"/>
                  </a:cubicBezTo>
                  <a:cubicBezTo>
                    <a:pt x="27303" y="5988"/>
                    <a:pt x="41759" y="0"/>
                    <a:pt x="56831" y="0"/>
                  </a:cubicBezTo>
                  <a:close/>
                </a:path>
              </a:pathLst>
            </a:custGeom>
            <a:solidFill>
              <a:srgbClr val="FFFFFF"/>
            </a:solidFill>
            <a:ln w="95250" cap="rnd">
              <a:solidFill>
                <a:srgbClr val="003884"/>
              </a:solidFill>
              <a:prstDash val="solid"/>
              <a:round/>
            </a:ln>
          </p:spPr>
          <p:txBody>
            <a:bodyPr/>
            <a:lstStyle/>
            <a:p>
              <a:endParaRPr lang="en-IN" dirty="0"/>
            </a:p>
          </p:txBody>
        </p:sp>
        <p:sp>
          <p:nvSpPr>
            <p:cNvPr id="4" name="TextBox 4"/>
            <p:cNvSpPr txBox="1"/>
            <p:nvPr/>
          </p:nvSpPr>
          <p:spPr>
            <a:xfrm>
              <a:off x="0" y="-57150"/>
              <a:ext cx="1758052" cy="296968"/>
            </a:xfrm>
            <a:prstGeom prst="rect">
              <a:avLst/>
            </a:prstGeom>
          </p:spPr>
          <p:txBody>
            <a:bodyPr lIns="50800" tIns="50800" rIns="50800" bIns="50800" rtlCol="0" anchor="ctr"/>
            <a:lstStyle/>
            <a:p>
              <a:pPr algn="just">
                <a:lnSpc>
                  <a:spcPts val="4200"/>
                </a:lnSpc>
              </a:pPr>
              <a:endParaRPr/>
            </a:p>
          </p:txBody>
        </p:sp>
      </p:grpSp>
      <p:sp>
        <p:nvSpPr>
          <p:cNvPr id="6" name="TextBox 6"/>
          <p:cNvSpPr txBox="1"/>
          <p:nvPr/>
        </p:nvSpPr>
        <p:spPr>
          <a:xfrm>
            <a:off x="-181598" y="527034"/>
            <a:ext cx="12297398" cy="1111266"/>
          </a:xfrm>
          <a:prstGeom prst="rect">
            <a:avLst/>
          </a:prstGeom>
        </p:spPr>
        <p:txBody>
          <a:bodyPr lIns="0" tIns="0" rIns="0" bIns="0" rtlCol="0" anchor="t">
            <a:spAutoFit/>
          </a:bodyPr>
          <a:lstStyle/>
          <a:p>
            <a:pPr algn="ctr">
              <a:lnSpc>
                <a:spcPts val="4479"/>
              </a:lnSpc>
              <a:spcBef>
                <a:spcPct val="0"/>
              </a:spcBef>
            </a:pPr>
            <a:r>
              <a:rPr lang="en-US" sz="3199" dirty="0">
                <a:solidFill>
                  <a:schemeClr val="tx2"/>
                </a:solidFill>
                <a:latin typeface="Montserrat Ultra-Bold"/>
              </a:rPr>
              <a:t>APPENDIX 6: EXPLORATORY DATA ANALYSIS</a:t>
            </a:r>
          </a:p>
          <a:p>
            <a:pPr algn="ctr">
              <a:lnSpc>
                <a:spcPts val="4479"/>
              </a:lnSpc>
              <a:spcBef>
                <a:spcPct val="0"/>
              </a:spcBef>
            </a:pPr>
            <a:endParaRPr lang="en-US" sz="3199" dirty="0">
              <a:solidFill>
                <a:srgbClr val="000000"/>
              </a:solidFill>
              <a:latin typeface="Montserrat Ultra-Bold"/>
            </a:endParaRPr>
          </a:p>
        </p:txBody>
      </p:sp>
      <p:pic>
        <p:nvPicPr>
          <p:cNvPr id="8" name="Picture 7" descr="A graph of a number of blue rectangular objects&#10;&#10;Description automatically generated">
            <a:extLst>
              <a:ext uri="{FF2B5EF4-FFF2-40B4-BE49-F238E27FC236}">
                <a16:creationId xmlns:a16="http://schemas.microsoft.com/office/drawing/2014/main" id="{E62CAF38-4CA1-A18D-5921-2F554C3F7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2400300"/>
            <a:ext cx="8760962" cy="5410200"/>
          </a:xfrm>
          <a:prstGeom prst="rect">
            <a:avLst/>
          </a:prstGeom>
        </p:spPr>
      </p:pic>
      <p:pic>
        <p:nvPicPr>
          <p:cNvPr id="10" name="Picture 9" descr="A graph showing a diagram&#10;&#10;Description automatically generated with medium confidence">
            <a:extLst>
              <a:ext uri="{FF2B5EF4-FFF2-40B4-BE49-F238E27FC236}">
                <a16:creationId xmlns:a16="http://schemas.microsoft.com/office/drawing/2014/main" id="{A386A28E-5AFD-DC51-9488-A4A1D0817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0469" y="2933700"/>
            <a:ext cx="7897204" cy="4876800"/>
          </a:xfrm>
          <a:prstGeom prst="rect">
            <a:avLst/>
          </a:prstGeom>
        </p:spPr>
      </p:pic>
    </p:spTree>
    <p:extLst>
      <p:ext uri="{BB962C8B-B14F-4D97-AF65-F5344CB8AC3E}">
        <p14:creationId xmlns:p14="http://schemas.microsoft.com/office/powerpoint/2010/main" val="370820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ound Geometric Memphis Design"/>
          <p:cNvSpPr/>
          <p:nvPr/>
        </p:nvSpPr>
        <p:spPr>
          <a:xfrm>
            <a:off x="11481238" y="4033168"/>
            <a:ext cx="10233664" cy="10233664"/>
          </a:xfrm>
          <a:custGeom>
            <a:avLst/>
            <a:gdLst/>
            <a:ahLst/>
            <a:cxnLst/>
            <a:rect l="l" t="t" r="r" b="b"/>
            <a:pathLst>
              <a:path w="10233664" h="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107380" y="8725517"/>
            <a:ext cx="3491438" cy="3122967"/>
            <a:chOff x="0" y="0"/>
            <a:chExt cx="908700" cy="812800"/>
          </a:xfrm>
        </p:grpSpPr>
        <p:sp>
          <p:nvSpPr>
            <p:cNvPr id="4" name="Freeform 4"/>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IN"/>
            </a:p>
          </p:txBody>
        </p:sp>
        <p:sp>
          <p:nvSpPr>
            <p:cNvPr id="5" name="TextBox 5"/>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15360148" y="-2923420"/>
            <a:ext cx="4903912" cy="490391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12649200" y="2479978"/>
            <a:ext cx="5162904" cy="4903912"/>
          </a:xfrm>
          <a:custGeom>
            <a:avLst/>
            <a:gdLst/>
            <a:ahLst/>
            <a:cxnLst/>
            <a:rect l="l" t="t" r="r" b="b"/>
            <a:pathLst>
              <a:path w="5778062" h="5778062">
                <a:moveTo>
                  <a:pt x="0" y="0"/>
                </a:moveTo>
                <a:lnTo>
                  <a:pt x="5778062" y="0"/>
                </a:lnTo>
                <a:lnTo>
                  <a:pt x="5778062" y="5778062"/>
                </a:lnTo>
                <a:lnTo>
                  <a:pt x="0" y="5778062"/>
                </a:lnTo>
                <a:lnTo>
                  <a:pt x="0" y="0"/>
                </a:lnTo>
                <a:close/>
              </a:path>
            </a:pathLst>
          </a:custGeom>
          <a:blipFill>
            <a:blip r:embed="rId4"/>
            <a:stretch>
              <a:fillRect/>
            </a:stretch>
          </a:blipFill>
        </p:spPr>
        <p:txBody>
          <a:bodyPr/>
          <a:lstStyle/>
          <a:p>
            <a:endParaRPr lang="en-IN"/>
          </a:p>
        </p:txBody>
      </p:sp>
      <p:sp>
        <p:nvSpPr>
          <p:cNvPr id="10" name="TextBox 10"/>
          <p:cNvSpPr txBox="1"/>
          <p:nvPr/>
        </p:nvSpPr>
        <p:spPr>
          <a:xfrm>
            <a:off x="364396" y="247650"/>
            <a:ext cx="9510175" cy="781050"/>
          </a:xfrm>
          <a:prstGeom prst="rect">
            <a:avLst/>
          </a:prstGeom>
        </p:spPr>
        <p:txBody>
          <a:bodyPr lIns="0" tIns="0" rIns="0" bIns="0" rtlCol="0" anchor="t">
            <a:spAutoFit/>
          </a:bodyPr>
          <a:lstStyle/>
          <a:p>
            <a:pPr marL="0" lvl="0" indent="0" algn="l">
              <a:lnSpc>
                <a:spcPts val="6241"/>
              </a:lnSpc>
              <a:spcBef>
                <a:spcPct val="0"/>
              </a:spcBef>
            </a:pPr>
            <a:r>
              <a:rPr lang="en-US" sz="5000" u="none" strike="noStrike" dirty="0">
                <a:solidFill>
                  <a:srgbClr val="24508C"/>
                </a:solidFill>
                <a:latin typeface="Montserrat Bold"/>
              </a:rPr>
              <a:t>INTRODUCTION</a:t>
            </a:r>
          </a:p>
        </p:txBody>
      </p:sp>
      <p:grpSp>
        <p:nvGrpSpPr>
          <p:cNvPr id="11" name="Group 11"/>
          <p:cNvGrpSpPr/>
          <p:nvPr/>
        </p:nvGrpSpPr>
        <p:grpSpPr>
          <a:xfrm>
            <a:off x="405906" y="1464562"/>
            <a:ext cx="11557494" cy="4379840"/>
            <a:chOff x="0" y="0"/>
            <a:chExt cx="3043949" cy="1153538"/>
          </a:xfrm>
        </p:grpSpPr>
        <p:sp>
          <p:nvSpPr>
            <p:cNvPr id="12" name="Freeform 12"/>
            <p:cNvSpPr/>
            <p:nvPr/>
          </p:nvSpPr>
          <p:spPr>
            <a:xfrm>
              <a:off x="0" y="0"/>
              <a:ext cx="3043949" cy="1153538"/>
            </a:xfrm>
            <a:custGeom>
              <a:avLst/>
              <a:gdLst/>
              <a:ahLst/>
              <a:cxnLst/>
              <a:rect l="l" t="t" r="r" b="b"/>
              <a:pathLst>
                <a:path w="3043949" h="1153538">
                  <a:moveTo>
                    <a:pt x="32823" y="0"/>
                  </a:moveTo>
                  <a:lnTo>
                    <a:pt x="3011126" y="0"/>
                  </a:lnTo>
                  <a:cubicBezTo>
                    <a:pt x="3029254" y="0"/>
                    <a:pt x="3043949" y="14695"/>
                    <a:pt x="3043949" y="32823"/>
                  </a:cubicBezTo>
                  <a:lnTo>
                    <a:pt x="3043949" y="1120715"/>
                  </a:lnTo>
                  <a:cubicBezTo>
                    <a:pt x="3043949" y="1138843"/>
                    <a:pt x="3029254" y="1153538"/>
                    <a:pt x="3011126" y="1153538"/>
                  </a:cubicBezTo>
                  <a:lnTo>
                    <a:pt x="32823" y="1153538"/>
                  </a:lnTo>
                  <a:cubicBezTo>
                    <a:pt x="14695" y="1153538"/>
                    <a:pt x="0" y="1138843"/>
                    <a:pt x="0" y="1120715"/>
                  </a:cubicBezTo>
                  <a:lnTo>
                    <a:pt x="0" y="32823"/>
                  </a:lnTo>
                  <a:cubicBezTo>
                    <a:pt x="0" y="14695"/>
                    <a:pt x="14695" y="0"/>
                    <a:pt x="32823" y="0"/>
                  </a:cubicBezTo>
                  <a:close/>
                </a:path>
              </a:pathLst>
            </a:custGeom>
            <a:solidFill>
              <a:srgbClr val="FFFFFF"/>
            </a:solidFill>
            <a:ln w="95250" cap="rnd">
              <a:solidFill>
                <a:srgbClr val="003884"/>
              </a:solidFill>
              <a:prstDash val="solid"/>
              <a:round/>
            </a:ln>
          </p:spPr>
          <p:txBody>
            <a:bodyPr/>
            <a:lstStyle/>
            <a:p>
              <a:endParaRPr lang="en-IN"/>
            </a:p>
          </p:txBody>
        </p:sp>
        <p:sp>
          <p:nvSpPr>
            <p:cNvPr id="13" name="TextBox 13"/>
            <p:cNvSpPr txBox="1"/>
            <p:nvPr/>
          </p:nvSpPr>
          <p:spPr>
            <a:xfrm>
              <a:off x="0" y="-57150"/>
              <a:ext cx="3043949" cy="1210688"/>
            </a:xfrm>
            <a:prstGeom prst="rect">
              <a:avLst/>
            </a:prstGeom>
          </p:spPr>
          <p:txBody>
            <a:bodyPr lIns="50800" tIns="50800" rIns="50800" bIns="50800" rtlCol="0" anchor="ctr"/>
            <a:lstStyle/>
            <a:p>
              <a:pPr algn="just">
                <a:lnSpc>
                  <a:spcPts val="4200"/>
                </a:lnSpc>
              </a:pPr>
              <a:r>
                <a:rPr lang="en-US" sz="3000" dirty="0">
                  <a:solidFill>
                    <a:srgbClr val="000000"/>
                  </a:solidFill>
                  <a:latin typeface="Montserrat"/>
                </a:rPr>
                <a:t>The challenges and methodologies associated with predicting loan defaults among first-time borrowers. This demographic, lacking an extensive credit history, presents a unique risk profile that complicates traditional risk assessment methods. Our focus will be on leveraging advanced analytical techniques to accurately predict which first-time borrowers are likely to default.</a:t>
              </a:r>
            </a:p>
          </p:txBody>
        </p:sp>
      </p:grpSp>
      <p:grpSp>
        <p:nvGrpSpPr>
          <p:cNvPr id="14" name="Group 14"/>
          <p:cNvGrpSpPr/>
          <p:nvPr/>
        </p:nvGrpSpPr>
        <p:grpSpPr>
          <a:xfrm>
            <a:off x="381001" y="5900401"/>
            <a:ext cx="11658597" cy="2340845"/>
            <a:chOff x="70717" y="-57150"/>
            <a:chExt cx="3070577" cy="616519"/>
          </a:xfrm>
        </p:grpSpPr>
        <p:sp>
          <p:nvSpPr>
            <p:cNvPr id="15" name="Freeform 15"/>
            <p:cNvSpPr/>
            <p:nvPr/>
          </p:nvSpPr>
          <p:spPr>
            <a:xfrm>
              <a:off x="70717" y="-3146"/>
              <a:ext cx="3069114" cy="559369"/>
            </a:xfrm>
            <a:custGeom>
              <a:avLst/>
              <a:gdLst/>
              <a:ahLst/>
              <a:cxnLst/>
              <a:rect l="l" t="t" r="r" b="b"/>
              <a:pathLst>
                <a:path w="3043949" h="559369">
                  <a:moveTo>
                    <a:pt x="32823" y="0"/>
                  </a:moveTo>
                  <a:lnTo>
                    <a:pt x="3011126" y="0"/>
                  </a:lnTo>
                  <a:cubicBezTo>
                    <a:pt x="3029254" y="0"/>
                    <a:pt x="3043949" y="14695"/>
                    <a:pt x="3043949" y="32823"/>
                  </a:cubicBezTo>
                  <a:lnTo>
                    <a:pt x="3043949" y="526546"/>
                  </a:lnTo>
                  <a:cubicBezTo>
                    <a:pt x="3043949" y="544673"/>
                    <a:pt x="3029254" y="559369"/>
                    <a:pt x="3011126" y="559369"/>
                  </a:cubicBezTo>
                  <a:lnTo>
                    <a:pt x="32823" y="559369"/>
                  </a:lnTo>
                  <a:cubicBezTo>
                    <a:pt x="14695" y="559369"/>
                    <a:pt x="0" y="544673"/>
                    <a:pt x="0" y="526546"/>
                  </a:cubicBezTo>
                  <a:lnTo>
                    <a:pt x="0" y="32823"/>
                  </a:lnTo>
                  <a:cubicBezTo>
                    <a:pt x="0" y="14695"/>
                    <a:pt x="14695" y="0"/>
                    <a:pt x="32823" y="0"/>
                  </a:cubicBezTo>
                  <a:close/>
                </a:path>
              </a:pathLst>
            </a:custGeom>
            <a:solidFill>
              <a:srgbClr val="FFFFFF"/>
            </a:solidFill>
            <a:ln w="95250" cap="rnd">
              <a:solidFill>
                <a:srgbClr val="003884"/>
              </a:solidFill>
              <a:prstDash val="solid"/>
              <a:round/>
            </a:ln>
          </p:spPr>
          <p:txBody>
            <a:bodyPr/>
            <a:lstStyle/>
            <a:p>
              <a:endParaRPr lang="en-IN"/>
            </a:p>
          </p:txBody>
        </p:sp>
        <p:sp>
          <p:nvSpPr>
            <p:cNvPr id="16" name="TextBox 16"/>
            <p:cNvSpPr txBox="1"/>
            <p:nvPr/>
          </p:nvSpPr>
          <p:spPr>
            <a:xfrm>
              <a:off x="97345" y="-57150"/>
              <a:ext cx="3043949" cy="616519"/>
            </a:xfrm>
            <a:prstGeom prst="rect">
              <a:avLst/>
            </a:prstGeom>
          </p:spPr>
          <p:txBody>
            <a:bodyPr lIns="50800" tIns="50800" rIns="50800" bIns="50800" rtlCol="0" anchor="ctr"/>
            <a:lstStyle/>
            <a:p>
              <a:pPr algn="just">
                <a:lnSpc>
                  <a:spcPts val="4200"/>
                </a:lnSpc>
              </a:pPr>
              <a:r>
                <a:rPr lang="en-US" sz="3000" dirty="0">
                  <a:solidFill>
                    <a:srgbClr val="000000"/>
                  </a:solidFill>
                  <a:latin typeface="Montserrat"/>
                </a:rPr>
                <a:t>This analysis not only aims to reduce financial risks but also to refine lending practices, ensuring that loans are extended more judiciously to this underserved segment.</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464340" y="-277102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358865" y="1181100"/>
            <a:ext cx="17526871" cy="4363007"/>
            <a:chOff x="0" y="0"/>
            <a:chExt cx="4616131" cy="1149105"/>
          </a:xfrm>
        </p:grpSpPr>
        <p:sp>
          <p:nvSpPr>
            <p:cNvPr id="6" name="Freeform 6"/>
            <p:cNvSpPr/>
            <p:nvPr/>
          </p:nvSpPr>
          <p:spPr>
            <a:xfrm>
              <a:off x="0" y="0"/>
              <a:ext cx="4616131" cy="1149105"/>
            </a:xfrm>
            <a:custGeom>
              <a:avLst/>
              <a:gdLst/>
              <a:ahLst/>
              <a:cxnLst/>
              <a:rect l="l" t="t" r="r" b="b"/>
              <a:pathLst>
                <a:path w="4616131" h="1149105">
                  <a:moveTo>
                    <a:pt x="21644" y="0"/>
                  </a:moveTo>
                  <a:lnTo>
                    <a:pt x="4594487" y="0"/>
                  </a:lnTo>
                  <a:cubicBezTo>
                    <a:pt x="4600227" y="0"/>
                    <a:pt x="4605732" y="2280"/>
                    <a:pt x="4609791" y="6339"/>
                  </a:cubicBezTo>
                  <a:cubicBezTo>
                    <a:pt x="4613850" y="10398"/>
                    <a:pt x="4616131" y="15904"/>
                    <a:pt x="4616131" y="21644"/>
                  </a:cubicBezTo>
                  <a:lnTo>
                    <a:pt x="4616131" y="1127461"/>
                  </a:lnTo>
                  <a:cubicBezTo>
                    <a:pt x="4616131" y="1139414"/>
                    <a:pt x="4606440" y="1149105"/>
                    <a:pt x="4594487" y="1149105"/>
                  </a:cubicBezTo>
                  <a:lnTo>
                    <a:pt x="21644" y="1149105"/>
                  </a:lnTo>
                  <a:cubicBezTo>
                    <a:pt x="15904" y="1149105"/>
                    <a:pt x="10398" y="1146824"/>
                    <a:pt x="6339" y="1142765"/>
                  </a:cubicBezTo>
                  <a:cubicBezTo>
                    <a:pt x="2280" y="1138706"/>
                    <a:pt x="0" y="1133201"/>
                    <a:pt x="0" y="1127461"/>
                  </a:cubicBezTo>
                  <a:lnTo>
                    <a:pt x="0" y="21644"/>
                  </a:lnTo>
                  <a:cubicBezTo>
                    <a:pt x="0" y="9690"/>
                    <a:pt x="9690" y="0"/>
                    <a:pt x="21644" y="0"/>
                  </a:cubicBezTo>
                  <a:close/>
                </a:path>
              </a:pathLst>
            </a:custGeom>
            <a:solidFill>
              <a:srgbClr val="FFFFFF"/>
            </a:solidFill>
            <a:ln w="95250" cap="rnd">
              <a:solidFill>
                <a:srgbClr val="003884"/>
              </a:solidFill>
              <a:prstDash val="solid"/>
              <a:round/>
            </a:ln>
          </p:spPr>
          <p:txBody>
            <a:bodyPr/>
            <a:lstStyle/>
            <a:p>
              <a:endParaRPr lang="en-IN"/>
            </a:p>
          </p:txBody>
        </p:sp>
        <p:sp>
          <p:nvSpPr>
            <p:cNvPr id="7" name="TextBox 7"/>
            <p:cNvSpPr txBox="1"/>
            <p:nvPr/>
          </p:nvSpPr>
          <p:spPr>
            <a:xfrm>
              <a:off x="0" y="-57150"/>
              <a:ext cx="4616131" cy="1206255"/>
            </a:xfrm>
            <a:prstGeom prst="rect">
              <a:avLst/>
            </a:prstGeom>
          </p:spPr>
          <p:txBody>
            <a:bodyPr lIns="50800" tIns="50800" rIns="50800" bIns="50800" rtlCol="0" anchor="ctr"/>
            <a:lstStyle/>
            <a:p>
              <a:pPr algn="just">
                <a:lnSpc>
                  <a:spcPts val="4200"/>
                </a:lnSpc>
              </a:pPr>
              <a:r>
                <a:rPr lang="en-US" sz="3000" dirty="0">
                  <a:solidFill>
                    <a:srgbClr val="000000"/>
                  </a:solidFill>
                  <a:latin typeface="Montserrat"/>
                </a:rPr>
                <a:t>Loan providers face difficulties in assessing loan applications due to insufficient credit history, leading to potential losses from defaulters. Utilize EDA to analyze applicant profiles to ensure loan approval for capable individuals while minimizing the risk of default.</a:t>
              </a:r>
            </a:p>
            <a:p>
              <a:pPr algn="just">
                <a:lnSpc>
                  <a:spcPts val="4200"/>
                </a:lnSpc>
              </a:pPr>
              <a:endParaRPr lang="en-US" sz="3000" dirty="0">
                <a:solidFill>
                  <a:srgbClr val="000000"/>
                </a:solidFill>
                <a:latin typeface="Montserrat"/>
              </a:endParaRPr>
            </a:p>
            <a:p>
              <a:pPr algn="just">
                <a:lnSpc>
                  <a:spcPts val="4200"/>
                </a:lnSpc>
              </a:pPr>
              <a:r>
                <a:rPr lang="en-US" sz="3000" dirty="0">
                  <a:solidFill>
                    <a:srgbClr val="000000"/>
                  </a:solidFill>
                  <a:latin typeface="Montserrat"/>
                </a:rPr>
                <a:t>Approving a loan for an unreliable applicant increases the risk of </a:t>
              </a:r>
              <a:r>
                <a:rPr lang="en-US" sz="3000" b="1" dirty="0">
                  <a:solidFill>
                    <a:srgbClr val="000000"/>
                  </a:solidFill>
                  <a:latin typeface="Montserrat"/>
                </a:rPr>
                <a:t>financial loss </a:t>
              </a:r>
              <a:r>
                <a:rPr lang="en-US" sz="3000" dirty="0">
                  <a:solidFill>
                    <a:srgbClr val="000000"/>
                  </a:solidFill>
                  <a:latin typeface="Montserrat"/>
                </a:rPr>
                <a:t>for the company.</a:t>
              </a:r>
            </a:p>
          </p:txBody>
        </p:sp>
      </p:grpSp>
      <p:sp>
        <p:nvSpPr>
          <p:cNvPr id="8" name="TextBox 8"/>
          <p:cNvSpPr txBox="1"/>
          <p:nvPr/>
        </p:nvSpPr>
        <p:spPr>
          <a:xfrm>
            <a:off x="349340" y="352425"/>
            <a:ext cx="5492673" cy="762000"/>
          </a:xfrm>
          <a:prstGeom prst="rect">
            <a:avLst/>
          </a:prstGeom>
        </p:spPr>
        <p:txBody>
          <a:bodyPr lIns="0" tIns="0" rIns="0" bIns="0" rtlCol="0" anchor="t">
            <a:spAutoFit/>
          </a:bodyPr>
          <a:lstStyle/>
          <a:p>
            <a:pPr algn="l">
              <a:lnSpc>
                <a:spcPts val="6000"/>
              </a:lnSpc>
            </a:pPr>
            <a:r>
              <a:rPr lang="en-US" sz="5000" dirty="0">
                <a:solidFill>
                  <a:srgbClr val="24508C"/>
                </a:solidFill>
                <a:latin typeface="Montserrat Ultra-Bold"/>
              </a:rPr>
              <a:t>MOTIVATION</a:t>
            </a:r>
          </a:p>
        </p:txBody>
      </p:sp>
      <p:sp>
        <p:nvSpPr>
          <p:cNvPr id="9" name="TextBox 9"/>
          <p:cNvSpPr txBox="1"/>
          <p:nvPr/>
        </p:nvSpPr>
        <p:spPr>
          <a:xfrm>
            <a:off x="0" y="5944449"/>
            <a:ext cx="4932083" cy="660401"/>
          </a:xfrm>
          <a:prstGeom prst="rect">
            <a:avLst/>
          </a:prstGeom>
        </p:spPr>
        <p:txBody>
          <a:bodyPr lIns="0" tIns="0" rIns="0" bIns="0" rtlCol="0" anchor="t">
            <a:spAutoFit/>
          </a:bodyPr>
          <a:lstStyle/>
          <a:p>
            <a:pPr marL="0" lvl="0" indent="0" algn="ctr">
              <a:lnSpc>
                <a:spcPts val="5000"/>
              </a:lnSpc>
            </a:pPr>
            <a:r>
              <a:rPr lang="en-US" sz="5000" dirty="0">
                <a:solidFill>
                  <a:srgbClr val="24508C"/>
                </a:solidFill>
                <a:latin typeface="Montserrat Bold"/>
              </a:rPr>
              <a:t>OBJECTIVE</a:t>
            </a:r>
          </a:p>
        </p:txBody>
      </p:sp>
      <p:grpSp>
        <p:nvGrpSpPr>
          <p:cNvPr id="10" name="Group 10"/>
          <p:cNvGrpSpPr/>
          <p:nvPr/>
        </p:nvGrpSpPr>
        <p:grpSpPr>
          <a:xfrm>
            <a:off x="349340" y="6768920"/>
            <a:ext cx="17526871" cy="2381080"/>
            <a:chOff x="0" y="0"/>
            <a:chExt cx="4616131" cy="627116"/>
          </a:xfrm>
        </p:grpSpPr>
        <p:sp>
          <p:nvSpPr>
            <p:cNvPr id="11" name="Freeform 11"/>
            <p:cNvSpPr/>
            <p:nvPr/>
          </p:nvSpPr>
          <p:spPr>
            <a:xfrm>
              <a:off x="0" y="0"/>
              <a:ext cx="4616131" cy="627116"/>
            </a:xfrm>
            <a:custGeom>
              <a:avLst/>
              <a:gdLst/>
              <a:ahLst/>
              <a:cxnLst/>
              <a:rect l="l" t="t" r="r" b="b"/>
              <a:pathLst>
                <a:path w="4616131" h="627116">
                  <a:moveTo>
                    <a:pt x="21644" y="0"/>
                  </a:moveTo>
                  <a:lnTo>
                    <a:pt x="4594487" y="0"/>
                  </a:lnTo>
                  <a:cubicBezTo>
                    <a:pt x="4600227" y="0"/>
                    <a:pt x="4605732" y="2280"/>
                    <a:pt x="4609791" y="6339"/>
                  </a:cubicBezTo>
                  <a:cubicBezTo>
                    <a:pt x="4613850" y="10398"/>
                    <a:pt x="4616131" y="15904"/>
                    <a:pt x="4616131" y="21644"/>
                  </a:cubicBezTo>
                  <a:lnTo>
                    <a:pt x="4616131" y="605472"/>
                  </a:lnTo>
                  <a:cubicBezTo>
                    <a:pt x="4616131" y="617425"/>
                    <a:pt x="4606440" y="627116"/>
                    <a:pt x="4594487" y="627116"/>
                  </a:cubicBezTo>
                  <a:lnTo>
                    <a:pt x="21644" y="627116"/>
                  </a:lnTo>
                  <a:cubicBezTo>
                    <a:pt x="9690" y="627116"/>
                    <a:pt x="0" y="617425"/>
                    <a:pt x="0" y="605472"/>
                  </a:cubicBezTo>
                  <a:lnTo>
                    <a:pt x="0" y="21644"/>
                  </a:lnTo>
                  <a:cubicBezTo>
                    <a:pt x="0" y="9690"/>
                    <a:pt x="9690" y="0"/>
                    <a:pt x="21644" y="0"/>
                  </a:cubicBezTo>
                  <a:close/>
                </a:path>
              </a:pathLst>
            </a:custGeom>
            <a:solidFill>
              <a:srgbClr val="FFFFFF"/>
            </a:solidFill>
            <a:ln w="95250" cap="rnd">
              <a:solidFill>
                <a:srgbClr val="003884"/>
              </a:solidFill>
              <a:prstDash val="solid"/>
              <a:round/>
            </a:ln>
          </p:spPr>
          <p:txBody>
            <a:bodyPr/>
            <a:lstStyle/>
            <a:p>
              <a:endParaRPr lang="en-IN"/>
            </a:p>
          </p:txBody>
        </p:sp>
        <p:sp>
          <p:nvSpPr>
            <p:cNvPr id="12" name="TextBox 12"/>
            <p:cNvSpPr txBox="1"/>
            <p:nvPr/>
          </p:nvSpPr>
          <p:spPr>
            <a:xfrm>
              <a:off x="0" y="-57150"/>
              <a:ext cx="4616131" cy="684266"/>
            </a:xfrm>
            <a:prstGeom prst="rect">
              <a:avLst/>
            </a:prstGeom>
          </p:spPr>
          <p:txBody>
            <a:bodyPr lIns="50800" tIns="50800" rIns="50800" bIns="50800" rtlCol="0" anchor="ctr"/>
            <a:lstStyle/>
            <a:p>
              <a:pPr algn="just">
                <a:lnSpc>
                  <a:spcPts val="4200"/>
                </a:lnSpc>
              </a:pPr>
              <a:r>
                <a:rPr lang="en-US" sz="3000">
                  <a:solidFill>
                    <a:srgbClr val="000000"/>
                  </a:solidFill>
                  <a:latin typeface="Montserrat"/>
                </a:rPr>
                <a:t>Implementing a data-driven approach to predict and identify key factors influencing payment difficulties, empowering financial institutions with actionable insights for strategic decision-making in loan approvals and risk management.</a:t>
              </a:r>
            </a:p>
          </p:txBody>
        </p:sp>
      </p:grpSp>
      <p:grpSp>
        <p:nvGrpSpPr>
          <p:cNvPr id="13" name="Group 13"/>
          <p:cNvGrpSpPr/>
          <p:nvPr/>
        </p:nvGrpSpPr>
        <p:grpSpPr>
          <a:xfrm>
            <a:off x="-1745719" y="9150000"/>
            <a:ext cx="3491438" cy="3122967"/>
            <a:chOff x="0" y="0"/>
            <a:chExt cx="908700" cy="812800"/>
          </a:xfrm>
        </p:grpSpPr>
        <p:sp>
          <p:nvSpPr>
            <p:cNvPr id="14" name="Freeform 14"/>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IN"/>
            </a:p>
          </p:txBody>
        </p:sp>
        <p:sp>
          <p:nvSpPr>
            <p:cNvPr id="15" name="TextBox 15"/>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5719" y="9150000"/>
            <a:ext cx="3491438" cy="3122967"/>
            <a:chOff x="0" y="0"/>
            <a:chExt cx="908700" cy="812800"/>
          </a:xfrm>
        </p:grpSpPr>
        <p:sp>
          <p:nvSpPr>
            <p:cNvPr id="3" name="Freeform 3"/>
            <p:cNvSpPr/>
            <p:nvPr/>
          </p:nvSpPr>
          <p:spPr>
            <a:xfrm>
              <a:off x="0" y="0"/>
              <a:ext cx="908700" cy="812800"/>
            </a:xfrm>
            <a:custGeom>
              <a:avLst/>
              <a:gdLst/>
              <a:ahLst/>
              <a:cxnLst/>
              <a:rect l="l" t="t" r="r" b="b"/>
              <a:pathLst>
                <a:path w="908700" h="8128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txBody>
            <a:bodyPr/>
            <a:lstStyle/>
            <a:p>
              <a:endParaRPr lang="en-IN"/>
            </a:p>
          </p:txBody>
        </p:sp>
        <p:sp>
          <p:nvSpPr>
            <p:cNvPr id="4" name="TextBox 4"/>
            <p:cNvSpPr txBox="1"/>
            <p:nvPr/>
          </p:nvSpPr>
          <p:spPr>
            <a:xfrm>
              <a:off x="85191" y="38100"/>
              <a:ext cx="738319"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15360148" y="-2923420"/>
            <a:ext cx="4903912" cy="490391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Freeform 8"/>
          <p:cNvSpPr/>
          <p:nvPr/>
        </p:nvSpPr>
        <p:spPr>
          <a:xfrm>
            <a:off x="1028700" y="3665088"/>
            <a:ext cx="4887979" cy="3688202"/>
          </a:xfrm>
          <a:custGeom>
            <a:avLst/>
            <a:gdLst/>
            <a:ahLst/>
            <a:cxnLst/>
            <a:rect l="l" t="t" r="r" b="b"/>
            <a:pathLst>
              <a:path w="4887979" h="3688202">
                <a:moveTo>
                  <a:pt x="0" y="0"/>
                </a:moveTo>
                <a:lnTo>
                  <a:pt x="4887979" y="0"/>
                </a:lnTo>
                <a:lnTo>
                  <a:pt x="4887979" y="3688203"/>
                </a:lnTo>
                <a:lnTo>
                  <a:pt x="0" y="36882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a:off x="7195808" y="2227028"/>
            <a:ext cx="1948192" cy="1948192"/>
          </a:xfrm>
          <a:custGeom>
            <a:avLst/>
            <a:gdLst/>
            <a:ahLst/>
            <a:cxnLst/>
            <a:rect l="l" t="t" r="r" b="b"/>
            <a:pathLst>
              <a:path w="1948192" h="1948192">
                <a:moveTo>
                  <a:pt x="0" y="0"/>
                </a:moveTo>
                <a:lnTo>
                  <a:pt x="1948192" y="0"/>
                </a:lnTo>
                <a:lnTo>
                  <a:pt x="1948192" y="1948192"/>
                </a:lnTo>
                <a:lnTo>
                  <a:pt x="0" y="1948192"/>
                </a:lnTo>
                <a:lnTo>
                  <a:pt x="0" y="0"/>
                </a:lnTo>
                <a:close/>
              </a:path>
            </a:pathLst>
          </a:custGeom>
          <a:blipFill>
            <a:blip r:embed="rId4"/>
            <a:stretch>
              <a:fillRect/>
            </a:stretch>
          </a:blipFill>
        </p:spPr>
        <p:txBody>
          <a:bodyPr/>
          <a:lstStyle/>
          <a:p>
            <a:endParaRPr lang="en-IN"/>
          </a:p>
        </p:txBody>
      </p:sp>
      <p:sp>
        <p:nvSpPr>
          <p:cNvPr id="10" name="Freeform 10"/>
          <p:cNvSpPr/>
          <p:nvPr/>
        </p:nvSpPr>
        <p:spPr>
          <a:xfrm>
            <a:off x="7200023" y="4782173"/>
            <a:ext cx="1943977" cy="1943977"/>
          </a:xfrm>
          <a:custGeom>
            <a:avLst/>
            <a:gdLst/>
            <a:ahLst/>
            <a:cxnLst/>
            <a:rect l="l" t="t" r="r" b="b"/>
            <a:pathLst>
              <a:path w="1943977" h="1943977">
                <a:moveTo>
                  <a:pt x="0" y="0"/>
                </a:moveTo>
                <a:lnTo>
                  <a:pt x="1943977" y="0"/>
                </a:lnTo>
                <a:lnTo>
                  <a:pt x="1943977" y="1943977"/>
                </a:lnTo>
                <a:lnTo>
                  <a:pt x="0" y="1943977"/>
                </a:lnTo>
                <a:lnTo>
                  <a:pt x="0" y="0"/>
                </a:lnTo>
                <a:close/>
              </a:path>
            </a:pathLst>
          </a:custGeom>
          <a:blipFill>
            <a:blip r:embed="rId5"/>
            <a:stretch>
              <a:fillRect/>
            </a:stretch>
          </a:blipFill>
        </p:spPr>
        <p:txBody>
          <a:bodyPr/>
          <a:lstStyle/>
          <a:p>
            <a:endParaRPr lang="en-IN"/>
          </a:p>
        </p:txBody>
      </p:sp>
      <p:sp>
        <p:nvSpPr>
          <p:cNvPr id="11" name="Freeform 11"/>
          <p:cNvSpPr/>
          <p:nvPr/>
        </p:nvSpPr>
        <p:spPr>
          <a:xfrm>
            <a:off x="7195808" y="7335750"/>
            <a:ext cx="1948192" cy="1948192"/>
          </a:xfrm>
          <a:custGeom>
            <a:avLst/>
            <a:gdLst/>
            <a:ahLst/>
            <a:cxnLst/>
            <a:rect l="l" t="t" r="r" b="b"/>
            <a:pathLst>
              <a:path w="1948192" h="1948192">
                <a:moveTo>
                  <a:pt x="0" y="0"/>
                </a:moveTo>
                <a:lnTo>
                  <a:pt x="1948192" y="0"/>
                </a:lnTo>
                <a:lnTo>
                  <a:pt x="1948192" y="1948192"/>
                </a:lnTo>
                <a:lnTo>
                  <a:pt x="0" y="1948192"/>
                </a:lnTo>
                <a:lnTo>
                  <a:pt x="0" y="0"/>
                </a:lnTo>
                <a:close/>
              </a:path>
            </a:pathLst>
          </a:custGeom>
          <a:blipFill>
            <a:blip r:embed="rId6"/>
            <a:stretch>
              <a:fillRect/>
            </a:stretch>
          </a:blipFill>
        </p:spPr>
        <p:txBody>
          <a:bodyPr/>
          <a:lstStyle/>
          <a:p>
            <a:endParaRPr lang="en-IN"/>
          </a:p>
        </p:txBody>
      </p:sp>
      <p:sp>
        <p:nvSpPr>
          <p:cNvPr id="12" name="TextBox 12"/>
          <p:cNvSpPr txBox="1"/>
          <p:nvPr/>
        </p:nvSpPr>
        <p:spPr>
          <a:xfrm>
            <a:off x="838200" y="647700"/>
            <a:ext cx="15088872" cy="762000"/>
          </a:xfrm>
          <a:prstGeom prst="rect">
            <a:avLst/>
          </a:prstGeom>
        </p:spPr>
        <p:txBody>
          <a:bodyPr lIns="0" tIns="0" rIns="0" bIns="0" rtlCol="0" anchor="t">
            <a:spAutoFit/>
          </a:bodyPr>
          <a:lstStyle/>
          <a:p>
            <a:pPr marL="0" lvl="0" indent="0" algn="l">
              <a:lnSpc>
                <a:spcPts val="6000"/>
              </a:lnSpc>
            </a:pPr>
            <a:r>
              <a:rPr lang="en-US" sz="5000" dirty="0">
                <a:solidFill>
                  <a:srgbClr val="24508C"/>
                </a:solidFill>
                <a:latin typeface="Montserrat Bold"/>
              </a:rPr>
              <a:t>BUSINESS VALUE</a:t>
            </a:r>
          </a:p>
        </p:txBody>
      </p:sp>
      <p:sp>
        <p:nvSpPr>
          <p:cNvPr id="13" name="TextBox 13"/>
          <p:cNvSpPr txBox="1"/>
          <p:nvPr/>
        </p:nvSpPr>
        <p:spPr>
          <a:xfrm>
            <a:off x="9772650" y="2995163"/>
            <a:ext cx="9850858" cy="669925"/>
          </a:xfrm>
          <a:prstGeom prst="rect">
            <a:avLst/>
          </a:prstGeom>
        </p:spPr>
        <p:txBody>
          <a:bodyPr lIns="0" tIns="0" rIns="0" bIns="0" rtlCol="0" anchor="t">
            <a:spAutoFit/>
          </a:bodyPr>
          <a:lstStyle/>
          <a:p>
            <a:pPr algn="l">
              <a:lnSpc>
                <a:spcPts val="5599"/>
              </a:lnSpc>
            </a:pPr>
            <a:r>
              <a:rPr lang="en-US" sz="3999">
                <a:solidFill>
                  <a:srgbClr val="000000"/>
                </a:solidFill>
                <a:latin typeface="Montserrat"/>
              </a:rPr>
              <a:t>Decrease Financial Loss</a:t>
            </a:r>
          </a:p>
        </p:txBody>
      </p:sp>
      <p:sp>
        <p:nvSpPr>
          <p:cNvPr id="14" name="TextBox 14"/>
          <p:cNvSpPr txBox="1"/>
          <p:nvPr/>
        </p:nvSpPr>
        <p:spPr>
          <a:xfrm>
            <a:off x="9772650" y="5385862"/>
            <a:ext cx="6298645" cy="669925"/>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ontserrat"/>
              </a:rPr>
              <a:t>Reduce Processing Time</a:t>
            </a:r>
          </a:p>
        </p:txBody>
      </p:sp>
      <p:sp>
        <p:nvSpPr>
          <p:cNvPr id="15" name="TextBox 15"/>
          <p:cNvSpPr txBox="1"/>
          <p:nvPr/>
        </p:nvSpPr>
        <p:spPr>
          <a:xfrm>
            <a:off x="9772650" y="7941546"/>
            <a:ext cx="8231862" cy="669925"/>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Montserrat"/>
              </a:rPr>
              <a:t>Decrease Human Resource Cost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4191" y="357807"/>
            <a:ext cx="8556388" cy="854075"/>
          </a:xfrm>
          <a:prstGeom prst="rect">
            <a:avLst/>
          </a:prstGeom>
        </p:spPr>
        <p:txBody>
          <a:bodyPr lIns="0" tIns="0" rIns="0" bIns="0" rtlCol="0" anchor="t">
            <a:spAutoFit/>
          </a:bodyPr>
          <a:lstStyle/>
          <a:p>
            <a:pPr algn="l">
              <a:lnSpc>
                <a:spcPts val="7000"/>
              </a:lnSpc>
            </a:pPr>
            <a:r>
              <a:rPr lang="en-US" sz="5000" dirty="0">
                <a:solidFill>
                  <a:srgbClr val="24508C"/>
                </a:solidFill>
                <a:latin typeface="Montserrat Bold"/>
              </a:rPr>
              <a:t>DATA DICTIONARY</a:t>
            </a:r>
          </a:p>
        </p:txBody>
      </p:sp>
      <p:grpSp>
        <p:nvGrpSpPr>
          <p:cNvPr id="3" name="Group 3"/>
          <p:cNvGrpSpPr/>
          <p:nvPr/>
        </p:nvGrpSpPr>
        <p:grpSpPr>
          <a:xfrm>
            <a:off x="15880181" y="-2434810"/>
            <a:ext cx="3952120" cy="395212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6" name="Group 6"/>
          <p:cNvGrpSpPr/>
          <p:nvPr/>
        </p:nvGrpSpPr>
        <p:grpSpPr>
          <a:xfrm>
            <a:off x="-5449084" y="7938135"/>
            <a:ext cx="9567614" cy="956761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9" name="TextBox 9"/>
          <p:cNvSpPr txBox="1"/>
          <p:nvPr/>
        </p:nvSpPr>
        <p:spPr>
          <a:xfrm>
            <a:off x="724191" y="1469686"/>
            <a:ext cx="13210197" cy="471805"/>
          </a:xfrm>
          <a:prstGeom prst="rect">
            <a:avLst/>
          </a:prstGeom>
        </p:spPr>
        <p:txBody>
          <a:bodyPr lIns="0" tIns="0" rIns="0" bIns="0" rtlCol="0" anchor="t">
            <a:spAutoFit/>
          </a:bodyPr>
          <a:lstStyle/>
          <a:p>
            <a:pPr algn="ctr">
              <a:lnSpc>
                <a:spcPts val="3919"/>
              </a:lnSpc>
              <a:spcBef>
                <a:spcPct val="0"/>
              </a:spcBef>
            </a:pPr>
            <a:r>
              <a:rPr lang="en-US" sz="2799">
                <a:solidFill>
                  <a:srgbClr val="24508C"/>
                </a:solidFill>
                <a:latin typeface="Montserrat Ultra-Bold"/>
              </a:rPr>
              <a:t>SOURCE: KAGGLE.COM, OBSERVATIONS: 307505, VARIABLES: 122 </a:t>
            </a:r>
          </a:p>
        </p:txBody>
      </p:sp>
      <p:grpSp>
        <p:nvGrpSpPr>
          <p:cNvPr id="10" name="Group 10"/>
          <p:cNvGrpSpPr/>
          <p:nvPr/>
        </p:nvGrpSpPr>
        <p:grpSpPr>
          <a:xfrm>
            <a:off x="1753309" y="2717442"/>
            <a:ext cx="4730443" cy="5678715"/>
            <a:chOff x="0" y="0"/>
            <a:chExt cx="1245878" cy="1495629"/>
          </a:xfrm>
        </p:grpSpPr>
        <p:sp>
          <p:nvSpPr>
            <p:cNvPr id="11" name="Freeform 11"/>
            <p:cNvSpPr/>
            <p:nvPr/>
          </p:nvSpPr>
          <p:spPr>
            <a:xfrm>
              <a:off x="0" y="0"/>
              <a:ext cx="1245878" cy="1495629"/>
            </a:xfrm>
            <a:custGeom>
              <a:avLst/>
              <a:gdLst/>
              <a:ahLst/>
              <a:cxnLst/>
              <a:rect l="l" t="t" r="r" b="b"/>
              <a:pathLst>
                <a:path w="1245878" h="1495629">
                  <a:moveTo>
                    <a:pt x="65465" y="0"/>
                  </a:moveTo>
                  <a:lnTo>
                    <a:pt x="1180413" y="0"/>
                  </a:lnTo>
                  <a:cubicBezTo>
                    <a:pt x="1197775" y="0"/>
                    <a:pt x="1214427" y="6897"/>
                    <a:pt x="1226704" y="19174"/>
                  </a:cubicBezTo>
                  <a:cubicBezTo>
                    <a:pt x="1238981" y="31451"/>
                    <a:pt x="1245878" y="48102"/>
                    <a:pt x="1245878" y="65465"/>
                  </a:cubicBezTo>
                  <a:lnTo>
                    <a:pt x="1245878" y="1430164"/>
                  </a:lnTo>
                  <a:cubicBezTo>
                    <a:pt x="1245878" y="1447526"/>
                    <a:pt x="1238981" y="1464177"/>
                    <a:pt x="1226704" y="1476454"/>
                  </a:cubicBezTo>
                  <a:cubicBezTo>
                    <a:pt x="1214427" y="1488731"/>
                    <a:pt x="1197775" y="1495629"/>
                    <a:pt x="1180413" y="1495629"/>
                  </a:cubicBezTo>
                  <a:lnTo>
                    <a:pt x="65465" y="1495629"/>
                  </a:lnTo>
                  <a:cubicBezTo>
                    <a:pt x="29310" y="1495629"/>
                    <a:pt x="0" y="1466319"/>
                    <a:pt x="0" y="1430164"/>
                  </a:cubicBezTo>
                  <a:lnTo>
                    <a:pt x="0" y="65465"/>
                  </a:lnTo>
                  <a:cubicBezTo>
                    <a:pt x="0" y="48102"/>
                    <a:pt x="6897" y="31451"/>
                    <a:pt x="19174" y="19174"/>
                  </a:cubicBezTo>
                  <a:cubicBezTo>
                    <a:pt x="31451" y="6897"/>
                    <a:pt x="48102" y="0"/>
                    <a:pt x="65465" y="0"/>
                  </a:cubicBezTo>
                  <a:close/>
                </a:path>
              </a:pathLst>
            </a:custGeom>
            <a:solidFill>
              <a:srgbClr val="F5F6F7"/>
            </a:solidFill>
            <a:ln w="66675" cap="rnd">
              <a:solidFill>
                <a:srgbClr val="24508C"/>
              </a:solidFill>
              <a:prstDash val="solid"/>
              <a:round/>
            </a:ln>
          </p:spPr>
          <p:txBody>
            <a:bodyPr/>
            <a:lstStyle/>
            <a:p>
              <a:endParaRPr lang="en-IN"/>
            </a:p>
          </p:txBody>
        </p:sp>
        <p:sp>
          <p:nvSpPr>
            <p:cNvPr id="12" name="TextBox 12"/>
            <p:cNvSpPr txBox="1"/>
            <p:nvPr/>
          </p:nvSpPr>
          <p:spPr>
            <a:xfrm>
              <a:off x="0" y="-38100"/>
              <a:ext cx="1245878" cy="1533729"/>
            </a:xfrm>
            <a:prstGeom prst="rect">
              <a:avLst/>
            </a:prstGeom>
          </p:spPr>
          <p:txBody>
            <a:bodyPr lIns="50800" tIns="50800" rIns="50800" bIns="50800" rtlCol="0" anchor="ctr"/>
            <a:lstStyle/>
            <a:p>
              <a:pPr algn="l">
                <a:lnSpc>
                  <a:spcPts val="2659"/>
                </a:lnSpc>
              </a:pPr>
              <a:endParaRPr/>
            </a:p>
          </p:txBody>
        </p:sp>
      </p:grpSp>
      <p:grpSp>
        <p:nvGrpSpPr>
          <p:cNvPr id="13" name="Group 13"/>
          <p:cNvGrpSpPr/>
          <p:nvPr/>
        </p:nvGrpSpPr>
        <p:grpSpPr>
          <a:xfrm>
            <a:off x="12669791" y="2736492"/>
            <a:ext cx="5151484" cy="5678715"/>
            <a:chOff x="0" y="0"/>
            <a:chExt cx="1356770" cy="1495629"/>
          </a:xfrm>
        </p:grpSpPr>
        <p:sp>
          <p:nvSpPr>
            <p:cNvPr id="14" name="Freeform 14"/>
            <p:cNvSpPr/>
            <p:nvPr/>
          </p:nvSpPr>
          <p:spPr>
            <a:xfrm>
              <a:off x="0" y="0"/>
              <a:ext cx="1356770" cy="1495629"/>
            </a:xfrm>
            <a:custGeom>
              <a:avLst/>
              <a:gdLst/>
              <a:ahLst/>
              <a:cxnLst/>
              <a:rect l="l" t="t" r="r" b="b"/>
              <a:pathLst>
                <a:path w="1356770" h="1495629">
                  <a:moveTo>
                    <a:pt x="60114" y="0"/>
                  </a:moveTo>
                  <a:lnTo>
                    <a:pt x="1296655" y="0"/>
                  </a:lnTo>
                  <a:cubicBezTo>
                    <a:pt x="1329856" y="0"/>
                    <a:pt x="1356770" y="26914"/>
                    <a:pt x="1356770" y="60114"/>
                  </a:cubicBezTo>
                  <a:lnTo>
                    <a:pt x="1356770" y="1435515"/>
                  </a:lnTo>
                  <a:cubicBezTo>
                    <a:pt x="1356770" y="1451458"/>
                    <a:pt x="1350436" y="1466748"/>
                    <a:pt x="1339163" y="1478022"/>
                  </a:cubicBezTo>
                  <a:cubicBezTo>
                    <a:pt x="1327889" y="1489295"/>
                    <a:pt x="1312599" y="1495629"/>
                    <a:pt x="1296655" y="1495629"/>
                  </a:cubicBezTo>
                  <a:lnTo>
                    <a:pt x="60114" y="1495629"/>
                  </a:lnTo>
                  <a:cubicBezTo>
                    <a:pt x="26914" y="1495629"/>
                    <a:pt x="0" y="1468715"/>
                    <a:pt x="0" y="1435515"/>
                  </a:cubicBezTo>
                  <a:lnTo>
                    <a:pt x="0" y="60114"/>
                  </a:lnTo>
                  <a:cubicBezTo>
                    <a:pt x="0" y="26914"/>
                    <a:pt x="26914" y="0"/>
                    <a:pt x="60114" y="0"/>
                  </a:cubicBezTo>
                  <a:close/>
                </a:path>
              </a:pathLst>
            </a:custGeom>
            <a:solidFill>
              <a:srgbClr val="F5F6F7"/>
            </a:solidFill>
            <a:ln w="66675" cap="rnd">
              <a:solidFill>
                <a:srgbClr val="24508C"/>
              </a:solidFill>
              <a:prstDash val="solid"/>
              <a:round/>
            </a:ln>
          </p:spPr>
          <p:txBody>
            <a:bodyPr/>
            <a:lstStyle/>
            <a:p>
              <a:endParaRPr lang="en-IN"/>
            </a:p>
          </p:txBody>
        </p:sp>
        <p:sp>
          <p:nvSpPr>
            <p:cNvPr id="15" name="TextBox 15"/>
            <p:cNvSpPr txBox="1"/>
            <p:nvPr/>
          </p:nvSpPr>
          <p:spPr>
            <a:xfrm>
              <a:off x="0" y="-38100"/>
              <a:ext cx="1356770" cy="1533729"/>
            </a:xfrm>
            <a:prstGeom prst="rect">
              <a:avLst/>
            </a:prstGeom>
          </p:spPr>
          <p:txBody>
            <a:bodyPr lIns="50800" tIns="50800" rIns="50800" bIns="50800" rtlCol="0" anchor="ctr"/>
            <a:lstStyle/>
            <a:p>
              <a:pPr algn="l">
                <a:lnSpc>
                  <a:spcPts val="2659"/>
                </a:lnSpc>
              </a:pPr>
              <a:endParaRPr/>
            </a:p>
          </p:txBody>
        </p:sp>
      </p:grpSp>
      <p:grpSp>
        <p:nvGrpSpPr>
          <p:cNvPr id="16" name="Group 16"/>
          <p:cNvGrpSpPr/>
          <p:nvPr/>
        </p:nvGrpSpPr>
        <p:grpSpPr>
          <a:xfrm>
            <a:off x="6995802" y="2736492"/>
            <a:ext cx="5230641" cy="5678715"/>
            <a:chOff x="0" y="0"/>
            <a:chExt cx="1377617" cy="1495629"/>
          </a:xfrm>
        </p:grpSpPr>
        <p:sp>
          <p:nvSpPr>
            <p:cNvPr id="17" name="Freeform 17"/>
            <p:cNvSpPr/>
            <p:nvPr/>
          </p:nvSpPr>
          <p:spPr>
            <a:xfrm>
              <a:off x="0" y="0"/>
              <a:ext cx="1377617" cy="1495629"/>
            </a:xfrm>
            <a:custGeom>
              <a:avLst/>
              <a:gdLst/>
              <a:ahLst/>
              <a:cxnLst/>
              <a:rect l="l" t="t" r="r" b="b"/>
              <a:pathLst>
                <a:path w="1377617" h="1495629">
                  <a:moveTo>
                    <a:pt x="59204" y="0"/>
                  </a:moveTo>
                  <a:lnTo>
                    <a:pt x="1318413" y="0"/>
                  </a:lnTo>
                  <a:cubicBezTo>
                    <a:pt x="1334115" y="0"/>
                    <a:pt x="1349174" y="6238"/>
                    <a:pt x="1360277" y="17341"/>
                  </a:cubicBezTo>
                  <a:cubicBezTo>
                    <a:pt x="1371380" y="28444"/>
                    <a:pt x="1377617" y="43502"/>
                    <a:pt x="1377617" y="59204"/>
                  </a:cubicBezTo>
                  <a:lnTo>
                    <a:pt x="1377617" y="1436424"/>
                  </a:lnTo>
                  <a:cubicBezTo>
                    <a:pt x="1377617" y="1452126"/>
                    <a:pt x="1371380" y="1467185"/>
                    <a:pt x="1360277" y="1478288"/>
                  </a:cubicBezTo>
                  <a:cubicBezTo>
                    <a:pt x="1349174" y="1489391"/>
                    <a:pt x="1334115" y="1495629"/>
                    <a:pt x="1318413" y="1495629"/>
                  </a:cubicBezTo>
                  <a:lnTo>
                    <a:pt x="59204" y="1495629"/>
                  </a:lnTo>
                  <a:cubicBezTo>
                    <a:pt x="43502" y="1495629"/>
                    <a:pt x="28444" y="1489391"/>
                    <a:pt x="17341" y="1478288"/>
                  </a:cubicBezTo>
                  <a:cubicBezTo>
                    <a:pt x="6238" y="1467185"/>
                    <a:pt x="0" y="1452126"/>
                    <a:pt x="0" y="1436424"/>
                  </a:cubicBezTo>
                  <a:lnTo>
                    <a:pt x="0" y="59204"/>
                  </a:lnTo>
                  <a:cubicBezTo>
                    <a:pt x="0" y="43502"/>
                    <a:pt x="6238" y="28444"/>
                    <a:pt x="17341" y="17341"/>
                  </a:cubicBezTo>
                  <a:cubicBezTo>
                    <a:pt x="28444" y="6238"/>
                    <a:pt x="43502" y="0"/>
                    <a:pt x="59204" y="0"/>
                  </a:cubicBezTo>
                  <a:close/>
                </a:path>
              </a:pathLst>
            </a:custGeom>
            <a:solidFill>
              <a:srgbClr val="F5F6F7"/>
            </a:solidFill>
            <a:ln w="66675" cap="rnd">
              <a:solidFill>
                <a:srgbClr val="24508C"/>
              </a:solidFill>
              <a:prstDash val="solid"/>
              <a:round/>
            </a:ln>
          </p:spPr>
          <p:txBody>
            <a:bodyPr/>
            <a:lstStyle/>
            <a:p>
              <a:endParaRPr lang="en-IN"/>
            </a:p>
          </p:txBody>
        </p:sp>
        <p:sp>
          <p:nvSpPr>
            <p:cNvPr id="18" name="TextBox 18"/>
            <p:cNvSpPr txBox="1"/>
            <p:nvPr/>
          </p:nvSpPr>
          <p:spPr>
            <a:xfrm>
              <a:off x="0" y="-38100"/>
              <a:ext cx="1377617" cy="1533729"/>
            </a:xfrm>
            <a:prstGeom prst="rect">
              <a:avLst/>
            </a:prstGeom>
          </p:spPr>
          <p:txBody>
            <a:bodyPr lIns="50800" tIns="50800" rIns="50800" bIns="50800" rtlCol="0" anchor="ctr"/>
            <a:lstStyle/>
            <a:p>
              <a:pPr algn="l">
                <a:lnSpc>
                  <a:spcPts val="2659"/>
                </a:lnSpc>
              </a:pPr>
              <a:endParaRPr/>
            </a:p>
          </p:txBody>
        </p:sp>
      </p:grpSp>
      <p:sp>
        <p:nvSpPr>
          <p:cNvPr id="19" name="TextBox 19"/>
          <p:cNvSpPr txBox="1"/>
          <p:nvPr/>
        </p:nvSpPr>
        <p:spPr>
          <a:xfrm>
            <a:off x="1833593" y="2886031"/>
            <a:ext cx="4416231" cy="1099820"/>
          </a:xfrm>
          <a:prstGeom prst="rect">
            <a:avLst/>
          </a:prstGeom>
        </p:spPr>
        <p:txBody>
          <a:bodyPr lIns="0" tIns="0" rIns="0" bIns="0" rtlCol="0" anchor="t">
            <a:spAutoFit/>
          </a:bodyPr>
          <a:lstStyle/>
          <a:p>
            <a:pPr algn="ctr">
              <a:lnSpc>
                <a:spcPts val="4480"/>
              </a:lnSpc>
              <a:spcBef>
                <a:spcPct val="0"/>
              </a:spcBef>
            </a:pPr>
            <a:r>
              <a:rPr lang="en-US" sz="3200">
                <a:solidFill>
                  <a:srgbClr val="24508C"/>
                </a:solidFill>
                <a:latin typeface="Montserrat Bold"/>
              </a:rPr>
              <a:t>Characteristics of Borrower </a:t>
            </a:r>
          </a:p>
        </p:txBody>
      </p:sp>
      <p:sp>
        <p:nvSpPr>
          <p:cNvPr id="20" name="TextBox 20"/>
          <p:cNvSpPr txBox="1"/>
          <p:nvPr/>
        </p:nvSpPr>
        <p:spPr>
          <a:xfrm>
            <a:off x="2367015" y="4169600"/>
            <a:ext cx="3503030" cy="371475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Montserrat"/>
              </a:rPr>
              <a:t>Gender</a:t>
            </a:r>
          </a:p>
          <a:p>
            <a:pPr marL="647700" lvl="1" indent="-323850" algn="just">
              <a:lnSpc>
                <a:spcPts val="4200"/>
              </a:lnSpc>
              <a:buFont typeface="Arial"/>
              <a:buChar char="•"/>
            </a:pPr>
            <a:r>
              <a:rPr lang="en-US" sz="3000">
                <a:solidFill>
                  <a:srgbClr val="000000"/>
                </a:solidFill>
                <a:latin typeface="Montserrat"/>
              </a:rPr>
              <a:t>Income</a:t>
            </a:r>
          </a:p>
          <a:p>
            <a:pPr marL="647700" lvl="1" indent="-323850" algn="just">
              <a:lnSpc>
                <a:spcPts val="4200"/>
              </a:lnSpc>
              <a:buFont typeface="Arial"/>
              <a:buChar char="•"/>
            </a:pPr>
            <a:r>
              <a:rPr lang="en-US" sz="3000">
                <a:solidFill>
                  <a:srgbClr val="000000"/>
                </a:solidFill>
                <a:latin typeface="Montserrat"/>
              </a:rPr>
              <a:t>Education</a:t>
            </a:r>
          </a:p>
          <a:p>
            <a:pPr marL="647700" lvl="1" indent="-323850" algn="just">
              <a:lnSpc>
                <a:spcPts val="4200"/>
              </a:lnSpc>
              <a:buFont typeface="Arial"/>
              <a:buChar char="•"/>
            </a:pPr>
            <a:r>
              <a:rPr lang="en-US" sz="3000">
                <a:solidFill>
                  <a:srgbClr val="000000"/>
                </a:solidFill>
                <a:latin typeface="Montserrat"/>
              </a:rPr>
              <a:t>Age</a:t>
            </a:r>
          </a:p>
          <a:p>
            <a:pPr marL="647700" lvl="1" indent="-323850" algn="just">
              <a:lnSpc>
                <a:spcPts val="4200"/>
              </a:lnSpc>
              <a:buFont typeface="Arial"/>
              <a:buChar char="•"/>
            </a:pPr>
            <a:r>
              <a:rPr lang="en-US" sz="3000">
                <a:solidFill>
                  <a:srgbClr val="000000"/>
                </a:solidFill>
                <a:latin typeface="Montserrat"/>
              </a:rPr>
              <a:t>No of days employed</a:t>
            </a:r>
          </a:p>
          <a:p>
            <a:pPr marL="647700" lvl="1" indent="-323850" algn="just">
              <a:lnSpc>
                <a:spcPts val="4200"/>
              </a:lnSpc>
              <a:buFont typeface="Arial"/>
              <a:buChar char="•"/>
            </a:pPr>
            <a:r>
              <a:rPr lang="en-US" sz="3000">
                <a:solidFill>
                  <a:srgbClr val="000000"/>
                </a:solidFill>
                <a:latin typeface="Montserrat"/>
              </a:rPr>
              <a:t>Occupation</a:t>
            </a:r>
          </a:p>
        </p:txBody>
      </p:sp>
      <p:sp>
        <p:nvSpPr>
          <p:cNvPr id="21" name="TextBox 21"/>
          <p:cNvSpPr txBox="1"/>
          <p:nvPr/>
        </p:nvSpPr>
        <p:spPr>
          <a:xfrm>
            <a:off x="7251866" y="2886031"/>
            <a:ext cx="4416541" cy="1099820"/>
          </a:xfrm>
          <a:prstGeom prst="rect">
            <a:avLst/>
          </a:prstGeom>
        </p:spPr>
        <p:txBody>
          <a:bodyPr lIns="0" tIns="0" rIns="0" bIns="0" rtlCol="0" anchor="t">
            <a:spAutoFit/>
          </a:bodyPr>
          <a:lstStyle/>
          <a:p>
            <a:pPr algn="ctr">
              <a:lnSpc>
                <a:spcPts val="4480"/>
              </a:lnSpc>
              <a:spcBef>
                <a:spcPct val="0"/>
              </a:spcBef>
            </a:pPr>
            <a:r>
              <a:rPr lang="en-US" sz="3200">
                <a:solidFill>
                  <a:srgbClr val="24508C"/>
                </a:solidFill>
                <a:latin typeface="Montserrat Bold"/>
              </a:rPr>
              <a:t>Characteristics of Bank </a:t>
            </a:r>
          </a:p>
        </p:txBody>
      </p:sp>
      <p:sp>
        <p:nvSpPr>
          <p:cNvPr id="22" name="TextBox 22"/>
          <p:cNvSpPr txBox="1"/>
          <p:nvPr/>
        </p:nvSpPr>
        <p:spPr>
          <a:xfrm>
            <a:off x="7115425" y="4223385"/>
            <a:ext cx="5010445" cy="371475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Montserrat"/>
              </a:rPr>
              <a:t>No of credit enquires in last 12 months</a:t>
            </a:r>
          </a:p>
          <a:p>
            <a:pPr marL="647700" lvl="1" indent="-323850" algn="l">
              <a:lnSpc>
                <a:spcPts val="4200"/>
              </a:lnSpc>
              <a:buFont typeface="Arial"/>
              <a:buChar char="•"/>
            </a:pPr>
            <a:r>
              <a:rPr lang="en-US" sz="3000">
                <a:solidFill>
                  <a:srgbClr val="000000"/>
                </a:solidFill>
                <a:latin typeface="Montserrat"/>
              </a:rPr>
              <a:t>Count of default 60 days - Social Circle</a:t>
            </a:r>
          </a:p>
          <a:p>
            <a:pPr marL="647700" lvl="1" indent="-323850" algn="l">
              <a:lnSpc>
                <a:spcPts val="4200"/>
              </a:lnSpc>
              <a:buFont typeface="Arial"/>
              <a:buChar char="•"/>
            </a:pPr>
            <a:r>
              <a:rPr lang="en-US" sz="3000">
                <a:solidFill>
                  <a:srgbClr val="000000"/>
                </a:solidFill>
                <a:latin typeface="Montserrat"/>
              </a:rPr>
              <a:t>Type of Loan (Cash or Revolving loan)</a:t>
            </a:r>
          </a:p>
          <a:p>
            <a:pPr marL="647700" lvl="1" indent="-323850" algn="l">
              <a:lnSpc>
                <a:spcPts val="4200"/>
              </a:lnSpc>
              <a:buFont typeface="Arial"/>
              <a:buChar char="•"/>
            </a:pPr>
            <a:r>
              <a:rPr lang="en-US" sz="3000">
                <a:solidFill>
                  <a:srgbClr val="000000"/>
                </a:solidFill>
                <a:latin typeface="Montserrat"/>
              </a:rPr>
              <a:t>Credit Amount</a:t>
            </a:r>
          </a:p>
        </p:txBody>
      </p:sp>
      <p:sp>
        <p:nvSpPr>
          <p:cNvPr id="23" name="TextBox 23"/>
          <p:cNvSpPr txBox="1"/>
          <p:nvPr/>
        </p:nvSpPr>
        <p:spPr>
          <a:xfrm>
            <a:off x="12550821" y="2886031"/>
            <a:ext cx="5060598" cy="1099820"/>
          </a:xfrm>
          <a:prstGeom prst="rect">
            <a:avLst/>
          </a:prstGeom>
        </p:spPr>
        <p:txBody>
          <a:bodyPr lIns="0" tIns="0" rIns="0" bIns="0" rtlCol="0" anchor="t">
            <a:spAutoFit/>
          </a:bodyPr>
          <a:lstStyle/>
          <a:p>
            <a:pPr algn="ctr">
              <a:lnSpc>
                <a:spcPts val="4480"/>
              </a:lnSpc>
              <a:spcBef>
                <a:spcPct val="0"/>
              </a:spcBef>
            </a:pPr>
            <a:r>
              <a:rPr lang="en-US" sz="3200">
                <a:solidFill>
                  <a:srgbClr val="24508C"/>
                </a:solidFill>
                <a:latin typeface="Montserrat Bold"/>
              </a:rPr>
              <a:t>Characteristics of Economy</a:t>
            </a:r>
          </a:p>
        </p:txBody>
      </p:sp>
      <p:sp>
        <p:nvSpPr>
          <p:cNvPr id="24" name="TextBox 24"/>
          <p:cNvSpPr txBox="1"/>
          <p:nvPr/>
        </p:nvSpPr>
        <p:spPr>
          <a:xfrm>
            <a:off x="12910232" y="4474487"/>
            <a:ext cx="4670601" cy="1581063"/>
          </a:xfrm>
          <a:prstGeom prst="rect">
            <a:avLst/>
          </a:prstGeom>
        </p:spPr>
        <p:txBody>
          <a:bodyPr lIns="0" tIns="0" rIns="0" bIns="0" rtlCol="0" anchor="t">
            <a:spAutoFit/>
          </a:bodyPr>
          <a:lstStyle/>
          <a:p>
            <a:pPr marL="648442" lvl="1" indent="-324221" algn="l">
              <a:lnSpc>
                <a:spcPts val="4204"/>
              </a:lnSpc>
              <a:buFont typeface="Arial"/>
              <a:buChar char="•"/>
            </a:pPr>
            <a:r>
              <a:rPr lang="en-US" sz="3003">
                <a:solidFill>
                  <a:srgbClr val="000000"/>
                </a:solidFill>
                <a:latin typeface="Montserrat"/>
              </a:rPr>
              <a:t>Region Population </a:t>
            </a:r>
          </a:p>
          <a:p>
            <a:pPr marL="648442" lvl="1" indent="-324221" algn="l">
              <a:lnSpc>
                <a:spcPts val="4204"/>
              </a:lnSpc>
              <a:buFont typeface="Arial"/>
              <a:buChar char="•"/>
            </a:pPr>
            <a:r>
              <a:rPr lang="en-US" sz="3003">
                <a:solidFill>
                  <a:srgbClr val="000000"/>
                </a:solidFill>
                <a:latin typeface="Montserrat"/>
              </a:rPr>
              <a:t>Region Rating</a:t>
            </a:r>
          </a:p>
          <a:p>
            <a:pPr algn="l">
              <a:lnSpc>
                <a:spcPts val="4204"/>
              </a:lnSpc>
            </a:pPr>
            <a:endParaRPr lang="en-US" sz="3003">
              <a:solidFill>
                <a:srgbClr val="000000"/>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379" y="2129433"/>
            <a:ext cx="3680103" cy="2042457"/>
          </a:xfrm>
          <a:custGeom>
            <a:avLst/>
            <a:gdLst/>
            <a:ahLst/>
            <a:cxnLst/>
            <a:rect l="l" t="t" r="r" b="b"/>
            <a:pathLst>
              <a:path w="3680103" h="2042457">
                <a:moveTo>
                  <a:pt x="0" y="0"/>
                </a:moveTo>
                <a:lnTo>
                  <a:pt x="3680103" y="0"/>
                </a:lnTo>
                <a:lnTo>
                  <a:pt x="3680103" y="2042457"/>
                </a:lnTo>
                <a:lnTo>
                  <a:pt x="0" y="20424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V="1">
            <a:off x="3897640" y="4344525"/>
            <a:ext cx="3652808" cy="2027308"/>
          </a:xfrm>
          <a:custGeom>
            <a:avLst/>
            <a:gdLst/>
            <a:ahLst/>
            <a:cxnLst/>
            <a:rect l="l" t="t" r="r" b="b"/>
            <a:pathLst>
              <a:path w="3652808" h="2027308">
                <a:moveTo>
                  <a:pt x="0" y="2027308"/>
                </a:moveTo>
                <a:lnTo>
                  <a:pt x="3652807" y="2027308"/>
                </a:lnTo>
                <a:lnTo>
                  <a:pt x="3652807" y="0"/>
                </a:lnTo>
                <a:lnTo>
                  <a:pt x="0" y="0"/>
                </a:lnTo>
                <a:lnTo>
                  <a:pt x="0" y="202730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7086356" y="2023780"/>
            <a:ext cx="3689062" cy="2047429"/>
          </a:xfrm>
          <a:custGeom>
            <a:avLst/>
            <a:gdLst/>
            <a:ahLst/>
            <a:cxnLst/>
            <a:rect l="l" t="t" r="r" b="b"/>
            <a:pathLst>
              <a:path w="3689062" h="2047429">
                <a:moveTo>
                  <a:pt x="0" y="0"/>
                </a:moveTo>
                <a:lnTo>
                  <a:pt x="3689062" y="0"/>
                </a:lnTo>
                <a:lnTo>
                  <a:pt x="3689062" y="2047429"/>
                </a:lnTo>
                <a:lnTo>
                  <a:pt x="0" y="2047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3731891" y="1850046"/>
            <a:ext cx="4124350" cy="2289014"/>
          </a:xfrm>
          <a:custGeom>
            <a:avLst/>
            <a:gdLst/>
            <a:ahLst/>
            <a:cxnLst/>
            <a:rect l="l" t="t" r="r" b="b"/>
            <a:pathLst>
              <a:path w="4124350" h="2289014">
                <a:moveTo>
                  <a:pt x="0" y="0"/>
                </a:moveTo>
                <a:lnTo>
                  <a:pt x="4124350" y="0"/>
                </a:lnTo>
                <a:lnTo>
                  <a:pt x="4124350" y="2289014"/>
                </a:lnTo>
                <a:lnTo>
                  <a:pt x="0" y="22890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flipV="1">
            <a:off x="10350602" y="4274455"/>
            <a:ext cx="3905313" cy="2167449"/>
          </a:xfrm>
          <a:custGeom>
            <a:avLst/>
            <a:gdLst/>
            <a:ahLst/>
            <a:cxnLst/>
            <a:rect l="l" t="t" r="r" b="b"/>
            <a:pathLst>
              <a:path w="3905313" h="2167449">
                <a:moveTo>
                  <a:pt x="0" y="2167448"/>
                </a:moveTo>
                <a:lnTo>
                  <a:pt x="3905313" y="2167448"/>
                </a:lnTo>
                <a:lnTo>
                  <a:pt x="3905313" y="0"/>
                </a:lnTo>
                <a:lnTo>
                  <a:pt x="0" y="0"/>
                </a:lnTo>
                <a:lnTo>
                  <a:pt x="0" y="216744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a:off x="1313142" y="2451105"/>
            <a:ext cx="2364647" cy="2364647"/>
          </a:xfrm>
          <a:custGeom>
            <a:avLst/>
            <a:gdLst/>
            <a:ahLst/>
            <a:cxnLst/>
            <a:rect l="l" t="t" r="r" b="b"/>
            <a:pathLst>
              <a:path w="2364647" h="2364647">
                <a:moveTo>
                  <a:pt x="0" y="0"/>
                </a:moveTo>
                <a:lnTo>
                  <a:pt x="2364647" y="0"/>
                </a:lnTo>
                <a:lnTo>
                  <a:pt x="2364647" y="2364647"/>
                </a:lnTo>
                <a:lnTo>
                  <a:pt x="0" y="23646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a:off x="4440487" y="3630155"/>
            <a:ext cx="2371196" cy="2371196"/>
          </a:xfrm>
          <a:custGeom>
            <a:avLst/>
            <a:gdLst/>
            <a:ahLst/>
            <a:cxnLst/>
            <a:rect l="l" t="t" r="r" b="b"/>
            <a:pathLst>
              <a:path w="2371196" h="2371196">
                <a:moveTo>
                  <a:pt x="0" y="0"/>
                </a:moveTo>
                <a:lnTo>
                  <a:pt x="2371196" y="0"/>
                </a:lnTo>
                <a:lnTo>
                  <a:pt x="2371196" y="2371195"/>
                </a:lnTo>
                <a:lnTo>
                  <a:pt x="0" y="23711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a:off x="10943857" y="3781327"/>
            <a:ext cx="2358733" cy="2358733"/>
          </a:xfrm>
          <a:custGeom>
            <a:avLst/>
            <a:gdLst/>
            <a:ahLst/>
            <a:cxnLst/>
            <a:rect l="l" t="t" r="r" b="b"/>
            <a:pathLst>
              <a:path w="2358733" h="2358733">
                <a:moveTo>
                  <a:pt x="0" y="0"/>
                </a:moveTo>
                <a:lnTo>
                  <a:pt x="2358733" y="0"/>
                </a:lnTo>
                <a:lnTo>
                  <a:pt x="2358733" y="2358733"/>
                </a:lnTo>
                <a:lnTo>
                  <a:pt x="0" y="235873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7770298" y="2314215"/>
            <a:ext cx="2360454" cy="2360454"/>
          </a:xfrm>
          <a:custGeom>
            <a:avLst/>
            <a:gdLst/>
            <a:ahLst/>
            <a:cxnLst/>
            <a:rect l="l" t="t" r="r" b="b"/>
            <a:pathLst>
              <a:path w="2360454" h="2360454">
                <a:moveTo>
                  <a:pt x="0" y="0"/>
                </a:moveTo>
                <a:lnTo>
                  <a:pt x="2360454" y="0"/>
                </a:lnTo>
                <a:lnTo>
                  <a:pt x="2360454" y="2360454"/>
                </a:lnTo>
                <a:lnTo>
                  <a:pt x="0" y="236045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a:off x="14404739" y="2205604"/>
            <a:ext cx="2469065" cy="2469065"/>
          </a:xfrm>
          <a:custGeom>
            <a:avLst/>
            <a:gdLst/>
            <a:ahLst/>
            <a:cxnLst/>
            <a:rect l="l" t="t" r="r" b="b"/>
            <a:pathLst>
              <a:path w="2469065" h="2469065">
                <a:moveTo>
                  <a:pt x="0" y="0"/>
                </a:moveTo>
                <a:lnTo>
                  <a:pt x="2469065" y="0"/>
                </a:lnTo>
                <a:lnTo>
                  <a:pt x="2469065" y="2469065"/>
                </a:lnTo>
                <a:lnTo>
                  <a:pt x="0" y="246906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grpSp>
        <p:nvGrpSpPr>
          <p:cNvPr id="12" name="Group 12"/>
          <p:cNvGrpSpPr/>
          <p:nvPr/>
        </p:nvGrpSpPr>
        <p:grpSpPr>
          <a:xfrm rot="5400000">
            <a:off x="1820769" y="5040575"/>
            <a:ext cx="1156801" cy="937986"/>
            <a:chOff x="0" y="0"/>
            <a:chExt cx="1002412" cy="812800"/>
          </a:xfrm>
        </p:grpSpPr>
        <p:sp>
          <p:nvSpPr>
            <p:cNvPr id="13" name="Freeform 13"/>
            <p:cNvSpPr/>
            <p:nvPr/>
          </p:nvSpPr>
          <p:spPr>
            <a:xfrm>
              <a:off x="0" y="0"/>
              <a:ext cx="1002412" cy="812800"/>
            </a:xfrm>
            <a:custGeom>
              <a:avLst/>
              <a:gdLst/>
              <a:ahLst/>
              <a:cxnLst/>
              <a:rect l="l" t="t" r="r" b="b"/>
              <a:pathLst>
                <a:path w="1002412" h="812800">
                  <a:moveTo>
                    <a:pt x="1002412" y="406400"/>
                  </a:moveTo>
                  <a:lnTo>
                    <a:pt x="596012" y="0"/>
                  </a:lnTo>
                  <a:lnTo>
                    <a:pt x="596012" y="203200"/>
                  </a:lnTo>
                  <a:lnTo>
                    <a:pt x="0" y="203200"/>
                  </a:lnTo>
                  <a:lnTo>
                    <a:pt x="0" y="609600"/>
                  </a:lnTo>
                  <a:lnTo>
                    <a:pt x="596012" y="609600"/>
                  </a:lnTo>
                  <a:lnTo>
                    <a:pt x="596012" y="812800"/>
                  </a:lnTo>
                  <a:lnTo>
                    <a:pt x="1002412" y="406400"/>
                  </a:lnTo>
                  <a:close/>
                </a:path>
              </a:pathLst>
            </a:custGeom>
            <a:solidFill>
              <a:srgbClr val="86EAE9"/>
            </a:solidFill>
          </p:spPr>
          <p:txBody>
            <a:bodyPr/>
            <a:lstStyle/>
            <a:p>
              <a:endParaRPr lang="en-IN"/>
            </a:p>
          </p:txBody>
        </p:sp>
        <p:sp>
          <p:nvSpPr>
            <p:cNvPr id="14" name="TextBox 14"/>
            <p:cNvSpPr txBox="1"/>
            <p:nvPr/>
          </p:nvSpPr>
          <p:spPr>
            <a:xfrm>
              <a:off x="0" y="155575"/>
              <a:ext cx="900812" cy="454025"/>
            </a:xfrm>
            <a:prstGeom prst="rect">
              <a:avLst/>
            </a:prstGeom>
          </p:spPr>
          <p:txBody>
            <a:bodyPr lIns="50800" tIns="50800" rIns="50800" bIns="50800" rtlCol="0" anchor="ctr"/>
            <a:lstStyle/>
            <a:p>
              <a:pPr algn="ctr">
                <a:lnSpc>
                  <a:spcPts val="3779"/>
                </a:lnSpc>
              </a:pPr>
              <a:endParaRPr/>
            </a:p>
          </p:txBody>
        </p:sp>
      </p:grpSp>
      <p:sp>
        <p:nvSpPr>
          <p:cNvPr id="15" name="TextBox 15"/>
          <p:cNvSpPr txBox="1"/>
          <p:nvPr/>
        </p:nvSpPr>
        <p:spPr>
          <a:xfrm>
            <a:off x="7661555" y="2916974"/>
            <a:ext cx="2644379" cy="1289050"/>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Montserrat Bold"/>
              </a:rPr>
              <a:t>Handling Correlated Variables</a:t>
            </a:r>
          </a:p>
        </p:txBody>
      </p:sp>
      <p:sp>
        <p:nvSpPr>
          <p:cNvPr id="16" name="TextBox 16"/>
          <p:cNvSpPr txBox="1"/>
          <p:nvPr/>
        </p:nvSpPr>
        <p:spPr>
          <a:xfrm>
            <a:off x="4455900" y="4427876"/>
            <a:ext cx="2374558" cy="850900"/>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Montserrat Bold"/>
              </a:rPr>
              <a:t>Handling Outliers</a:t>
            </a:r>
          </a:p>
        </p:txBody>
      </p:sp>
      <p:sp>
        <p:nvSpPr>
          <p:cNvPr id="17" name="TextBox 17"/>
          <p:cNvSpPr txBox="1"/>
          <p:nvPr/>
        </p:nvSpPr>
        <p:spPr>
          <a:xfrm>
            <a:off x="11016327" y="4521857"/>
            <a:ext cx="2213792" cy="987710"/>
          </a:xfrm>
          <a:prstGeom prst="rect">
            <a:avLst/>
          </a:prstGeom>
        </p:spPr>
        <p:txBody>
          <a:bodyPr lIns="0" tIns="0" rIns="0" bIns="0" rtlCol="0" anchor="t">
            <a:spAutoFit/>
          </a:bodyPr>
          <a:lstStyle/>
          <a:p>
            <a:pPr algn="ctr">
              <a:lnSpc>
                <a:spcPts val="4002"/>
              </a:lnSpc>
              <a:spcBef>
                <a:spcPct val="0"/>
              </a:spcBef>
            </a:pPr>
            <a:r>
              <a:rPr lang="en-US" sz="2858">
                <a:solidFill>
                  <a:srgbClr val="000000"/>
                </a:solidFill>
                <a:latin typeface="Montserrat Bold"/>
              </a:rPr>
              <a:t>Cleaned Dataset</a:t>
            </a:r>
          </a:p>
        </p:txBody>
      </p:sp>
      <p:sp>
        <p:nvSpPr>
          <p:cNvPr id="18" name="TextBox 18"/>
          <p:cNvSpPr txBox="1"/>
          <p:nvPr/>
        </p:nvSpPr>
        <p:spPr>
          <a:xfrm>
            <a:off x="1363402" y="3009395"/>
            <a:ext cx="2220241" cy="1289050"/>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Montserrat Bold"/>
              </a:rPr>
              <a:t>Handling Missing Values</a:t>
            </a:r>
          </a:p>
        </p:txBody>
      </p:sp>
      <p:sp>
        <p:nvSpPr>
          <p:cNvPr id="19" name="TextBox 19"/>
          <p:cNvSpPr txBox="1"/>
          <p:nvPr/>
        </p:nvSpPr>
        <p:spPr>
          <a:xfrm>
            <a:off x="14237167" y="3049942"/>
            <a:ext cx="2804209" cy="850900"/>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Montserrat Bold"/>
              </a:rPr>
              <a:t>Data Partitioning</a:t>
            </a:r>
          </a:p>
        </p:txBody>
      </p:sp>
      <p:sp>
        <p:nvSpPr>
          <p:cNvPr id="20" name="TextBox 20"/>
          <p:cNvSpPr txBox="1"/>
          <p:nvPr/>
        </p:nvSpPr>
        <p:spPr>
          <a:xfrm>
            <a:off x="7989712" y="6080976"/>
            <a:ext cx="3108136" cy="1371600"/>
          </a:xfrm>
          <a:prstGeom prst="rect">
            <a:avLst/>
          </a:prstGeom>
        </p:spPr>
        <p:txBody>
          <a:bodyPr lIns="0" tIns="0" rIns="0" bIns="0" rtlCol="0" anchor="t">
            <a:spAutoFit/>
          </a:bodyPr>
          <a:lstStyle/>
          <a:p>
            <a:pPr algn="l">
              <a:lnSpc>
                <a:spcPts val="3749"/>
              </a:lnSpc>
            </a:pPr>
            <a:r>
              <a:rPr lang="en-US" sz="2499" spc="49" dirty="0">
                <a:solidFill>
                  <a:srgbClr val="191919"/>
                </a:solidFill>
                <a:latin typeface="Montserrat"/>
              </a:rPr>
              <a:t>Omitted highly correlated variables</a:t>
            </a:r>
          </a:p>
        </p:txBody>
      </p:sp>
      <p:sp>
        <p:nvSpPr>
          <p:cNvPr id="21" name="TextBox 21"/>
          <p:cNvSpPr txBox="1"/>
          <p:nvPr/>
        </p:nvSpPr>
        <p:spPr>
          <a:xfrm rot="60000">
            <a:off x="1346545" y="6162259"/>
            <a:ext cx="2913927" cy="904875"/>
          </a:xfrm>
          <a:prstGeom prst="rect">
            <a:avLst/>
          </a:prstGeom>
        </p:spPr>
        <p:txBody>
          <a:bodyPr lIns="0" tIns="0" rIns="0" bIns="0" rtlCol="0" anchor="t">
            <a:spAutoFit/>
          </a:bodyPr>
          <a:lstStyle/>
          <a:p>
            <a:pPr algn="l">
              <a:lnSpc>
                <a:spcPts val="3749"/>
              </a:lnSpc>
            </a:pPr>
            <a:r>
              <a:rPr lang="en-US" sz="2499" spc="49" dirty="0">
                <a:solidFill>
                  <a:srgbClr val="191919"/>
                </a:solidFill>
                <a:latin typeface="Montserrat"/>
              </a:rPr>
              <a:t>78,580 missing observations</a:t>
            </a:r>
          </a:p>
        </p:txBody>
      </p:sp>
      <p:sp>
        <p:nvSpPr>
          <p:cNvPr id="22" name="TextBox 22"/>
          <p:cNvSpPr txBox="1"/>
          <p:nvPr/>
        </p:nvSpPr>
        <p:spPr>
          <a:xfrm>
            <a:off x="4268146" y="7449696"/>
            <a:ext cx="3393409" cy="2333011"/>
          </a:xfrm>
          <a:prstGeom prst="rect">
            <a:avLst/>
          </a:prstGeom>
        </p:spPr>
        <p:txBody>
          <a:bodyPr lIns="0" tIns="0" rIns="0" bIns="0" rtlCol="0" anchor="t">
            <a:spAutoFit/>
          </a:bodyPr>
          <a:lstStyle/>
          <a:p>
            <a:pPr algn="l">
              <a:lnSpc>
                <a:spcPts val="3749"/>
              </a:lnSpc>
            </a:pPr>
            <a:r>
              <a:rPr lang="en-US" sz="2499" spc="49" dirty="0">
                <a:solidFill>
                  <a:srgbClr val="191919"/>
                </a:solidFill>
                <a:latin typeface="Montserrat"/>
              </a:rPr>
              <a:t>Removed extreme outliers. Transformation of variables to achieve normality.</a:t>
            </a:r>
          </a:p>
        </p:txBody>
      </p:sp>
      <p:sp>
        <p:nvSpPr>
          <p:cNvPr id="23" name="TextBox 23"/>
          <p:cNvSpPr txBox="1"/>
          <p:nvPr/>
        </p:nvSpPr>
        <p:spPr>
          <a:xfrm>
            <a:off x="11124832" y="7761962"/>
            <a:ext cx="3634573" cy="904875"/>
          </a:xfrm>
          <a:prstGeom prst="rect">
            <a:avLst/>
          </a:prstGeom>
        </p:spPr>
        <p:txBody>
          <a:bodyPr lIns="0" tIns="0" rIns="0" bIns="0" rtlCol="0" anchor="t">
            <a:spAutoFit/>
          </a:bodyPr>
          <a:lstStyle/>
          <a:p>
            <a:pPr algn="l">
              <a:lnSpc>
                <a:spcPts val="3749"/>
              </a:lnSpc>
            </a:pPr>
            <a:r>
              <a:rPr lang="en-US" sz="2499" spc="49">
                <a:solidFill>
                  <a:srgbClr val="191919"/>
                </a:solidFill>
                <a:latin typeface="Montserrat Bold"/>
              </a:rPr>
              <a:t>Observations:</a:t>
            </a:r>
            <a:r>
              <a:rPr lang="en-US" sz="2499" spc="49">
                <a:solidFill>
                  <a:srgbClr val="191919"/>
                </a:solidFill>
                <a:latin typeface="Montserrat"/>
              </a:rPr>
              <a:t> 188,851</a:t>
            </a:r>
          </a:p>
          <a:p>
            <a:pPr algn="l">
              <a:lnSpc>
                <a:spcPts val="3749"/>
              </a:lnSpc>
            </a:pPr>
            <a:r>
              <a:rPr lang="en-US" sz="2499" spc="49">
                <a:solidFill>
                  <a:srgbClr val="191919"/>
                </a:solidFill>
                <a:latin typeface="Montserrat Bold"/>
              </a:rPr>
              <a:t>Variables:</a:t>
            </a:r>
            <a:r>
              <a:rPr lang="en-US" sz="2499" spc="49">
                <a:solidFill>
                  <a:srgbClr val="191919"/>
                </a:solidFill>
                <a:latin typeface="Montserrat"/>
              </a:rPr>
              <a:t> 27</a:t>
            </a:r>
          </a:p>
        </p:txBody>
      </p:sp>
      <p:sp>
        <p:nvSpPr>
          <p:cNvPr id="24" name="TextBox 24"/>
          <p:cNvSpPr txBox="1"/>
          <p:nvPr/>
        </p:nvSpPr>
        <p:spPr>
          <a:xfrm>
            <a:off x="14237167" y="5956128"/>
            <a:ext cx="3820226" cy="904875"/>
          </a:xfrm>
          <a:prstGeom prst="rect">
            <a:avLst/>
          </a:prstGeom>
        </p:spPr>
        <p:txBody>
          <a:bodyPr lIns="0" tIns="0" rIns="0" bIns="0" rtlCol="0" anchor="t">
            <a:spAutoFit/>
          </a:bodyPr>
          <a:lstStyle/>
          <a:p>
            <a:pPr algn="l">
              <a:lnSpc>
                <a:spcPts val="3749"/>
              </a:lnSpc>
            </a:pPr>
            <a:r>
              <a:rPr lang="en-US" sz="2499" spc="49">
                <a:solidFill>
                  <a:srgbClr val="191919"/>
                </a:solidFill>
                <a:latin typeface="Montserrat"/>
              </a:rPr>
              <a:t>Training Dataset - 70%</a:t>
            </a:r>
          </a:p>
          <a:p>
            <a:pPr algn="l">
              <a:lnSpc>
                <a:spcPts val="3749"/>
              </a:lnSpc>
            </a:pPr>
            <a:r>
              <a:rPr lang="en-US" sz="2499" spc="49">
                <a:solidFill>
                  <a:srgbClr val="191919"/>
                </a:solidFill>
                <a:latin typeface="Montserrat"/>
              </a:rPr>
              <a:t>Testing Dataset - 30%</a:t>
            </a:r>
          </a:p>
        </p:txBody>
      </p:sp>
      <p:grpSp>
        <p:nvGrpSpPr>
          <p:cNvPr id="25" name="Group 25"/>
          <p:cNvGrpSpPr/>
          <p:nvPr/>
        </p:nvGrpSpPr>
        <p:grpSpPr>
          <a:xfrm rot="5400000">
            <a:off x="5255906" y="6468766"/>
            <a:ext cx="936276" cy="937986"/>
            <a:chOff x="0" y="0"/>
            <a:chExt cx="1177638" cy="812800"/>
          </a:xfrm>
        </p:grpSpPr>
        <p:sp>
          <p:nvSpPr>
            <p:cNvPr id="26" name="Freeform 26"/>
            <p:cNvSpPr/>
            <p:nvPr/>
          </p:nvSpPr>
          <p:spPr>
            <a:xfrm>
              <a:off x="0" y="0"/>
              <a:ext cx="1177638" cy="812800"/>
            </a:xfrm>
            <a:custGeom>
              <a:avLst/>
              <a:gdLst/>
              <a:ahLst/>
              <a:cxnLst/>
              <a:rect l="l" t="t" r="r" b="b"/>
              <a:pathLst>
                <a:path w="1177638" h="812800">
                  <a:moveTo>
                    <a:pt x="1177638" y="406400"/>
                  </a:moveTo>
                  <a:lnTo>
                    <a:pt x="771238" y="0"/>
                  </a:lnTo>
                  <a:lnTo>
                    <a:pt x="771238" y="203200"/>
                  </a:lnTo>
                  <a:lnTo>
                    <a:pt x="0" y="203200"/>
                  </a:lnTo>
                  <a:lnTo>
                    <a:pt x="0" y="609600"/>
                  </a:lnTo>
                  <a:lnTo>
                    <a:pt x="771238" y="609600"/>
                  </a:lnTo>
                  <a:lnTo>
                    <a:pt x="771238" y="812800"/>
                  </a:lnTo>
                  <a:lnTo>
                    <a:pt x="1177638" y="406400"/>
                  </a:lnTo>
                  <a:close/>
                </a:path>
              </a:pathLst>
            </a:custGeom>
            <a:solidFill>
              <a:srgbClr val="3EDAD8"/>
            </a:solidFill>
          </p:spPr>
          <p:txBody>
            <a:bodyPr/>
            <a:lstStyle/>
            <a:p>
              <a:endParaRPr lang="en-IN"/>
            </a:p>
          </p:txBody>
        </p:sp>
        <p:sp>
          <p:nvSpPr>
            <p:cNvPr id="27" name="TextBox 27"/>
            <p:cNvSpPr txBox="1"/>
            <p:nvPr/>
          </p:nvSpPr>
          <p:spPr>
            <a:xfrm>
              <a:off x="0" y="165100"/>
              <a:ext cx="1076038" cy="444500"/>
            </a:xfrm>
            <a:prstGeom prst="rect">
              <a:avLst/>
            </a:prstGeom>
          </p:spPr>
          <p:txBody>
            <a:bodyPr lIns="50800" tIns="50800" rIns="50800" bIns="50800" rtlCol="0" anchor="ctr"/>
            <a:lstStyle/>
            <a:p>
              <a:pPr algn="ctr">
                <a:lnSpc>
                  <a:spcPts val="3499"/>
                </a:lnSpc>
              </a:pPr>
              <a:endParaRPr/>
            </a:p>
          </p:txBody>
        </p:sp>
      </p:grpSp>
      <p:grpSp>
        <p:nvGrpSpPr>
          <p:cNvPr id="28" name="Group 28"/>
          <p:cNvGrpSpPr/>
          <p:nvPr/>
        </p:nvGrpSpPr>
        <p:grpSpPr>
          <a:xfrm rot="5400000">
            <a:off x="8338088" y="4939558"/>
            <a:ext cx="1185598" cy="937986"/>
            <a:chOff x="0" y="0"/>
            <a:chExt cx="1027365" cy="812800"/>
          </a:xfrm>
        </p:grpSpPr>
        <p:sp>
          <p:nvSpPr>
            <p:cNvPr id="29" name="Freeform 29"/>
            <p:cNvSpPr/>
            <p:nvPr/>
          </p:nvSpPr>
          <p:spPr>
            <a:xfrm>
              <a:off x="0" y="0"/>
              <a:ext cx="1027365" cy="812800"/>
            </a:xfrm>
            <a:custGeom>
              <a:avLst/>
              <a:gdLst/>
              <a:ahLst/>
              <a:cxnLst/>
              <a:rect l="l" t="t" r="r" b="b"/>
              <a:pathLst>
                <a:path w="1027365" h="812800">
                  <a:moveTo>
                    <a:pt x="1027365" y="406400"/>
                  </a:moveTo>
                  <a:lnTo>
                    <a:pt x="620965" y="0"/>
                  </a:lnTo>
                  <a:lnTo>
                    <a:pt x="620965" y="203200"/>
                  </a:lnTo>
                  <a:lnTo>
                    <a:pt x="0" y="203200"/>
                  </a:lnTo>
                  <a:lnTo>
                    <a:pt x="0" y="609600"/>
                  </a:lnTo>
                  <a:lnTo>
                    <a:pt x="620965" y="609600"/>
                  </a:lnTo>
                  <a:lnTo>
                    <a:pt x="620965" y="812800"/>
                  </a:lnTo>
                  <a:lnTo>
                    <a:pt x="1027365" y="406400"/>
                  </a:lnTo>
                  <a:close/>
                </a:path>
              </a:pathLst>
            </a:custGeom>
            <a:solidFill>
              <a:srgbClr val="37C9EF"/>
            </a:solidFill>
          </p:spPr>
          <p:txBody>
            <a:bodyPr/>
            <a:lstStyle/>
            <a:p>
              <a:endParaRPr lang="en-IN"/>
            </a:p>
          </p:txBody>
        </p:sp>
        <p:sp>
          <p:nvSpPr>
            <p:cNvPr id="30" name="TextBox 30"/>
            <p:cNvSpPr txBox="1"/>
            <p:nvPr/>
          </p:nvSpPr>
          <p:spPr>
            <a:xfrm>
              <a:off x="0" y="155575"/>
              <a:ext cx="925765" cy="454025"/>
            </a:xfrm>
            <a:prstGeom prst="rect">
              <a:avLst/>
            </a:prstGeom>
          </p:spPr>
          <p:txBody>
            <a:bodyPr lIns="50800" tIns="50800" rIns="50800" bIns="50800" rtlCol="0" anchor="ctr"/>
            <a:lstStyle/>
            <a:p>
              <a:pPr algn="ctr">
                <a:lnSpc>
                  <a:spcPts val="3779"/>
                </a:lnSpc>
              </a:pPr>
              <a:endParaRPr/>
            </a:p>
          </p:txBody>
        </p:sp>
      </p:grpSp>
      <p:grpSp>
        <p:nvGrpSpPr>
          <p:cNvPr id="31" name="Group 31"/>
          <p:cNvGrpSpPr/>
          <p:nvPr/>
        </p:nvGrpSpPr>
        <p:grpSpPr>
          <a:xfrm rot="5400000">
            <a:off x="15168437" y="4817594"/>
            <a:ext cx="941668" cy="937986"/>
            <a:chOff x="0" y="0"/>
            <a:chExt cx="815991" cy="812800"/>
          </a:xfrm>
        </p:grpSpPr>
        <p:sp>
          <p:nvSpPr>
            <p:cNvPr id="32" name="Freeform 32"/>
            <p:cNvSpPr/>
            <p:nvPr/>
          </p:nvSpPr>
          <p:spPr>
            <a:xfrm>
              <a:off x="0" y="0"/>
              <a:ext cx="815991" cy="812800"/>
            </a:xfrm>
            <a:custGeom>
              <a:avLst/>
              <a:gdLst/>
              <a:ahLst/>
              <a:cxnLst/>
              <a:rect l="l" t="t" r="r" b="b"/>
              <a:pathLst>
                <a:path w="815991" h="812800">
                  <a:moveTo>
                    <a:pt x="815991" y="406400"/>
                  </a:moveTo>
                  <a:lnTo>
                    <a:pt x="409591" y="0"/>
                  </a:lnTo>
                  <a:lnTo>
                    <a:pt x="409591" y="203200"/>
                  </a:lnTo>
                  <a:lnTo>
                    <a:pt x="0" y="203200"/>
                  </a:lnTo>
                  <a:lnTo>
                    <a:pt x="0" y="609600"/>
                  </a:lnTo>
                  <a:lnTo>
                    <a:pt x="409591" y="609600"/>
                  </a:lnTo>
                  <a:lnTo>
                    <a:pt x="409591" y="812800"/>
                  </a:lnTo>
                  <a:lnTo>
                    <a:pt x="815991" y="406400"/>
                  </a:lnTo>
                  <a:close/>
                </a:path>
              </a:pathLst>
            </a:custGeom>
            <a:solidFill>
              <a:srgbClr val="9197C8"/>
            </a:solidFill>
          </p:spPr>
          <p:txBody>
            <a:bodyPr/>
            <a:lstStyle/>
            <a:p>
              <a:endParaRPr lang="en-IN"/>
            </a:p>
          </p:txBody>
        </p:sp>
        <p:sp>
          <p:nvSpPr>
            <p:cNvPr id="33" name="TextBox 33"/>
            <p:cNvSpPr txBox="1"/>
            <p:nvPr/>
          </p:nvSpPr>
          <p:spPr>
            <a:xfrm>
              <a:off x="0" y="155575"/>
              <a:ext cx="714391" cy="454025"/>
            </a:xfrm>
            <a:prstGeom prst="rect">
              <a:avLst/>
            </a:prstGeom>
          </p:spPr>
          <p:txBody>
            <a:bodyPr lIns="50800" tIns="50800" rIns="50800" bIns="50800" rtlCol="0" anchor="ctr"/>
            <a:lstStyle/>
            <a:p>
              <a:pPr algn="ctr">
                <a:lnSpc>
                  <a:spcPts val="3779"/>
                </a:lnSpc>
              </a:pPr>
              <a:endParaRPr/>
            </a:p>
          </p:txBody>
        </p:sp>
      </p:grpSp>
      <p:grpSp>
        <p:nvGrpSpPr>
          <p:cNvPr id="34" name="Group 34"/>
          <p:cNvGrpSpPr/>
          <p:nvPr/>
        </p:nvGrpSpPr>
        <p:grpSpPr>
          <a:xfrm rot="5400000">
            <a:off x="11618345" y="6571190"/>
            <a:ext cx="1053523" cy="937986"/>
            <a:chOff x="0" y="0"/>
            <a:chExt cx="912917" cy="812800"/>
          </a:xfrm>
        </p:grpSpPr>
        <p:sp>
          <p:nvSpPr>
            <p:cNvPr id="35" name="Freeform 35"/>
            <p:cNvSpPr/>
            <p:nvPr/>
          </p:nvSpPr>
          <p:spPr>
            <a:xfrm>
              <a:off x="0" y="0"/>
              <a:ext cx="912917" cy="812800"/>
            </a:xfrm>
            <a:custGeom>
              <a:avLst/>
              <a:gdLst/>
              <a:ahLst/>
              <a:cxnLst/>
              <a:rect l="l" t="t" r="r" b="b"/>
              <a:pathLst>
                <a:path w="912917" h="812800">
                  <a:moveTo>
                    <a:pt x="912917" y="406400"/>
                  </a:moveTo>
                  <a:lnTo>
                    <a:pt x="506517" y="0"/>
                  </a:lnTo>
                  <a:lnTo>
                    <a:pt x="506517" y="203200"/>
                  </a:lnTo>
                  <a:lnTo>
                    <a:pt x="0" y="203200"/>
                  </a:lnTo>
                  <a:lnTo>
                    <a:pt x="0" y="609600"/>
                  </a:lnTo>
                  <a:lnTo>
                    <a:pt x="506517" y="609600"/>
                  </a:lnTo>
                  <a:lnTo>
                    <a:pt x="506517" y="812800"/>
                  </a:lnTo>
                  <a:lnTo>
                    <a:pt x="912917" y="406400"/>
                  </a:lnTo>
                  <a:close/>
                </a:path>
              </a:pathLst>
            </a:custGeom>
            <a:solidFill>
              <a:srgbClr val="2C92D5"/>
            </a:solidFill>
          </p:spPr>
          <p:txBody>
            <a:bodyPr/>
            <a:lstStyle/>
            <a:p>
              <a:endParaRPr lang="en-IN"/>
            </a:p>
          </p:txBody>
        </p:sp>
        <p:sp>
          <p:nvSpPr>
            <p:cNvPr id="36" name="TextBox 36"/>
            <p:cNvSpPr txBox="1"/>
            <p:nvPr/>
          </p:nvSpPr>
          <p:spPr>
            <a:xfrm>
              <a:off x="0" y="165100"/>
              <a:ext cx="811317" cy="444500"/>
            </a:xfrm>
            <a:prstGeom prst="rect">
              <a:avLst/>
            </a:prstGeom>
          </p:spPr>
          <p:txBody>
            <a:bodyPr lIns="50800" tIns="50800" rIns="50800" bIns="50800" rtlCol="0" anchor="ctr"/>
            <a:lstStyle/>
            <a:p>
              <a:pPr algn="ctr">
                <a:lnSpc>
                  <a:spcPts val="3499"/>
                </a:lnSpc>
              </a:pPr>
              <a:endParaRPr/>
            </a:p>
          </p:txBody>
        </p:sp>
      </p:grpSp>
      <p:sp>
        <p:nvSpPr>
          <p:cNvPr id="37" name="TextBox 37"/>
          <p:cNvSpPr txBox="1"/>
          <p:nvPr/>
        </p:nvSpPr>
        <p:spPr>
          <a:xfrm>
            <a:off x="286190" y="692150"/>
            <a:ext cx="8248210" cy="641350"/>
          </a:xfrm>
          <a:prstGeom prst="rect">
            <a:avLst/>
          </a:prstGeom>
        </p:spPr>
        <p:txBody>
          <a:bodyPr lIns="0" tIns="0" rIns="0" bIns="0" rtlCol="0" anchor="t">
            <a:spAutoFit/>
          </a:bodyPr>
          <a:lstStyle/>
          <a:p>
            <a:pPr marL="0" lvl="0" indent="0" algn="l">
              <a:lnSpc>
                <a:spcPts val="4850"/>
              </a:lnSpc>
            </a:pPr>
            <a:r>
              <a:rPr lang="en-US" sz="5000" u="none" dirty="0">
                <a:solidFill>
                  <a:srgbClr val="24508C"/>
                </a:solidFill>
                <a:latin typeface="Montserrat Bold"/>
              </a:rPr>
              <a:t>DATA PREPROCESSING</a:t>
            </a:r>
          </a:p>
        </p:txBody>
      </p:sp>
      <p:grpSp>
        <p:nvGrpSpPr>
          <p:cNvPr id="38" name="Group 38"/>
          <p:cNvGrpSpPr/>
          <p:nvPr/>
        </p:nvGrpSpPr>
        <p:grpSpPr>
          <a:xfrm>
            <a:off x="15880181" y="-2434810"/>
            <a:ext cx="3952120" cy="3952120"/>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0" name="TextBox 4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41" name="Group 41"/>
          <p:cNvGrpSpPr/>
          <p:nvPr/>
        </p:nvGrpSpPr>
        <p:grpSpPr>
          <a:xfrm>
            <a:off x="-5299468" y="7926425"/>
            <a:ext cx="9567614" cy="9567614"/>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3" name="TextBox 4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80181" y="-2434810"/>
            <a:ext cx="3952120" cy="395212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5" name="Group 5"/>
          <p:cNvGrpSpPr/>
          <p:nvPr/>
        </p:nvGrpSpPr>
        <p:grpSpPr>
          <a:xfrm>
            <a:off x="-4565229" y="6991350"/>
            <a:ext cx="9567614" cy="956761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8" name="Group 8"/>
          <p:cNvGrpSpPr/>
          <p:nvPr/>
        </p:nvGrpSpPr>
        <p:grpSpPr>
          <a:xfrm>
            <a:off x="-24446" y="0"/>
            <a:ext cx="8814323" cy="14554200"/>
            <a:chOff x="0" y="0"/>
            <a:chExt cx="2981635" cy="4923273"/>
          </a:xfrm>
        </p:grpSpPr>
        <p:sp>
          <p:nvSpPr>
            <p:cNvPr id="9" name="Freeform 9"/>
            <p:cNvSpPr/>
            <p:nvPr/>
          </p:nvSpPr>
          <p:spPr>
            <a:xfrm>
              <a:off x="0" y="0"/>
              <a:ext cx="2981635" cy="4923272"/>
            </a:xfrm>
            <a:custGeom>
              <a:avLst/>
              <a:gdLst/>
              <a:ahLst/>
              <a:cxnLst/>
              <a:rect l="l" t="t" r="r" b="b"/>
              <a:pathLst>
                <a:path w="2981635" h="4923272">
                  <a:moveTo>
                    <a:pt x="0" y="0"/>
                  </a:moveTo>
                  <a:lnTo>
                    <a:pt x="2981635" y="0"/>
                  </a:lnTo>
                  <a:lnTo>
                    <a:pt x="2981635" y="4923272"/>
                  </a:lnTo>
                  <a:lnTo>
                    <a:pt x="0" y="4923272"/>
                  </a:lnTo>
                  <a:close/>
                </a:path>
              </a:pathLst>
            </a:custGeom>
            <a:solidFill>
              <a:srgbClr val="D4D4D4"/>
            </a:solidFill>
          </p:spPr>
          <p:txBody>
            <a:bodyPr/>
            <a:lstStyle/>
            <a:p>
              <a:endParaRPr lang="en-IN"/>
            </a:p>
          </p:txBody>
        </p:sp>
      </p:grpSp>
      <p:sp>
        <p:nvSpPr>
          <p:cNvPr id="10" name="TextBox 10"/>
          <p:cNvSpPr txBox="1"/>
          <p:nvPr/>
        </p:nvSpPr>
        <p:spPr>
          <a:xfrm>
            <a:off x="10505721" y="1835894"/>
            <a:ext cx="5504880" cy="644525"/>
          </a:xfrm>
          <a:prstGeom prst="rect">
            <a:avLst/>
          </a:prstGeom>
        </p:spPr>
        <p:txBody>
          <a:bodyPr lIns="0" tIns="0" rIns="0" bIns="0" rtlCol="0" anchor="t">
            <a:spAutoFit/>
          </a:bodyPr>
          <a:lstStyle/>
          <a:p>
            <a:pPr marL="0" lvl="0" indent="0" algn="l">
              <a:lnSpc>
                <a:spcPts val="5200"/>
              </a:lnSpc>
            </a:pPr>
            <a:r>
              <a:rPr lang="en-US" sz="4000" dirty="0">
                <a:solidFill>
                  <a:srgbClr val="24508C"/>
                </a:solidFill>
                <a:latin typeface="Montserrat Bold"/>
              </a:rPr>
              <a:t>OCCUPATION TYPE</a:t>
            </a:r>
          </a:p>
        </p:txBody>
      </p:sp>
      <p:sp>
        <p:nvSpPr>
          <p:cNvPr id="11" name="TextBox 11"/>
          <p:cNvSpPr txBox="1"/>
          <p:nvPr/>
        </p:nvSpPr>
        <p:spPr>
          <a:xfrm>
            <a:off x="4191000" y="2867379"/>
            <a:ext cx="3627206" cy="904521"/>
          </a:xfrm>
          <a:prstGeom prst="rect">
            <a:avLst/>
          </a:prstGeom>
        </p:spPr>
        <p:txBody>
          <a:bodyPr lIns="0" tIns="0" rIns="0" bIns="0" rtlCol="0" anchor="t">
            <a:spAutoFit/>
          </a:bodyPr>
          <a:lstStyle/>
          <a:p>
            <a:pPr algn="ctr">
              <a:lnSpc>
                <a:spcPts val="3689"/>
              </a:lnSpc>
            </a:pPr>
            <a:r>
              <a:rPr lang="en-US" sz="2635" dirty="0">
                <a:solidFill>
                  <a:srgbClr val="000000"/>
                </a:solidFill>
                <a:latin typeface="Montserrat"/>
              </a:rPr>
              <a:t>         Credit Amount</a:t>
            </a:r>
          </a:p>
          <a:p>
            <a:pPr algn="ctr">
              <a:lnSpc>
                <a:spcPts val="3689"/>
              </a:lnSpc>
            </a:pPr>
            <a:r>
              <a:rPr lang="en-US" sz="2635" dirty="0">
                <a:solidFill>
                  <a:srgbClr val="000000"/>
                </a:solidFill>
                <a:latin typeface="Montserrat"/>
              </a:rPr>
              <a:t>         Annual Income</a:t>
            </a:r>
          </a:p>
        </p:txBody>
      </p:sp>
      <p:grpSp>
        <p:nvGrpSpPr>
          <p:cNvPr id="12" name="Group 12"/>
          <p:cNvGrpSpPr/>
          <p:nvPr/>
        </p:nvGrpSpPr>
        <p:grpSpPr>
          <a:xfrm>
            <a:off x="8980377" y="5451186"/>
            <a:ext cx="2789849" cy="3807114"/>
            <a:chOff x="0" y="0"/>
            <a:chExt cx="1274369" cy="1739043"/>
          </a:xfrm>
        </p:grpSpPr>
        <p:sp>
          <p:nvSpPr>
            <p:cNvPr id="13" name="Freeform 13"/>
            <p:cNvSpPr/>
            <p:nvPr/>
          </p:nvSpPr>
          <p:spPr>
            <a:xfrm>
              <a:off x="0" y="0"/>
              <a:ext cx="1274369" cy="1739043"/>
            </a:xfrm>
            <a:custGeom>
              <a:avLst/>
              <a:gdLst/>
              <a:ahLst/>
              <a:cxnLst/>
              <a:rect l="l" t="t" r="r" b="b"/>
              <a:pathLst>
                <a:path w="1274369" h="1739043">
                  <a:moveTo>
                    <a:pt x="83251" y="0"/>
                  </a:moveTo>
                  <a:lnTo>
                    <a:pt x="1191118" y="0"/>
                  </a:lnTo>
                  <a:cubicBezTo>
                    <a:pt x="1237096" y="0"/>
                    <a:pt x="1274369" y="37273"/>
                    <a:pt x="1274369" y="83251"/>
                  </a:cubicBezTo>
                  <a:lnTo>
                    <a:pt x="1274369" y="1655792"/>
                  </a:lnTo>
                  <a:cubicBezTo>
                    <a:pt x="1274369" y="1701771"/>
                    <a:pt x="1237096" y="1739043"/>
                    <a:pt x="1191118" y="1739043"/>
                  </a:cubicBezTo>
                  <a:lnTo>
                    <a:pt x="83251" y="1739043"/>
                  </a:lnTo>
                  <a:cubicBezTo>
                    <a:pt x="37273" y="1739043"/>
                    <a:pt x="0" y="1701771"/>
                    <a:pt x="0" y="1655792"/>
                  </a:cubicBezTo>
                  <a:lnTo>
                    <a:pt x="0" y="83251"/>
                  </a:lnTo>
                  <a:cubicBezTo>
                    <a:pt x="0" y="37273"/>
                    <a:pt x="37273" y="0"/>
                    <a:pt x="83251" y="0"/>
                  </a:cubicBezTo>
                  <a:close/>
                </a:path>
              </a:pathLst>
            </a:custGeom>
            <a:solidFill>
              <a:srgbClr val="F5F6F7"/>
            </a:solidFill>
            <a:ln w="66675" cap="rnd">
              <a:solidFill>
                <a:srgbClr val="24508C"/>
              </a:solidFill>
              <a:prstDash val="solid"/>
              <a:round/>
            </a:ln>
          </p:spPr>
          <p:txBody>
            <a:bodyPr/>
            <a:lstStyle/>
            <a:p>
              <a:endParaRPr lang="en-IN"/>
            </a:p>
          </p:txBody>
        </p:sp>
        <p:sp>
          <p:nvSpPr>
            <p:cNvPr id="14" name="TextBox 14"/>
            <p:cNvSpPr txBox="1"/>
            <p:nvPr/>
          </p:nvSpPr>
          <p:spPr>
            <a:xfrm>
              <a:off x="0" y="-38100"/>
              <a:ext cx="1274369" cy="1777143"/>
            </a:xfrm>
            <a:prstGeom prst="rect">
              <a:avLst/>
            </a:prstGeom>
          </p:spPr>
          <p:txBody>
            <a:bodyPr lIns="38100" tIns="38100" rIns="38100" bIns="38100" rtlCol="0" anchor="ctr"/>
            <a:lstStyle/>
            <a:p>
              <a:pPr marL="539749" lvl="1" indent="-269875" algn="l">
                <a:lnSpc>
                  <a:spcPts val="3499"/>
                </a:lnSpc>
                <a:buFont typeface="Arial"/>
                <a:buChar char="•"/>
              </a:pPr>
              <a:r>
                <a:rPr lang="en-US" sz="2499">
                  <a:solidFill>
                    <a:srgbClr val="000000"/>
                  </a:solidFill>
                  <a:latin typeface="Montserrat"/>
                </a:rPr>
                <a:t>Managers</a:t>
              </a:r>
            </a:p>
            <a:p>
              <a:pPr marL="539749" lvl="1" indent="-269875" algn="l">
                <a:lnSpc>
                  <a:spcPts val="3499"/>
                </a:lnSpc>
                <a:buFont typeface="Arial"/>
                <a:buChar char="•"/>
              </a:pPr>
              <a:r>
                <a:rPr lang="en-US" sz="2499">
                  <a:solidFill>
                    <a:srgbClr val="000000"/>
                  </a:solidFill>
                  <a:latin typeface="Montserrat"/>
                </a:rPr>
                <a:t>Accountants</a:t>
              </a:r>
            </a:p>
            <a:p>
              <a:pPr marL="539749" lvl="1" indent="-269875" algn="l">
                <a:lnSpc>
                  <a:spcPts val="3499"/>
                </a:lnSpc>
                <a:buFont typeface="Arial"/>
                <a:buChar char="•"/>
              </a:pPr>
              <a:r>
                <a:rPr lang="en-US" sz="2499">
                  <a:solidFill>
                    <a:srgbClr val="000000"/>
                  </a:solidFill>
                  <a:latin typeface="Montserrat"/>
                </a:rPr>
                <a:t>High skill tech staff</a:t>
              </a:r>
            </a:p>
            <a:p>
              <a:pPr marL="539749" lvl="1" indent="-269875" algn="l">
                <a:lnSpc>
                  <a:spcPts val="3499"/>
                </a:lnSpc>
                <a:buFont typeface="Arial"/>
                <a:buChar char="•"/>
              </a:pPr>
              <a:r>
                <a:rPr lang="en-US" sz="2499">
                  <a:solidFill>
                    <a:srgbClr val="000000"/>
                  </a:solidFill>
                  <a:latin typeface="Montserrat"/>
                </a:rPr>
                <a:t>Medicine staff</a:t>
              </a:r>
            </a:p>
            <a:p>
              <a:pPr marL="539749" lvl="1" indent="-269875" algn="l">
                <a:lnSpc>
                  <a:spcPts val="3499"/>
                </a:lnSpc>
                <a:buFont typeface="Arial"/>
                <a:buChar char="•"/>
              </a:pPr>
              <a:r>
                <a:rPr lang="en-US" sz="2499">
                  <a:solidFill>
                    <a:srgbClr val="000000"/>
                  </a:solidFill>
                  <a:latin typeface="Montserrat"/>
                </a:rPr>
                <a:t>IT staff</a:t>
              </a:r>
            </a:p>
          </p:txBody>
        </p:sp>
      </p:grpSp>
      <p:grpSp>
        <p:nvGrpSpPr>
          <p:cNvPr id="15" name="Group 15"/>
          <p:cNvGrpSpPr/>
          <p:nvPr/>
        </p:nvGrpSpPr>
        <p:grpSpPr>
          <a:xfrm>
            <a:off x="15207857" y="5470236"/>
            <a:ext cx="2867794" cy="3739318"/>
            <a:chOff x="0" y="0"/>
            <a:chExt cx="1309973" cy="1708075"/>
          </a:xfrm>
        </p:grpSpPr>
        <p:sp>
          <p:nvSpPr>
            <p:cNvPr id="16" name="Freeform 16"/>
            <p:cNvSpPr/>
            <p:nvPr/>
          </p:nvSpPr>
          <p:spPr>
            <a:xfrm>
              <a:off x="0" y="0"/>
              <a:ext cx="1309973" cy="1708075"/>
            </a:xfrm>
            <a:custGeom>
              <a:avLst/>
              <a:gdLst/>
              <a:ahLst/>
              <a:cxnLst/>
              <a:rect l="l" t="t" r="r" b="b"/>
              <a:pathLst>
                <a:path w="1309973" h="1708075">
                  <a:moveTo>
                    <a:pt x="80988" y="0"/>
                  </a:moveTo>
                  <a:lnTo>
                    <a:pt x="1228985" y="0"/>
                  </a:lnTo>
                  <a:cubicBezTo>
                    <a:pt x="1273714" y="0"/>
                    <a:pt x="1309973" y="36260"/>
                    <a:pt x="1309973" y="80988"/>
                  </a:cubicBezTo>
                  <a:lnTo>
                    <a:pt x="1309973" y="1627087"/>
                  </a:lnTo>
                  <a:cubicBezTo>
                    <a:pt x="1309973" y="1648566"/>
                    <a:pt x="1301441" y="1669166"/>
                    <a:pt x="1286252" y="1684354"/>
                  </a:cubicBezTo>
                  <a:cubicBezTo>
                    <a:pt x="1271064" y="1699542"/>
                    <a:pt x="1250464" y="1708075"/>
                    <a:pt x="1228985" y="1708075"/>
                  </a:cubicBezTo>
                  <a:lnTo>
                    <a:pt x="80988" y="1708075"/>
                  </a:lnTo>
                  <a:cubicBezTo>
                    <a:pt x="59509" y="1708075"/>
                    <a:pt x="38909" y="1699542"/>
                    <a:pt x="23721" y="1684354"/>
                  </a:cubicBezTo>
                  <a:cubicBezTo>
                    <a:pt x="8533" y="1669166"/>
                    <a:pt x="0" y="1648566"/>
                    <a:pt x="0" y="1627087"/>
                  </a:cubicBezTo>
                  <a:lnTo>
                    <a:pt x="0" y="80988"/>
                  </a:lnTo>
                  <a:cubicBezTo>
                    <a:pt x="0" y="59509"/>
                    <a:pt x="8533" y="38909"/>
                    <a:pt x="23721" y="23721"/>
                  </a:cubicBezTo>
                  <a:cubicBezTo>
                    <a:pt x="38909" y="8533"/>
                    <a:pt x="59509" y="0"/>
                    <a:pt x="80988" y="0"/>
                  </a:cubicBezTo>
                  <a:close/>
                </a:path>
              </a:pathLst>
            </a:custGeom>
            <a:solidFill>
              <a:srgbClr val="F5F6F7"/>
            </a:solidFill>
            <a:ln w="66675" cap="rnd">
              <a:solidFill>
                <a:srgbClr val="24508C"/>
              </a:solidFill>
              <a:prstDash val="solid"/>
              <a:round/>
            </a:ln>
          </p:spPr>
          <p:txBody>
            <a:bodyPr/>
            <a:lstStyle/>
            <a:p>
              <a:endParaRPr lang="en-IN"/>
            </a:p>
          </p:txBody>
        </p:sp>
        <p:sp>
          <p:nvSpPr>
            <p:cNvPr id="17" name="TextBox 17"/>
            <p:cNvSpPr txBox="1"/>
            <p:nvPr/>
          </p:nvSpPr>
          <p:spPr>
            <a:xfrm>
              <a:off x="0" y="-38100"/>
              <a:ext cx="1309973" cy="1746175"/>
            </a:xfrm>
            <a:prstGeom prst="rect">
              <a:avLst/>
            </a:prstGeom>
          </p:spPr>
          <p:txBody>
            <a:bodyPr lIns="29290" tIns="29290" rIns="29290" bIns="29290" rtlCol="0" anchor="ctr"/>
            <a:lstStyle/>
            <a:p>
              <a:pPr marL="539749" lvl="1" indent="-269875" algn="l">
                <a:lnSpc>
                  <a:spcPts val="3499"/>
                </a:lnSpc>
                <a:buFont typeface="Arial"/>
                <a:buChar char="•"/>
              </a:pPr>
              <a:r>
                <a:rPr lang="en-US" sz="2499">
                  <a:solidFill>
                    <a:srgbClr val="000000"/>
                  </a:solidFill>
                  <a:latin typeface="Montserrat"/>
                </a:rPr>
                <a:t>Laborers </a:t>
              </a:r>
            </a:p>
            <a:p>
              <a:pPr marL="539749" lvl="1" indent="-269875" algn="l">
                <a:lnSpc>
                  <a:spcPts val="3499"/>
                </a:lnSpc>
                <a:buFont typeface="Arial"/>
                <a:buChar char="•"/>
              </a:pPr>
              <a:r>
                <a:rPr lang="en-US" sz="2499">
                  <a:solidFill>
                    <a:srgbClr val="000000"/>
                  </a:solidFill>
                  <a:latin typeface="Montserrat"/>
                </a:rPr>
                <a:t>Security staff </a:t>
              </a:r>
            </a:p>
            <a:p>
              <a:pPr marL="539749" lvl="1" indent="-269875" algn="l">
                <a:lnSpc>
                  <a:spcPts val="3499"/>
                </a:lnSpc>
                <a:buFont typeface="Arial"/>
                <a:buChar char="•"/>
              </a:pPr>
              <a:r>
                <a:rPr lang="en-US" sz="2499">
                  <a:solidFill>
                    <a:srgbClr val="000000"/>
                  </a:solidFill>
                  <a:latin typeface="Montserrat"/>
                </a:rPr>
                <a:t>Cleaning staff </a:t>
              </a:r>
            </a:p>
            <a:p>
              <a:pPr marL="539749" lvl="1" indent="-269875" algn="l">
                <a:lnSpc>
                  <a:spcPts val="3499"/>
                </a:lnSpc>
                <a:buFont typeface="Arial"/>
                <a:buChar char="•"/>
              </a:pPr>
              <a:r>
                <a:rPr lang="en-US" sz="2499">
                  <a:solidFill>
                    <a:srgbClr val="000000"/>
                  </a:solidFill>
                  <a:latin typeface="Montserrat"/>
                </a:rPr>
                <a:t>Low-skill Laborers </a:t>
              </a:r>
            </a:p>
            <a:p>
              <a:pPr marL="539749" lvl="1" indent="-269875" algn="l">
                <a:lnSpc>
                  <a:spcPts val="3499"/>
                </a:lnSpc>
                <a:buFont typeface="Arial"/>
                <a:buChar char="•"/>
              </a:pPr>
              <a:r>
                <a:rPr lang="en-US" sz="2499">
                  <a:solidFill>
                    <a:srgbClr val="000000"/>
                  </a:solidFill>
                  <a:latin typeface="Montserrat"/>
                </a:rPr>
                <a:t>Waiters</a:t>
              </a:r>
            </a:p>
            <a:p>
              <a:pPr marL="539749" lvl="1" indent="-269875" algn="l">
                <a:lnSpc>
                  <a:spcPts val="3499"/>
                </a:lnSpc>
                <a:buFont typeface="Arial"/>
                <a:buChar char="•"/>
              </a:pPr>
              <a:r>
                <a:rPr lang="en-US" sz="2499">
                  <a:solidFill>
                    <a:srgbClr val="000000"/>
                  </a:solidFill>
                  <a:latin typeface="Montserrat"/>
                </a:rPr>
                <a:t>Barmen staff</a:t>
              </a:r>
            </a:p>
          </p:txBody>
        </p:sp>
      </p:grpSp>
      <p:grpSp>
        <p:nvGrpSpPr>
          <p:cNvPr id="18" name="Group 18"/>
          <p:cNvGrpSpPr/>
          <p:nvPr/>
        </p:nvGrpSpPr>
        <p:grpSpPr>
          <a:xfrm>
            <a:off x="11962940" y="5470236"/>
            <a:ext cx="2853371" cy="4634668"/>
            <a:chOff x="0" y="0"/>
            <a:chExt cx="1303385" cy="2117060"/>
          </a:xfrm>
        </p:grpSpPr>
        <p:sp>
          <p:nvSpPr>
            <p:cNvPr id="19" name="Freeform 19"/>
            <p:cNvSpPr/>
            <p:nvPr/>
          </p:nvSpPr>
          <p:spPr>
            <a:xfrm>
              <a:off x="0" y="0"/>
              <a:ext cx="1303385" cy="2117060"/>
            </a:xfrm>
            <a:custGeom>
              <a:avLst/>
              <a:gdLst/>
              <a:ahLst/>
              <a:cxnLst/>
              <a:rect l="l" t="t" r="r" b="b"/>
              <a:pathLst>
                <a:path w="1303385" h="2117060">
                  <a:moveTo>
                    <a:pt x="81398" y="0"/>
                  </a:moveTo>
                  <a:lnTo>
                    <a:pt x="1221987" y="0"/>
                  </a:lnTo>
                  <a:cubicBezTo>
                    <a:pt x="1266942" y="0"/>
                    <a:pt x="1303385" y="36443"/>
                    <a:pt x="1303385" y="81398"/>
                  </a:cubicBezTo>
                  <a:lnTo>
                    <a:pt x="1303385" y="2035662"/>
                  </a:lnTo>
                  <a:cubicBezTo>
                    <a:pt x="1303385" y="2057250"/>
                    <a:pt x="1294809" y="2077954"/>
                    <a:pt x="1279544" y="2093219"/>
                  </a:cubicBezTo>
                  <a:cubicBezTo>
                    <a:pt x="1264279" y="2108484"/>
                    <a:pt x="1243575" y="2117060"/>
                    <a:pt x="1221987" y="2117060"/>
                  </a:cubicBezTo>
                  <a:lnTo>
                    <a:pt x="81398" y="2117060"/>
                  </a:lnTo>
                  <a:cubicBezTo>
                    <a:pt x="36443" y="2117060"/>
                    <a:pt x="0" y="2080617"/>
                    <a:pt x="0" y="2035662"/>
                  </a:cubicBezTo>
                  <a:lnTo>
                    <a:pt x="0" y="81398"/>
                  </a:lnTo>
                  <a:cubicBezTo>
                    <a:pt x="0" y="59810"/>
                    <a:pt x="8576" y="39106"/>
                    <a:pt x="23841" y="23841"/>
                  </a:cubicBezTo>
                  <a:cubicBezTo>
                    <a:pt x="39106" y="8576"/>
                    <a:pt x="59810" y="0"/>
                    <a:pt x="81398" y="0"/>
                  </a:cubicBezTo>
                  <a:close/>
                </a:path>
              </a:pathLst>
            </a:custGeom>
            <a:solidFill>
              <a:srgbClr val="F5F6F7"/>
            </a:solidFill>
            <a:ln w="66675" cap="rnd">
              <a:solidFill>
                <a:srgbClr val="24508C"/>
              </a:solidFill>
              <a:prstDash val="solid"/>
              <a:round/>
            </a:ln>
          </p:spPr>
          <p:txBody>
            <a:bodyPr/>
            <a:lstStyle/>
            <a:p>
              <a:endParaRPr lang="en-IN"/>
            </a:p>
          </p:txBody>
        </p:sp>
        <p:sp>
          <p:nvSpPr>
            <p:cNvPr id="20" name="TextBox 20"/>
            <p:cNvSpPr txBox="1"/>
            <p:nvPr/>
          </p:nvSpPr>
          <p:spPr>
            <a:xfrm>
              <a:off x="0" y="-38100"/>
              <a:ext cx="1303385" cy="2155160"/>
            </a:xfrm>
            <a:prstGeom prst="rect">
              <a:avLst/>
            </a:prstGeom>
          </p:spPr>
          <p:txBody>
            <a:bodyPr lIns="29290" tIns="29290" rIns="29290" bIns="29290" rtlCol="0" anchor="ctr"/>
            <a:lstStyle/>
            <a:p>
              <a:pPr marL="539749" lvl="1" indent="-269875" algn="l">
                <a:lnSpc>
                  <a:spcPts val="3499"/>
                </a:lnSpc>
                <a:buFont typeface="Arial"/>
                <a:buChar char="•"/>
              </a:pPr>
              <a:r>
                <a:rPr lang="en-US" sz="2499">
                  <a:solidFill>
                    <a:srgbClr val="000000"/>
                  </a:solidFill>
                  <a:latin typeface="Montserrat"/>
                </a:rPr>
                <a:t>Sales staff</a:t>
              </a:r>
            </a:p>
            <a:p>
              <a:pPr marL="539749" lvl="1" indent="-269875" algn="l">
                <a:lnSpc>
                  <a:spcPts val="3499"/>
                </a:lnSpc>
                <a:buFont typeface="Arial"/>
                <a:buChar char="•"/>
              </a:pPr>
              <a:r>
                <a:rPr lang="en-US" sz="2499">
                  <a:solidFill>
                    <a:srgbClr val="000000"/>
                  </a:solidFill>
                  <a:latin typeface="Montserrat"/>
                </a:rPr>
                <a:t>Core staff</a:t>
              </a:r>
            </a:p>
            <a:p>
              <a:pPr marL="539749" lvl="1" indent="-269875" algn="l">
                <a:lnSpc>
                  <a:spcPts val="3499"/>
                </a:lnSpc>
                <a:buFont typeface="Arial"/>
                <a:buChar char="•"/>
              </a:pPr>
              <a:r>
                <a:rPr lang="en-US" sz="2499">
                  <a:solidFill>
                    <a:srgbClr val="000000"/>
                  </a:solidFill>
                  <a:latin typeface="Montserrat"/>
                </a:rPr>
                <a:t>Private service staff</a:t>
              </a:r>
            </a:p>
            <a:p>
              <a:pPr marL="539749" lvl="1" indent="-269875" algn="l">
                <a:lnSpc>
                  <a:spcPts val="3499"/>
                </a:lnSpc>
                <a:buFont typeface="Arial"/>
                <a:buChar char="•"/>
              </a:pPr>
              <a:r>
                <a:rPr lang="en-US" sz="2499">
                  <a:solidFill>
                    <a:srgbClr val="000000"/>
                  </a:solidFill>
                  <a:latin typeface="Montserrat"/>
                </a:rPr>
                <a:t>Drivers</a:t>
              </a:r>
            </a:p>
            <a:p>
              <a:pPr marL="539749" lvl="1" indent="-269875" algn="l">
                <a:lnSpc>
                  <a:spcPts val="3499"/>
                </a:lnSpc>
                <a:buFont typeface="Arial"/>
                <a:buChar char="•"/>
              </a:pPr>
              <a:r>
                <a:rPr lang="en-US" sz="2499">
                  <a:solidFill>
                    <a:srgbClr val="000000"/>
                  </a:solidFill>
                  <a:latin typeface="Montserrat"/>
                </a:rPr>
                <a:t>Cooking staff          </a:t>
              </a:r>
            </a:p>
            <a:p>
              <a:pPr marL="539749" lvl="1" indent="-269875" algn="l">
                <a:lnSpc>
                  <a:spcPts val="3499"/>
                </a:lnSpc>
                <a:buFont typeface="Arial"/>
                <a:buChar char="•"/>
              </a:pPr>
              <a:r>
                <a:rPr lang="en-US" sz="2499">
                  <a:solidFill>
                    <a:srgbClr val="000000"/>
                  </a:solidFill>
                  <a:latin typeface="Montserrat"/>
                </a:rPr>
                <a:t>Secretaries </a:t>
              </a:r>
            </a:p>
            <a:p>
              <a:pPr marL="539749" lvl="1" indent="-269875" algn="l">
                <a:lnSpc>
                  <a:spcPts val="3499"/>
                </a:lnSpc>
                <a:buFont typeface="Arial"/>
                <a:buChar char="•"/>
              </a:pPr>
              <a:r>
                <a:rPr lang="en-US" sz="2499">
                  <a:solidFill>
                    <a:srgbClr val="000000"/>
                  </a:solidFill>
                  <a:latin typeface="Montserrat"/>
                </a:rPr>
                <a:t>Realty agents</a:t>
              </a:r>
            </a:p>
            <a:p>
              <a:pPr marL="539749" lvl="1" indent="-269875" algn="l">
                <a:lnSpc>
                  <a:spcPts val="3499"/>
                </a:lnSpc>
                <a:buFont typeface="Arial"/>
                <a:buChar char="•"/>
              </a:pPr>
              <a:r>
                <a:rPr lang="en-US" sz="2499">
                  <a:solidFill>
                    <a:srgbClr val="000000"/>
                  </a:solidFill>
                  <a:latin typeface="Montserrat"/>
                </a:rPr>
                <a:t>HR staff</a:t>
              </a:r>
            </a:p>
          </p:txBody>
        </p:sp>
      </p:grpSp>
      <p:sp>
        <p:nvSpPr>
          <p:cNvPr id="21" name="TextBox 21"/>
          <p:cNvSpPr txBox="1"/>
          <p:nvPr/>
        </p:nvSpPr>
        <p:spPr>
          <a:xfrm>
            <a:off x="9425837" y="4857750"/>
            <a:ext cx="1898928" cy="514350"/>
          </a:xfrm>
          <a:prstGeom prst="rect">
            <a:avLst/>
          </a:prstGeom>
        </p:spPr>
        <p:txBody>
          <a:bodyPr lIns="0" tIns="0" rIns="0" bIns="0" rtlCol="0" anchor="t">
            <a:spAutoFit/>
          </a:bodyPr>
          <a:lstStyle/>
          <a:p>
            <a:pPr algn="ctr">
              <a:lnSpc>
                <a:spcPts val="4200"/>
              </a:lnSpc>
            </a:pPr>
            <a:r>
              <a:rPr lang="en-US" sz="3000" dirty="0">
                <a:solidFill>
                  <a:srgbClr val="24508C"/>
                </a:solidFill>
                <a:latin typeface="Montserrat Bold"/>
              </a:rPr>
              <a:t>High Skill</a:t>
            </a:r>
          </a:p>
        </p:txBody>
      </p:sp>
      <p:sp>
        <p:nvSpPr>
          <p:cNvPr id="22" name="TextBox 22"/>
          <p:cNvSpPr txBox="1"/>
          <p:nvPr/>
        </p:nvSpPr>
        <p:spPr>
          <a:xfrm>
            <a:off x="15476220" y="4857750"/>
            <a:ext cx="1783080" cy="514350"/>
          </a:xfrm>
          <a:prstGeom prst="rect">
            <a:avLst/>
          </a:prstGeom>
        </p:spPr>
        <p:txBody>
          <a:bodyPr lIns="0" tIns="0" rIns="0" bIns="0" rtlCol="0" anchor="t">
            <a:spAutoFit/>
          </a:bodyPr>
          <a:lstStyle/>
          <a:p>
            <a:pPr algn="ctr">
              <a:lnSpc>
                <a:spcPts val="4200"/>
              </a:lnSpc>
            </a:pPr>
            <a:r>
              <a:rPr lang="en-US" sz="3000">
                <a:solidFill>
                  <a:srgbClr val="24508C"/>
                </a:solidFill>
                <a:latin typeface="Montserrat Bold"/>
              </a:rPr>
              <a:t>Low Skill</a:t>
            </a:r>
          </a:p>
        </p:txBody>
      </p:sp>
      <p:sp>
        <p:nvSpPr>
          <p:cNvPr id="23" name="AutoShape 23"/>
          <p:cNvSpPr/>
          <p:nvPr/>
        </p:nvSpPr>
        <p:spPr>
          <a:xfrm flipH="1">
            <a:off x="10622767" y="2480419"/>
            <a:ext cx="2635394" cy="2434481"/>
          </a:xfrm>
          <a:prstGeom prst="line">
            <a:avLst/>
          </a:prstGeom>
          <a:ln w="38100" cap="flat">
            <a:solidFill>
              <a:srgbClr val="000000"/>
            </a:solidFill>
            <a:prstDash val="sysDot"/>
            <a:headEnd type="none" w="sm" len="sm"/>
            <a:tailEnd type="arrow" w="med" len="sm"/>
          </a:ln>
        </p:spPr>
        <p:txBody>
          <a:bodyPr/>
          <a:lstStyle/>
          <a:p>
            <a:endParaRPr lang="en-IN"/>
          </a:p>
        </p:txBody>
      </p:sp>
      <p:sp>
        <p:nvSpPr>
          <p:cNvPr id="24" name="AutoShape 24"/>
          <p:cNvSpPr/>
          <p:nvPr/>
        </p:nvSpPr>
        <p:spPr>
          <a:xfrm>
            <a:off x="13258161" y="2480419"/>
            <a:ext cx="0" cy="2406223"/>
          </a:xfrm>
          <a:prstGeom prst="line">
            <a:avLst/>
          </a:prstGeom>
          <a:ln w="38100" cap="flat">
            <a:solidFill>
              <a:srgbClr val="000000"/>
            </a:solidFill>
            <a:prstDash val="sysDot"/>
            <a:headEnd type="none" w="sm" len="sm"/>
            <a:tailEnd type="arrow" w="med" len="sm"/>
          </a:ln>
        </p:spPr>
        <p:txBody>
          <a:bodyPr/>
          <a:lstStyle/>
          <a:p>
            <a:endParaRPr lang="en-IN"/>
          </a:p>
        </p:txBody>
      </p:sp>
      <p:sp>
        <p:nvSpPr>
          <p:cNvPr id="25" name="AutoShape 25"/>
          <p:cNvSpPr/>
          <p:nvPr/>
        </p:nvSpPr>
        <p:spPr>
          <a:xfrm>
            <a:off x="13258161" y="2480419"/>
            <a:ext cx="3109599" cy="2434481"/>
          </a:xfrm>
          <a:prstGeom prst="line">
            <a:avLst/>
          </a:prstGeom>
          <a:ln w="38100" cap="flat">
            <a:solidFill>
              <a:srgbClr val="000000"/>
            </a:solidFill>
            <a:prstDash val="sysDot"/>
            <a:headEnd type="none" w="sm" len="sm"/>
            <a:tailEnd type="arrow" w="med" len="sm"/>
          </a:ln>
        </p:spPr>
        <p:txBody>
          <a:bodyPr/>
          <a:lstStyle/>
          <a:p>
            <a:endParaRPr lang="en-IN"/>
          </a:p>
        </p:txBody>
      </p:sp>
      <p:sp>
        <p:nvSpPr>
          <p:cNvPr id="26" name="AutoShape 26"/>
          <p:cNvSpPr/>
          <p:nvPr/>
        </p:nvSpPr>
        <p:spPr>
          <a:xfrm>
            <a:off x="5023512" y="3314700"/>
            <a:ext cx="2825088" cy="0"/>
          </a:xfrm>
          <a:prstGeom prst="line">
            <a:avLst/>
          </a:prstGeom>
          <a:ln w="38100" cap="flat">
            <a:solidFill>
              <a:srgbClr val="000000"/>
            </a:solidFill>
            <a:prstDash val="solid"/>
            <a:headEnd type="none" w="sm" len="sm"/>
            <a:tailEnd type="none" w="sm" len="sm"/>
          </a:ln>
        </p:spPr>
        <p:txBody>
          <a:bodyPr/>
          <a:lstStyle/>
          <a:p>
            <a:endParaRPr lang="en-IN"/>
          </a:p>
        </p:txBody>
      </p:sp>
      <p:sp>
        <p:nvSpPr>
          <p:cNvPr id="27" name="Freeform 27"/>
          <p:cNvSpPr/>
          <p:nvPr/>
        </p:nvSpPr>
        <p:spPr>
          <a:xfrm>
            <a:off x="400764" y="5545091"/>
            <a:ext cx="7442353" cy="4116142"/>
          </a:xfrm>
          <a:custGeom>
            <a:avLst/>
            <a:gdLst/>
            <a:ahLst/>
            <a:cxnLst/>
            <a:rect l="l" t="t" r="r" b="b"/>
            <a:pathLst>
              <a:path w="7442353" h="4116142">
                <a:moveTo>
                  <a:pt x="0" y="0"/>
                </a:moveTo>
                <a:lnTo>
                  <a:pt x="7442353" y="0"/>
                </a:lnTo>
                <a:lnTo>
                  <a:pt x="7442353" y="4116141"/>
                </a:lnTo>
                <a:lnTo>
                  <a:pt x="0" y="4116141"/>
                </a:lnTo>
                <a:lnTo>
                  <a:pt x="0" y="0"/>
                </a:lnTo>
                <a:close/>
              </a:path>
            </a:pathLst>
          </a:custGeom>
          <a:blipFill>
            <a:blip r:embed="rId2"/>
            <a:stretch>
              <a:fillRect l="-8876" t="-10665" r="-4755" b="-16211"/>
            </a:stretch>
          </a:blipFill>
        </p:spPr>
        <p:txBody>
          <a:bodyPr/>
          <a:lstStyle/>
          <a:p>
            <a:endParaRPr lang="en-IN"/>
          </a:p>
        </p:txBody>
      </p:sp>
      <p:sp>
        <p:nvSpPr>
          <p:cNvPr id="28" name="TextBox 28"/>
          <p:cNvSpPr txBox="1"/>
          <p:nvPr/>
        </p:nvSpPr>
        <p:spPr>
          <a:xfrm>
            <a:off x="368058" y="509624"/>
            <a:ext cx="7298168" cy="762000"/>
          </a:xfrm>
          <a:prstGeom prst="rect">
            <a:avLst/>
          </a:prstGeom>
        </p:spPr>
        <p:txBody>
          <a:bodyPr lIns="0" tIns="0" rIns="0" bIns="0" rtlCol="0" anchor="t">
            <a:spAutoFit/>
          </a:bodyPr>
          <a:lstStyle/>
          <a:p>
            <a:pPr marL="0" lvl="0" indent="0" algn="l">
              <a:lnSpc>
                <a:spcPts val="6000"/>
              </a:lnSpc>
            </a:pPr>
            <a:r>
              <a:rPr lang="en-US" sz="5000" dirty="0">
                <a:solidFill>
                  <a:srgbClr val="24508C"/>
                </a:solidFill>
                <a:latin typeface="Montserrat Bold"/>
              </a:rPr>
              <a:t>NEW VARIABLES</a:t>
            </a:r>
          </a:p>
        </p:txBody>
      </p:sp>
      <p:sp>
        <p:nvSpPr>
          <p:cNvPr id="29" name="TextBox 29"/>
          <p:cNvSpPr txBox="1"/>
          <p:nvPr/>
        </p:nvSpPr>
        <p:spPr>
          <a:xfrm>
            <a:off x="368058" y="1861929"/>
            <a:ext cx="7298168" cy="644525"/>
          </a:xfrm>
          <a:prstGeom prst="rect">
            <a:avLst/>
          </a:prstGeom>
        </p:spPr>
        <p:txBody>
          <a:bodyPr lIns="0" tIns="0" rIns="0" bIns="0" rtlCol="0" anchor="t">
            <a:spAutoFit/>
          </a:bodyPr>
          <a:lstStyle/>
          <a:p>
            <a:pPr marL="0" lvl="0" indent="0" algn="l">
              <a:lnSpc>
                <a:spcPts val="5200"/>
              </a:lnSpc>
            </a:pPr>
            <a:r>
              <a:rPr lang="en-US" sz="4000" dirty="0">
                <a:solidFill>
                  <a:srgbClr val="24508C"/>
                </a:solidFill>
                <a:latin typeface="Montserrat Bold"/>
              </a:rPr>
              <a:t>CREDIT TO INCOME RATIO</a:t>
            </a:r>
          </a:p>
        </p:txBody>
      </p:sp>
      <p:sp>
        <p:nvSpPr>
          <p:cNvPr id="30" name="TextBox 30"/>
          <p:cNvSpPr txBox="1"/>
          <p:nvPr/>
        </p:nvSpPr>
        <p:spPr>
          <a:xfrm>
            <a:off x="11962940" y="4829492"/>
            <a:ext cx="2590443" cy="514350"/>
          </a:xfrm>
          <a:prstGeom prst="rect">
            <a:avLst/>
          </a:prstGeom>
        </p:spPr>
        <p:txBody>
          <a:bodyPr lIns="0" tIns="0" rIns="0" bIns="0" rtlCol="0" anchor="t">
            <a:spAutoFit/>
          </a:bodyPr>
          <a:lstStyle/>
          <a:p>
            <a:pPr algn="ctr">
              <a:lnSpc>
                <a:spcPts val="4200"/>
              </a:lnSpc>
            </a:pPr>
            <a:r>
              <a:rPr lang="en-US" sz="3000">
                <a:solidFill>
                  <a:srgbClr val="24508C"/>
                </a:solidFill>
                <a:latin typeface="Montserrat Bold"/>
              </a:rPr>
              <a:t>Medium Skill</a:t>
            </a:r>
          </a:p>
        </p:txBody>
      </p:sp>
      <p:sp>
        <p:nvSpPr>
          <p:cNvPr id="31" name="TextBox 31"/>
          <p:cNvSpPr txBox="1"/>
          <p:nvPr/>
        </p:nvSpPr>
        <p:spPr>
          <a:xfrm>
            <a:off x="400764" y="3066464"/>
            <a:ext cx="4528194" cy="415819"/>
          </a:xfrm>
          <a:prstGeom prst="rect">
            <a:avLst/>
          </a:prstGeom>
        </p:spPr>
        <p:txBody>
          <a:bodyPr wrap="square" lIns="0" tIns="0" rIns="0" bIns="0" rtlCol="0" anchor="t">
            <a:spAutoFit/>
          </a:bodyPr>
          <a:lstStyle/>
          <a:p>
            <a:pPr algn="ctr">
              <a:lnSpc>
                <a:spcPts val="3499"/>
              </a:lnSpc>
              <a:spcBef>
                <a:spcPct val="0"/>
              </a:spcBef>
            </a:pPr>
            <a:r>
              <a:rPr lang="en-US" sz="2499" dirty="0">
                <a:solidFill>
                  <a:srgbClr val="000000"/>
                </a:solidFill>
                <a:latin typeface="Montserrat"/>
              </a:rPr>
              <a:t>CREDIT INCOME RATIO =</a:t>
            </a:r>
          </a:p>
        </p:txBody>
      </p:sp>
      <p:sp>
        <p:nvSpPr>
          <p:cNvPr id="32" name="TextBox 32"/>
          <p:cNvSpPr txBox="1"/>
          <p:nvPr/>
        </p:nvSpPr>
        <p:spPr>
          <a:xfrm>
            <a:off x="218578" y="4402091"/>
            <a:ext cx="7666225" cy="514350"/>
          </a:xfrm>
          <a:prstGeom prst="rect">
            <a:avLst/>
          </a:prstGeom>
        </p:spPr>
        <p:txBody>
          <a:bodyPr lIns="0" tIns="0" rIns="0" bIns="0" rtlCol="0" anchor="t">
            <a:spAutoFit/>
          </a:bodyPr>
          <a:lstStyle/>
          <a:p>
            <a:pPr algn="ctr">
              <a:lnSpc>
                <a:spcPts val="4200"/>
              </a:lnSpc>
            </a:pPr>
            <a:r>
              <a:rPr lang="en-US" sz="3000" dirty="0">
                <a:solidFill>
                  <a:srgbClr val="24508C"/>
                </a:solidFill>
                <a:latin typeface="Montserrat Bold"/>
              </a:rPr>
              <a:t>Histogram of Credit to Income Ratio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863974" y="5628097"/>
            <a:ext cx="7281115" cy="4496343"/>
          </a:xfrm>
          <a:custGeom>
            <a:avLst/>
            <a:gdLst/>
            <a:ahLst/>
            <a:cxnLst/>
            <a:rect l="l" t="t" r="r" b="b"/>
            <a:pathLst>
              <a:path w="7281115" h="4496343">
                <a:moveTo>
                  <a:pt x="0" y="0"/>
                </a:moveTo>
                <a:lnTo>
                  <a:pt x="7281115" y="0"/>
                </a:lnTo>
                <a:lnTo>
                  <a:pt x="7281115" y="4496343"/>
                </a:lnTo>
                <a:lnTo>
                  <a:pt x="0" y="4496343"/>
                </a:lnTo>
                <a:lnTo>
                  <a:pt x="0" y="0"/>
                </a:lnTo>
                <a:close/>
              </a:path>
            </a:pathLst>
          </a:custGeom>
          <a:blipFill>
            <a:blip r:embed="rId2"/>
            <a:stretch>
              <a:fillRect/>
            </a:stretch>
          </a:blipFill>
        </p:spPr>
        <p:txBody>
          <a:bodyPr/>
          <a:lstStyle/>
          <a:p>
            <a:endParaRPr lang="en-IN"/>
          </a:p>
        </p:txBody>
      </p:sp>
      <p:sp>
        <p:nvSpPr>
          <p:cNvPr id="3" name="Freeform 3"/>
          <p:cNvSpPr/>
          <p:nvPr/>
        </p:nvSpPr>
        <p:spPr>
          <a:xfrm>
            <a:off x="359147" y="1434815"/>
            <a:ext cx="9431869" cy="7823485"/>
          </a:xfrm>
          <a:custGeom>
            <a:avLst/>
            <a:gdLst/>
            <a:ahLst/>
            <a:cxnLst/>
            <a:rect l="l" t="t" r="r" b="b"/>
            <a:pathLst>
              <a:path w="9431869" h="7823485">
                <a:moveTo>
                  <a:pt x="0" y="0"/>
                </a:moveTo>
                <a:lnTo>
                  <a:pt x="9431870" y="0"/>
                </a:lnTo>
                <a:lnTo>
                  <a:pt x="9431870" y="7823485"/>
                </a:lnTo>
                <a:lnTo>
                  <a:pt x="0" y="7823485"/>
                </a:lnTo>
                <a:lnTo>
                  <a:pt x="0" y="0"/>
                </a:lnTo>
                <a:close/>
              </a:path>
            </a:pathLst>
          </a:custGeom>
          <a:blipFill>
            <a:blip r:embed="rId3"/>
            <a:stretch>
              <a:fillRect l="-6738" r="-9387"/>
            </a:stretch>
          </a:blipFill>
        </p:spPr>
        <p:txBody>
          <a:bodyPr/>
          <a:lstStyle/>
          <a:p>
            <a:endParaRPr lang="en-IN"/>
          </a:p>
        </p:txBody>
      </p:sp>
      <p:sp>
        <p:nvSpPr>
          <p:cNvPr id="4" name="Freeform 4"/>
          <p:cNvSpPr/>
          <p:nvPr/>
        </p:nvSpPr>
        <p:spPr>
          <a:xfrm>
            <a:off x="10668182" y="922593"/>
            <a:ext cx="7619818" cy="4705504"/>
          </a:xfrm>
          <a:custGeom>
            <a:avLst/>
            <a:gdLst/>
            <a:ahLst/>
            <a:cxnLst/>
            <a:rect l="l" t="t" r="r" b="b"/>
            <a:pathLst>
              <a:path w="7619818" h="4705504">
                <a:moveTo>
                  <a:pt x="0" y="0"/>
                </a:moveTo>
                <a:lnTo>
                  <a:pt x="7619818" y="0"/>
                </a:lnTo>
                <a:lnTo>
                  <a:pt x="7619818" y="4705504"/>
                </a:lnTo>
                <a:lnTo>
                  <a:pt x="0" y="4705504"/>
                </a:lnTo>
                <a:lnTo>
                  <a:pt x="0" y="0"/>
                </a:lnTo>
                <a:close/>
              </a:path>
            </a:pathLst>
          </a:custGeom>
          <a:blipFill>
            <a:blip r:embed="rId4"/>
            <a:stretch>
              <a:fillRect/>
            </a:stretch>
          </a:blipFill>
        </p:spPr>
        <p:txBody>
          <a:bodyPr/>
          <a:lstStyle/>
          <a:p>
            <a:endParaRPr lang="en-IN"/>
          </a:p>
        </p:txBody>
      </p:sp>
      <p:grpSp>
        <p:nvGrpSpPr>
          <p:cNvPr id="5" name="Group 5"/>
          <p:cNvGrpSpPr/>
          <p:nvPr/>
        </p:nvGrpSpPr>
        <p:grpSpPr>
          <a:xfrm>
            <a:off x="16464340" y="-2771020"/>
            <a:ext cx="3952120" cy="3952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8" name="TextBox 8"/>
          <p:cNvSpPr txBox="1"/>
          <p:nvPr/>
        </p:nvSpPr>
        <p:spPr>
          <a:xfrm>
            <a:off x="326407" y="293432"/>
            <a:ext cx="10646393" cy="811468"/>
          </a:xfrm>
          <a:prstGeom prst="rect">
            <a:avLst/>
          </a:prstGeom>
        </p:spPr>
        <p:txBody>
          <a:bodyPr lIns="0" tIns="0" rIns="0" bIns="0" rtlCol="0" anchor="t">
            <a:spAutoFit/>
          </a:bodyPr>
          <a:lstStyle/>
          <a:p>
            <a:pPr algn="l">
              <a:lnSpc>
                <a:spcPts val="6723"/>
              </a:lnSpc>
            </a:pPr>
            <a:r>
              <a:rPr lang="en-US" sz="4802" dirty="0">
                <a:solidFill>
                  <a:srgbClr val="24508C"/>
                </a:solidFill>
                <a:latin typeface="Montserrat Ultra-Bold"/>
              </a:rPr>
              <a:t>EXPLORATORY DATA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813</Words>
  <Application>Microsoft Office PowerPoint</Application>
  <PresentationFormat>Custom</PresentationFormat>
  <Paragraphs>171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Montserrat</vt:lpstr>
      <vt:lpstr>Calibri</vt:lpstr>
      <vt:lpstr>Arial</vt:lpstr>
      <vt:lpstr>Montserrat Ultra-Bold</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Illustrative Marketing Plan Presentation</dc:title>
  <dc:creator>Goutham Yallapu</dc:creator>
  <cp:lastModifiedBy>Goutham Yallapu</cp:lastModifiedBy>
  <cp:revision>17</cp:revision>
  <dcterms:created xsi:type="dcterms:W3CDTF">2006-08-16T00:00:00Z</dcterms:created>
  <dcterms:modified xsi:type="dcterms:W3CDTF">2024-05-03T16:08:19Z</dcterms:modified>
  <dc:identifier>DAGD9M_pJjY</dc:identifier>
</cp:coreProperties>
</file>