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74394-835F-1429-C907-EE1705D4C0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79E74D-AA14-E133-C939-FBE621E545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B7745-595A-C368-EF5A-5EB24B0CD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FC18A-8757-4A1C-9433-4C2F4103A6AB}" type="datetimeFigureOut">
              <a:rPr lang="en-GB" smtClean="0"/>
              <a:t>26/11/2024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555C19-895F-5FF5-EEB2-071923812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AC25B7-531A-F1F3-4F4E-438310B61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C8B7-044E-4671-8A2B-E488FF0AA8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7961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31008-ED45-ABF0-5C28-851EF3D79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FE606A-1F7A-771A-7EF3-9B55AFF248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4EC98-2D64-AA7E-0438-ABDC22F6D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FC18A-8757-4A1C-9433-4C2F4103A6AB}" type="datetimeFigureOut">
              <a:rPr lang="en-GB" smtClean="0"/>
              <a:t>26/11/2024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7A296-FF06-0678-71D4-295F8CCA0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885F3-358F-5A7D-1A43-394543F4C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C8B7-044E-4671-8A2B-E488FF0AA8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0504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A6A339-7A2D-CB6A-5260-F8B8740864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78A129-65A3-F207-ED02-833D0C661F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F4333-D9A3-C208-F288-6BC4D68C0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FC18A-8757-4A1C-9433-4C2F4103A6AB}" type="datetimeFigureOut">
              <a:rPr lang="en-GB" smtClean="0"/>
              <a:t>26/11/2024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F88727-A55D-B3EC-085F-39EF298B7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135338-DC53-91F5-C849-1A6FCC860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C8B7-044E-4671-8A2B-E488FF0AA8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7318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E8847-9542-5FD1-60C1-ADFB4829C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76A31-713B-1ADB-D149-7255705EA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077D1-0FEE-B432-73F5-27D53A6D0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FC18A-8757-4A1C-9433-4C2F4103A6AB}" type="datetimeFigureOut">
              <a:rPr lang="en-GB" smtClean="0"/>
              <a:t>26/11/2024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40265-B0D3-123A-C915-FF4DC3D36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37FFA-8DDD-4067-D934-8D64F50C7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C8B7-044E-4671-8A2B-E488FF0AA8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916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1D15E-8767-716D-FE57-7C8C0FFD8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D4CFE2-3D39-EFD3-4C7F-4F0216573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6D274-85E0-C3ED-C4B4-DC03AE056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FC18A-8757-4A1C-9433-4C2F4103A6AB}" type="datetimeFigureOut">
              <a:rPr lang="en-GB" smtClean="0"/>
              <a:t>26/11/2024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D9888-76D9-1A70-D803-C71224CC5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ADAC9-4922-134B-C362-0D1439805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C8B7-044E-4671-8A2B-E488FF0AA8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2975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6BFCD-0D0D-F10A-DEDC-3D27B7714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18EEC-B1A2-FCA9-3DBF-E9B4B48478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37850B-4324-23EA-EB2B-5D5B29019B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3D67BE-D38A-EC38-D496-62C514846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FC18A-8757-4A1C-9433-4C2F4103A6AB}" type="datetimeFigureOut">
              <a:rPr lang="en-GB" smtClean="0"/>
              <a:t>26/11/2024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012561-0C9E-310A-EB93-BE7CF6362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187CA1-49E5-581B-6156-E324C5755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C8B7-044E-4671-8A2B-E488FF0AA8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8474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9CE8B-4C2A-5D47-EA0A-35984EDB5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984303-C661-DA9D-8477-141C3A053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7A4A5D-BB9B-C03D-64A8-949D4B46E8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970F3F-C476-C847-15C7-D1DD8118D6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53E8AF-E9F8-A2F7-46EE-F9A3F43F34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651BF4-62A1-4495-B9AB-23F3B2AD5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FC18A-8757-4A1C-9433-4C2F4103A6AB}" type="datetimeFigureOut">
              <a:rPr lang="en-GB" smtClean="0"/>
              <a:t>26/11/2024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A4025E-C71E-6078-A8E0-3DBDD446C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E4DB26-5D49-7CC0-9DE0-05D130354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C8B7-044E-4671-8A2B-E488FF0AA8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7583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68E5E-8BB7-BE0F-E0CC-76BA51E76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2BC36C-81BC-CE34-C8A3-7AA75A056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FC18A-8757-4A1C-9433-4C2F4103A6AB}" type="datetimeFigureOut">
              <a:rPr lang="en-GB" smtClean="0"/>
              <a:t>26/11/2024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107B26-54A6-D7C2-A16B-E12BE6F40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AE1FA0-1337-3EDC-C723-E56209CF4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C8B7-044E-4671-8A2B-E488FF0AA8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8353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D33220-A820-90AB-3DB3-6B1797E96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FC18A-8757-4A1C-9433-4C2F4103A6AB}" type="datetimeFigureOut">
              <a:rPr lang="en-GB" smtClean="0"/>
              <a:t>26/11/2024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928935-426A-BB36-7C12-021247FC8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A40309-7966-55E5-2E80-8F8AE787E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C8B7-044E-4671-8A2B-E488FF0AA8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727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75BD1-7D8F-FE35-9279-B3719317C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39BF4-FDB9-A50D-59C8-FF2446126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2DD63E-0226-939A-AF5F-00AC4DEB00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81B255-04AE-1C0C-87A3-188515EB3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FC18A-8757-4A1C-9433-4C2F4103A6AB}" type="datetimeFigureOut">
              <a:rPr lang="en-GB" smtClean="0"/>
              <a:t>26/11/2024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C01810-F2E7-D08B-F268-94BA4505B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8A071D-6275-6CA1-0ABA-98F7F533E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C8B7-044E-4671-8A2B-E488FF0AA8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1829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D3823-57C4-1659-41D2-CC430A004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CE52C1-349F-C474-BAA4-36C93F3D8E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AFA2B9-33CC-D95C-1ED0-BC3F5D27DF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1E7FF2-AC71-B306-E60B-2EB9FA0F5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FC18A-8757-4A1C-9433-4C2F4103A6AB}" type="datetimeFigureOut">
              <a:rPr lang="en-GB" smtClean="0"/>
              <a:t>26/11/2024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2C2480-AD7A-8B5E-6E32-E2CBA3D94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6C4FC2-5B84-9AE1-A62C-7D7DCA09B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C8B7-044E-4671-8A2B-E488FF0AA8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514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4F6FF1-CCB4-56DA-D56C-93B2242D4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5611C0-DD1A-78B0-4E91-F7FCDD0BB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4693AB-7B0B-862E-02F7-4FBB72EC8D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FC18A-8757-4A1C-9433-4C2F4103A6AB}" type="datetimeFigureOut">
              <a:rPr lang="en-GB" smtClean="0"/>
              <a:t>26/11/2024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0DAF3C-3779-BCE3-4EBF-80D3B67AE3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10AEFC-233D-14CE-509B-9BA6551166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4C8B7-044E-4671-8A2B-E488FF0AA8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6356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outham-j/bookstor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B0380-1417-5B42-6A82-CD93E8F010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Online Bookstore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022305-BFBB-FC46-9C45-0971FCF850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Bookie.com</a:t>
            </a:r>
          </a:p>
        </p:txBody>
      </p:sp>
    </p:spTree>
    <p:extLst>
      <p:ext uri="{BB962C8B-B14F-4D97-AF65-F5344CB8AC3E}">
        <p14:creationId xmlns:p14="http://schemas.microsoft.com/office/powerpoint/2010/main" val="55039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4461A-D0A7-E6A1-09D3-5A597A4CB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BF80C-6C5F-550D-E16B-9FCE20FFB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79852"/>
            <a:ext cx="10661073" cy="4351338"/>
          </a:xfrm>
        </p:spPr>
        <p:txBody>
          <a:bodyPr/>
          <a:lstStyle/>
          <a:p>
            <a:r>
              <a:rPr lang="en-US" dirty="0"/>
              <a:t>Bookie.com is a web application to manage an online bookstore. This application helps to add, edit, delete, list &amp; search books. </a:t>
            </a:r>
          </a:p>
          <a:p>
            <a:r>
              <a:rPr lang="en-US" dirty="0"/>
              <a:t>Backend is developed using Java &amp; Spring Boot framework based on Controller-Service-Repository pattern. Frontend is developed using HTML, CSS, </a:t>
            </a:r>
            <a:r>
              <a:rPr lang="en-US" dirty="0" err="1"/>
              <a:t>Thymeleaf</a:t>
            </a:r>
            <a:r>
              <a:rPr lang="en-US" dirty="0"/>
              <a:t> &amp; aided by Bootstrap &amp; Font Awesome. Database is managed by MySQL.</a:t>
            </a:r>
          </a:p>
          <a:p>
            <a:r>
              <a:rPr lang="en-US" dirty="0"/>
              <a:t>Source code can be found at </a:t>
            </a:r>
            <a:r>
              <a:rPr lang="en-US" dirty="0">
                <a:hlinkClick r:id="rId2"/>
              </a:rPr>
              <a:t>https://github.com/goutham-j/bookstore</a:t>
            </a:r>
            <a:r>
              <a:rPr lang="en-US" dirty="0"/>
              <a:t>. Refer to the README.md file on instructions to deploy &amp; run this application.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6661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4461A-D0A7-E6A1-09D3-5A597A4CB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0A47697-DF41-AA3E-ADB6-3C55D4776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6363"/>
            <a:ext cx="9977583" cy="4625254"/>
          </a:xfrm>
        </p:spPr>
        <p:txBody>
          <a:bodyPr/>
          <a:lstStyle/>
          <a:p>
            <a:r>
              <a:rPr lang="en-US" dirty="0"/>
              <a:t>Ability to display web pages to manage book operations</a:t>
            </a:r>
          </a:p>
          <a:p>
            <a:r>
              <a:rPr lang="en-IN" dirty="0"/>
              <a:t>Ability to list all available books</a:t>
            </a:r>
          </a:p>
          <a:p>
            <a:r>
              <a:rPr lang="en-IN" dirty="0"/>
              <a:t>Ability to add a book with book name, author name, price &amp; available quantity.</a:t>
            </a:r>
          </a:p>
          <a:p>
            <a:r>
              <a:rPr lang="en-IN" dirty="0"/>
              <a:t>Ability to delete a book</a:t>
            </a:r>
          </a:p>
          <a:p>
            <a:r>
              <a:rPr lang="en-IN" dirty="0"/>
              <a:t>Ability to edit a book</a:t>
            </a:r>
          </a:p>
          <a:p>
            <a:r>
              <a:rPr lang="en-IN" dirty="0"/>
              <a:t>Ability to search by a keyword on critical attributes (book name, author name or price)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9782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4461A-D0A7-E6A1-09D3-5A597A4CB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  <a:endParaRPr lang="en-IN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895586E-DE99-BA93-79D5-00566F7181FE}"/>
              </a:ext>
            </a:extLst>
          </p:cNvPr>
          <p:cNvGrpSpPr/>
          <p:nvPr/>
        </p:nvGrpSpPr>
        <p:grpSpPr>
          <a:xfrm>
            <a:off x="1592007" y="413900"/>
            <a:ext cx="8383265" cy="6337596"/>
            <a:chOff x="1592007" y="413900"/>
            <a:chExt cx="8383265" cy="6337596"/>
          </a:xfrm>
        </p:grpSpPr>
        <p:pic>
          <p:nvPicPr>
            <p:cNvPr id="1026" name="Picture 2" descr="Services">
              <a:extLst>
                <a:ext uri="{FF2B5EF4-FFF2-40B4-BE49-F238E27FC236}">
                  <a16:creationId xmlns:a16="http://schemas.microsoft.com/office/drawing/2014/main" id="{E8E43432-9E2D-B961-A63F-F3B36444CC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8562" y="1516453"/>
              <a:ext cx="6756111" cy="41576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A133BE8-3E3D-2A86-AB84-0CD1B0C44510}"/>
                </a:ext>
              </a:extLst>
            </p:cNvPr>
            <p:cNvSpPr txBox="1"/>
            <p:nvPr/>
          </p:nvSpPr>
          <p:spPr>
            <a:xfrm>
              <a:off x="1717964" y="1516453"/>
              <a:ext cx="2244436" cy="415760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IN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4A69E98-6932-F97C-91E9-5FB77AA34862}"/>
                </a:ext>
              </a:extLst>
            </p:cNvPr>
            <p:cNvSpPr txBox="1"/>
            <p:nvPr/>
          </p:nvSpPr>
          <p:spPr>
            <a:xfrm>
              <a:off x="3968100" y="1516453"/>
              <a:ext cx="6007172" cy="415760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IN" dirty="0"/>
            </a:p>
          </p:txBody>
        </p:sp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2DB226DD-C38A-6C06-C875-E6E3FBD7D711}"/>
                </a:ext>
              </a:extLst>
            </p:cNvPr>
            <p:cNvSpPr/>
            <p:nvPr/>
          </p:nvSpPr>
          <p:spPr>
            <a:xfrm rot="5400000">
              <a:off x="2655455" y="4872182"/>
              <a:ext cx="286327" cy="2161309"/>
            </a:xfrm>
            <a:prstGeom prst="righ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BDDAF933-8AE4-63A7-AD49-299184DA92FD}"/>
                </a:ext>
              </a:extLst>
            </p:cNvPr>
            <p:cNvSpPr/>
            <p:nvPr/>
          </p:nvSpPr>
          <p:spPr>
            <a:xfrm rot="5400000">
              <a:off x="6841836" y="3036455"/>
              <a:ext cx="286327" cy="5832763"/>
            </a:xfrm>
            <a:prstGeom prst="righ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245A246-B74E-4E98-A789-64897484AD47}"/>
                </a:ext>
              </a:extLst>
            </p:cNvPr>
            <p:cNvSpPr txBox="1"/>
            <p:nvPr/>
          </p:nvSpPr>
          <p:spPr>
            <a:xfrm>
              <a:off x="1592007" y="6105165"/>
              <a:ext cx="239924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Client</a:t>
              </a:r>
            </a:p>
            <a:p>
              <a:pPr algn="ctr"/>
              <a:r>
                <a:rPr lang="en-US" dirty="0"/>
                <a:t>Browser (Chrome, IE)</a:t>
              </a:r>
              <a:endParaRPr lang="en-IN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1E97F70-9745-EF5A-BF29-CAAD16D90661}"/>
                </a:ext>
              </a:extLst>
            </p:cNvPr>
            <p:cNvSpPr txBox="1"/>
            <p:nvPr/>
          </p:nvSpPr>
          <p:spPr>
            <a:xfrm>
              <a:off x="6556836" y="6096000"/>
              <a:ext cx="856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Server</a:t>
              </a:r>
            </a:p>
          </p:txBody>
        </p:sp>
        <p:sp>
          <p:nvSpPr>
            <p:cNvPr id="13" name="Callout: Bent Line with No Border 12">
              <a:extLst>
                <a:ext uri="{FF2B5EF4-FFF2-40B4-BE49-F238E27FC236}">
                  <a16:creationId xmlns:a16="http://schemas.microsoft.com/office/drawing/2014/main" id="{644FDA1A-9387-FF89-E4E8-C13C7F665ADE}"/>
                </a:ext>
              </a:extLst>
            </p:cNvPr>
            <p:cNvSpPr/>
            <p:nvPr/>
          </p:nvSpPr>
          <p:spPr>
            <a:xfrm>
              <a:off x="4470400" y="415258"/>
              <a:ext cx="914400" cy="612648"/>
            </a:xfrm>
            <a:prstGeom prst="callout2">
              <a:avLst>
                <a:gd name="adj1" fmla="val 97146"/>
                <a:gd name="adj2" fmla="val 50253"/>
                <a:gd name="adj3" fmla="val 128806"/>
                <a:gd name="adj4" fmla="val 28787"/>
                <a:gd name="adj5" fmla="val 435130"/>
                <a:gd name="adj6" fmla="val 31111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Web Layer</a:t>
              </a:r>
              <a:endParaRPr lang="en-IN" sz="1400" dirty="0">
                <a:solidFill>
                  <a:schemeClr val="tx1"/>
                </a:solidFill>
              </a:endParaRPr>
            </a:p>
          </p:txBody>
        </p:sp>
        <p:sp>
          <p:nvSpPr>
            <p:cNvPr id="14" name="Callout: Bent Line with No Border 13">
              <a:extLst>
                <a:ext uri="{FF2B5EF4-FFF2-40B4-BE49-F238E27FC236}">
                  <a16:creationId xmlns:a16="http://schemas.microsoft.com/office/drawing/2014/main" id="{E82FFBF9-7C4D-0784-F688-7DE0005BC00D}"/>
                </a:ext>
              </a:extLst>
            </p:cNvPr>
            <p:cNvSpPr/>
            <p:nvPr/>
          </p:nvSpPr>
          <p:spPr>
            <a:xfrm>
              <a:off x="6470075" y="415258"/>
              <a:ext cx="914400" cy="612648"/>
            </a:xfrm>
            <a:prstGeom prst="callout2">
              <a:avLst>
                <a:gd name="adj1" fmla="val 97146"/>
                <a:gd name="adj2" fmla="val 50253"/>
                <a:gd name="adj3" fmla="val 128806"/>
                <a:gd name="adj4" fmla="val 16665"/>
                <a:gd name="adj5" fmla="val 438146"/>
                <a:gd name="adj6" fmla="val 2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Service Layer</a:t>
              </a:r>
              <a:endParaRPr lang="en-IN" sz="1400" dirty="0">
                <a:solidFill>
                  <a:schemeClr val="tx1"/>
                </a:solidFill>
              </a:endParaRPr>
            </a:p>
          </p:txBody>
        </p:sp>
        <p:sp>
          <p:nvSpPr>
            <p:cNvPr id="15" name="Callout: Bent Line with No Border 14">
              <a:extLst>
                <a:ext uri="{FF2B5EF4-FFF2-40B4-BE49-F238E27FC236}">
                  <a16:creationId xmlns:a16="http://schemas.microsoft.com/office/drawing/2014/main" id="{D89AC3B1-D74C-7D19-40D9-07A445EFAE53}"/>
                </a:ext>
              </a:extLst>
            </p:cNvPr>
            <p:cNvSpPr/>
            <p:nvPr/>
          </p:nvSpPr>
          <p:spPr>
            <a:xfrm>
              <a:off x="7997537" y="413900"/>
              <a:ext cx="914400" cy="612648"/>
            </a:xfrm>
            <a:prstGeom prst="callout2">
              <a:avLst>
                <a:gd name="adj1" fmla="val 98654"/>
                <a:gd name="adj2" fmla="val 55303"/>
                <a:gd name="adj3" fmla="val 142374"/>
                <a:gd name="adj4" fmla="val 20706"/>
                <a:gd name="adj5" fmla="val 438144"/>
                <a:gd name="adj6" fmla="val 2505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Data Layer</a:t>
              </a:r>
              <a:endParaRPr lang="en-IN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5503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4461A-D0A7-E6A1-09D3-5A597A4CB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Definition</a:t>
            </a: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D6AA8CE-E51A-7434-8188-7A1F170BC6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7605721"/>
              </p:ext>
            </p:extLst>
          </p:nvPr>
        </p:nvGraphicFramePr>
        <p:xfrm>
          <a:off x="1276350" y="1564698"/>
          <a:ext cx="9742632" cy="44987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9177">
                  <a:extLst>
                    <a:ext uri="{9D8B030D-6E8A-4147-A177-3AD203B41FA5}">
                      <a16:colId xmlns:a16="http://schemas.microsoft.com/office/drawing/2014/main" val="3606787827"/>
                    </a:ext>
                  </a:extLst>
                </a:gridCol>
                <a:gridCol w="3026449">
                  <a:extLst>
                    <a:ext uri="{9D8B030D-6E8A-4147-A177-3AD203B41FA5}">
                      <a16:colId xmlns:a16="http://schemas.microsoft.com/office/drawing/2014/main" val="3342028427"/>
                    </a:ext>
                  </a:extLst>
                </a:gridCol>
                <a:gridCol w="3947006">
                  <a:extLst>
                    <a:ext uri="{9D8B030D-6E8A-4147-A177-3AD203B41FA5}">
                      <a16:colId xmlns:a16="http://schemas.microsoft.com/office/drawing/2014/main" val="415416116"/>
                    </a:ext>
                  </a:extLst>
                </a:gridCol>
              </a:tblGrid>
              <a:tr h="901411">
                <a:tc>
                  <a:txBody>
                    <a:bodyPr/>
                    <a:lstStyle/>
                    <a:p>
                      <a:r>
                        <a:rPr lang="en-US" dirty="0"/>
                        <a:t>Fields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Program (Java)</a:t>
                      </a:r>
                    </a:p>
                    <a:p>
                      <a:r>
                        <a:rPr lang="en-US" dirty="0"/>
                        <a:t>Class Book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Database (MySQL) </a:t>
                      </a:r>
                    </a:p>
                    <a:p>
                      <a:r>
                        <a:rPr lang="en-US" dirty="0"/>
                        <a:t>Table - books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802248"/>
                  </a:ext>
                </a:extLst>
              </a:tr>
              <a:tr h="7110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Book Identifier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Long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`id` - </a:t>
                      </a:r>
                      <a:r>
                        <a:rPr lang="en-US" b="1" dirty="0"/>
                        <a:t>int</a:t>
                      </a:r>
                      <a:r>
                        <a:rPr lang="en-US" dirty="0"/>
                        <a:t> (Primary Key)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491619"/>
                  </a:ext>
                </a:extLst>
              </a:tr>
              <a:tr h="721557">
                <a:tc>
                  <a:txBody>
                    <a:bodyPr/>
                    <a:lstStyle/>
                    <a:p>
                      <a:r>
                        <a:rPr lang="en-US" dirty="0"/>
                        <a:t>Book 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name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`name` - </a:t>
                      </a:r>
                      <a:r>
                        <a:rPr lang="en-IN" b="1" dirty="0"/>
                        <a:t>varchar</a:t>
                      </a:r>
                      <a:r>
                        <a:rPr lang="en-IN" dirty="0"/>
                        <a:t>(255)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21331"/>
                  </a:ext>
                </a:extLst>
              </a:tr>
              <a:tr h="721557">
                <a:tc>
                  <a:txBody>
                    <a:bodyPr/>
                    <a:lstStyle/>
                    <a:p>
                      <a:r>
                        <a:rPr lang="en-US" dirty="0"/>
                        <a:t>Author 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author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`author` - </a:t>
                      </a:r>
                      <a:r>
                        <a:rPr lang="en-US" b="1" dirty="0"/>
                        <a:t>varchar</a:t>
                      </a:r>
                      <a:r>
                        <a:rPr lang="en-US" dirty="0"/>
                        <a:t>(255)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1564435"/>
                  </a:ext>
                </a:extLst>
              </a:tr>
              <a:tr h="721557">
                <a:tc>
                  <a:txBody>
                    <a:bodyPr/>
                    <a:lstStyle/>
                    <a:p>
                      <a:r>
                        <a:rPr lang="en-US" dirty="0"/>
                        <a:t>Price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double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price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`price` - </a:t>
                      </a:r>
                      <a:r>
                        <a:rPr lang="en-IN" b="1" dirty="0"/>
                        <a:t>double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6442980"/>
                  </a:ext>
                </a:extLst>
              </a:tr>
              <a:tr h="721557">
                <a:tc>
                  <a:txBody>
                    <a:bodyPr/>
                    <a:lstStyle/>
                    <a:p>
                      <a:r>
                        <a:rPr lang="en-US" dirty="0"/>
                        <a:t>Available Quantity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quantity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`quantity` - </a:t>
                      </a:r>
                      <a:r>
                        <a:rPr lang="en-IN" b="1" dirty="0"/>
                        <a:t>int</a:t>
                      </a:r>
                      <a:r>
                        <a:rPr lang="en-IN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48226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7060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venir Next LT Pro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" id="{32807FAB-8CCF-4A4E-825F-50F1C53E5A1C}" vid="{593613FF-1087-485A-9676-0AD2550055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3219</TotalTime>
  <Words>253</Words>
  <Application>Microsoft Office PowerPoint</Application>
  <PresentationFormat>Widescreen</PresentationFormat>
  <Paragraphs>41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Avenir Next LT Pro</vt:lpstr>
      <vt:lpstr>Office Theme</vt:lpstr>
      <vt:lpstr>Online Bookstore</vt:lpstr>
      <vt:lpstr>Introduction</vt:lpstr>
      <vt:lpstr>Requirements</vt:lpstr>
      <vt:lpstr>Design</vt:lpstr>
      <vt:lpstr>Data Definition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Goutham J</dc:creator>
  <cp:lastModifiedBy>Goutham J</cp:lastModifiedBy>
  <cp:revision>8</cp:revision>
  <dcterms:created xsi:type="dcterms:W3CDTF">2024-11-26T07:21:08Z</dcterms:created>
  <dcterms:modified xsi:type="dcterms:W3CDTF">2024-11-28T13:00:27Z</dcterms:modified>
</cp:coreProperties>
</file>