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146847060"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gupubs.onlinelibrary.wiley.com/journal/21699275" TargetMode="External"/><Relationship Id="rId2" Type="http://schemas.openxmlformats.org/officeDocument/2006/relationships/hyperlink" Target="https://www.tsunami.gov/" TargetMode="External"/><Relationship Id="rId1" Type="http://schemas.openxmlformats.org/officeDocument/2006/relationships/slideLayout" Target="../slideLayouts/slideLayout2.xml"/><Relationship Id="rId4" Type="http://schemas.openxmlformats.org/officeDocument/2006/relationships/hyperlink" Target="https://www.nature.com/sre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Tsunami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56155" y="4586365"/>
            <a:ext cx="855406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Goutham</a:t>
            </a:r>
            <a:r>
              <a:rPr lang="en-US" sz="2000" b="1" dirty="0" smtClean="0">
                <a:solidFill>
                  <a:schemeClr val="accent1">
                    <a:lumMod val="75000"/>
                  </a:schemeClr>
                </a:solidFill>
                <a:latin typeface="Arial"/>
                <a:cs typeface="Arial"/>
              </a:rPr>
              <a:t> M</a:t>
            </a:r>
          </a:p>
          <a:p>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CSICollege</a:t>
            </a:r>
            <a:r>
              <a:rPr lang="en-US" sz="2000" b="1" dirty="0" smtClean="0">
                <a:solidFill>
                  <a:schemeClr val="accent1">
                    <a:lumMod val="75000"/>
                  </a:schemeClr>
                </a:solidFill>
                <a:latin typeface="Arial"/>
                <a:cs typeface="Arial"/>
              </a:rPr>
              <a:t> of Engineering</a:t>
            </a:r>
          </a:p>
          <a:p>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22).png"/>
          <p:cNvPicPr>
            <a:picLocks noChangeAspect="1"/>
          </p:cNvPicPr>
          <p:nvPr/>
        </p:nvPicPr>
        <p:blipFill>
          <a:blip r:embed="rId2"/>
          <a:stretch>
            <a:fillRect/>
          </a:stretch>
        </p:blipFill>
        <p:spPr>
          <a:xfrm>
            <a:off x="147480" y="1046389"/>
            <a:ext cx="3854477" cy="2167085"/>
          </a:xfrm>
          <a:prstGeom prst="rect">
            <a:avLst/>
          </a:prstGeom>
        </p:spPr>
      </p:pic>
      <p:pic>
        <p:nvPicPr>
          <p:cNvPr id="3" name="Picture 2" descr="Screenshot (323).png"/>
          <p:cNvPicPr>
            <a:picLocks noChangeAspect="1"/>
          </p:cNvPicPr>
          <p:nvPr/>
        </p:nvPicPr>
        <p:blipFill>
          <a:blip r:embed="rId3"/>
          <a:stretch>
            <a:fillRect/>
          </a:stretch>
        </p:blipFill>
        <p:spPr>
          <a:xfrm>
            <a:off x="4136748" y="1048906"/>
            <a:ext cx="3854477" cy="2167085"/>
          </a:xfrm>
          <a:prstGeom prst="rect">
            <a:avLst/>
          </a:prstGeom>
        </p:spPr>
      </p:pic>
      <p:pic>
        <p:nvPicPr>
          <p:cNvPr id="4" name="Picture 3" descr="Screenshot (324).png"/>
          <p:cNvPicPr>
            <a:picLocks noChangeAspect="1"/>
          </p:cNvPicPr>
          <p:nvPr/>
        </p:nvPicPr>
        <p:blipFill>
          <a:blip r:embed="rId4"/>
          <a:stretch>
            <a:fillRect/>
          </a:stretch>
        </p:blipFill>
        <p:spPr>
          <a:xfrm>
            <a:off x="8160547" y="1066170"/>
            <a:ext cx="3854477" cy="2167085"/>
          </a:xfrm>
          <a:prstGeom prst="rect">
            <a:avLst/>
          </a:prstGeom>
        </p:spPr>
      </p:pic>
      <p:pic>
        <p:nvPicPr>
          <p:cNvPr id="5" name="Picture 4" descr="Screenshot (325).png"/>
          <p:cNvPicPr>
            <a:picLocks noChangeAspect="1"/>
          </p:cNvPicPr>
          <p:nvPr/>
        </p:nvPicPr>
        <p:blipFill>
          <a:blip r:embed="rId5"/>
          <a:stretch>
            <a:fillRect/>
          </a:stretch>
        </p:blipFill>
        <p:spPr>
          <a:xfrm>
            <a:off x="132732" y="4106853"/>
            <a:ext cx="3854477" cy="2167085"/>
          </a:xfrm>
          <a:prstGeom prst="rect">
            <a:avLst/>
          </a:prstGeom>
        </p:spPr>
      </p:pic>
      <p:pic>
        <p:nvPicPr>
          <p:cNvPr id="6" name="Picture 5" descr="Screenshot (326).png"/>
          <p:cNvPicPr>
            <a:picLocks noChangeAspect="1"/>
          </p:cNvPicPr>
          <p:nvPr/>
        </p:nvPicPr>
        <p:blipFill>
          <a:blip r:embed="rId6"/>
          <a:stretch>
            <a:fillRect/>
          </a:stretch>
        </p:blipFill>
        <p:spPr>
          <a:xfrm>
            <a:off x="4144287" y="4109371"/>
            <a:ext cx="3854477" cy="2167085"/>
          </a:xfrm>
          <a:prstGeom prst="rect">
            <a:avLst/>
          </a:prstGeom>
        </p:spPr>
      </p:pic>
      <p:pic>
        <p:nvPicPr>
          <p:cNvPr id="7" name="Picture 6" descr="Screenshot (327).png"/>
          <p:cNvPicPr>
            <a:picLocks noChangeAspect="1"/>
          </p:cNvPicPr>
          <p:nvPr/>
        </p:nvPicPr>
        <p:blipFill>
          <a:blip r:embed="rId7"/>
          <a:stretch>
            <a:fillRect/>
          </a:stretch>
        </p:blipFill>
        <p:spPr>
          <a:xfrm>
            <a:off x="8190043" y="4097135"/>
            <a:ext cx="3854477" cy="2167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13668"/>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p:cNvSpPr txBox="1"/>
          <p:nvPr/>
        </p:nvSpPr>
        <p:spPr>
          <a:xfrm>
            <a:off x="575188" y="879440"/>
            <a:ext cx="11149780" cy="5978560"/>
          </a:xfrm>
          <a:prstGeom prst="rect">
            <a:avLst/>
          </a:prstGeom>
          <a:noFill/>
        </p:spPr>
        <p:txBody>
          <a:bodyPr wrap="square" rtlCol="0">
            <a:spAutoFit/>
          </a:bodyPr>
          <a:lstStyle/>
          <a:p>
            <a:pPr algn="just">
              <a:lnSpc>
                <a:spcPct val="125000"/>
              </a:lnSpc>
            </a:pPr>
            <a:r>
              <a:rPr lang="en-US" dirty="0" smtClean="0"/>
              <a:t>                                                             In conclusion, developing a tsunami prediction system is a complex yet crucial endeavor that requires a multidisciplinary approach involving data science, machine learning, environmental science, and disaster management. By following a systematic algorithmic approach and considering key deployment considerations, such as real-time data processing, cloud infrastructure, API integration, visualization, and maintenance, a robust and effective tsunami prediction system can be developed and </a:t>
            </a:r>
            <a:r>
              <a:rPr lang="en-US" dirty="0" err="1" smtClean="0"/>
              <a:t>deployed.Such</a:t>
            </a:r>
            <a:r>
              <a:rPr lang="en-US" dirty="0" smtClean="0"/>
              <a:t> a system holds immense potential to mitigate the impact of tsunamis by providing early warnings, alerting authorities and communities, and facilitating timely evacuation and disaster preparedness measures. It can significantly contribute to enhancing disaster resilience in coastal regions and safeguarding lives, property, and infrastructure against the devastating effects of tsunamis.</a:t>
            </a:r>
          </a:p>
          <a:p>
            <a:pPr algn="just">
              <a:lnSpc>
                <a:spcPct val="125000"/>
              </a:lnSpc>
            </a:pPr>
            <a:r>
              <a:rPr lang="en-US" dirty="0" smtClean="0"/>
              <a:t>                                                                                             However, it's essential to acknowledge the ongoing challenges and limitations in tsunami prediction, including the inherent uncertainties associated with natural disasters, the need for continuous data monitoring and updates, and the importance of public education and awareness. Despite these challenges, advancements in technology, data analytics, and predictive modeling offer promising opportunities to improve the accuracy and reliability of tsunami prediction systems in the </a:t>
            </a:r>
            <a:r>
              <a:rPr lang="en-US" dirty="0" err="1" smtClean="0"/>
              <a:t>future.Overall</a:t>
            </a:r>
            <a:r>
              <a:rPr lang="en-US" dirty="0" smtClean="0"/>
              <a:t>, the development and deployment of a tsunami prediction system represent a proactive and innovative approach to disaster risk reduction and emergency management, emphasizing the importance of leveraging data-driven solutions to enhance resilience and save lives in vulnerable coastal communities.</a:t>
            </a:r>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648930" y="1312606"/>
            <a:ext cx="11046542" cy="1477328"/>
          </a:xfrm>
          <a:prstGeom prst="rect">
            <a:avLst/>
          </a:prstGeom>
          <a:noFill/>
        </p:spPr>
        <p:txBody>
          <a:bodyPr wrap="square" rtlCol="0">
            <a:spAutoFit/>
          </a:bodyPr>
          <a:lstStyle/>
          <a:p>
            <a:r>
              <a:rPr lang="en-US" dirty="0" smtClean="0"/>
              <a:t/>
            </a:r>
            <a:br>
              <a:rPr lang="en-US" dirty="0" smtClean="0"/>
            </a:br>
            <a:r>
              <a:rPr lang="en-US" dirty="0" smtClean="0"/>
              <a:t>                                                         The future scope of tsunami prediction and mitigation encompasses several areas of research, technological advancements, and collaborative efforts aimed at improving the effectiveness, accuracy, and timeliness of tsunami warning systems. Here are some key areas of future development and innovation in tsunami prediction:</a:t>
            </a:r>
          </a:p>
        </p:txBody>
      </p:sp>
      <p:sp>
        <p:nvSpPr>
          <p:cNvPr id="6" name="TextBox 5"/>
          <p:cNvSpPr txBox="1"/>
          <p:nvPr/>
        </p:nvSpPr>
        <p:spPr>
          <a:xfrm>
            <a:off x="4129548" y="2979174"/>
            <a:ext cx="6607278" cy="2950038"/>
          </a:xfrm>
          <a:prstGeom prst="rect">
            <a:avLst/>
          </a:prstGeom>
          <a:noFill/>
        </p:spPr>
        <p:txBody>
          <a:bodyPr wrap="square" rtlCol="0">
            <a:spAutoFit/>
          </a:bodyPr>
          <a:lstStyle/>
          <a:p>
            <a:pPr>
              <a:lnSpc>
                <a:spcPct val="150000"/>
              </a:lnSpc>
              <a:buFont typeface="Wingdings" pitchFamily="2" charset="2"/>
              <a:buChar char="v"/>
            </a:pPr>
            <a:r>
              <a:rPr lang="en-US" dirty="0" smtClean="0"/>
              <a:t>Enhanced Data Integration</a:t>
            </a:r>
          </a:p>
          <a:p>
            <a:pPr>
              <a:lnSpc>
                <a:spcPct val="150000"/>
              </a:lnSpc>
              <a:buFont typeface="Wingdings" pitchFamily="2" charset="2"/>
              <a:buChar char="v"/>
            </a:pPr>
            <a:r>
              <a:rPr lang="en-US" dirty="0" smtClean="0"/>
              <a:t>Machine Learning and AI</a:t>
            </a:r>
          </a:p>
          <a:p>
            <a:pPr>
              <a:lnSpc>
                <a:spcPct val="150000"/>
              </a:lnSpc>
              <a:buFont typeface="Wingdings" pitchFamily="2" charset="2"/>
              <a:buChar char="v"/>
            </a:pPr>
            <a:r>
              <a:rPr lang="en-US" dirty="0" smtClean="0"/>
              <a:t>High-Resolution Modeling</a:t>
            </a:r>
          </a:p>
          <a:p>
            <a:pPr>
              <a:lnSpc>
                <a:spcPct val="150000"/>
              </a:lnSpc>
              <a:buFont typeface="Wingdings" pitchFamily="2" charset="2"/>
              <a:buChar char="v"/>
            </a:pPr>
            <a:r>
              <a:rPr lang="en-US" dirty="0" smtClean="0"/>
              <a:t>Early Detection Technologies</a:t>
            </a:r>
          </a:p>
          <a:p>
            <a:pPr>
              <a:lnSpc>
                <a:spcPct val="150000"/>
              </a:lnSpc>
              <a:buFont typeface="Wingdings" pitchFamily="2" charset="2"/>
              <a:buChar char="v"/>
            </a:pPr>
            <a:r>
              <a:rPr lang="en-US" dirty="0" smtClean="0"/>
              <a:t>Remote Sensing and Geospatial Analysis</a:t>
            </a:r>
          </a:p>
          <a:p>
            <a:pPr>
              <a:lnSpc>
                <a:spcPct val="150000"/>
              </a:lnSpc>
              <a:buFont typeface="Wingdings" pitchFamily="2" charset="2"/>
              <a:buChar char="v"/>
            </a:pPr>
            <a:r>
              <a:rPr lang="en-US" dirty="0" smtClean="0"/>
              <a:t>Community Engagement and Education</a:t>
            </a:r>
          </a:p>
          <a:p>
            <a:pPr>
              <a:lnSpc>
                <a:spcPct val="150000"/>
              </a:lnSpc>
              <a:buFont typeface="Wingdings" pitchFamily="2" charset="2"/>
              <a:buChar char="v"/>
            </a:pPr>
            <a:r>
              <a:rPr lang="en-US" dirty="0" smtClean="0"/>
              <a:t>International Collaboration</a:t>
            </a:r>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604689" y="1224123"/>
            <a:ext cx="11395587" cy="5909310"/>
          </a:xfrm>
          <a:prstGeom prst="rect">
            <a:avLst/>
          </a:prstGeom>
          <a:noFill/>
        </p:spPr>
        <p:txBody>
          <a:bodyPr wrap="square" rtlCol="0">
            <a:spAutoFit/>
          </a:bodyPr>
          <a:lstStyle/>
          <a:p>
            <a:pPr>
              <a:buFont typeface="Wingdings" pitchFamily="2" charset="2"/>
              <a:buChar char="ü"/>
            </a:pPr>
            <a:r>
              <a:rPr lang="en-US" b="1" dirty="0" smtClean="0"/>
              <a:t>National Oceanic and Atmospheric Administration (NOAA):</a:t>
            </a:r>
            <a:r>
              <a:rPr lang="en-US" dirty="0" smtClean="0"/>
              <a:t> NOAA provides comprehensive information on tsunamis, including historical data, monitoring systems, research publications, and educational resources. Their Tsunami Program website (</a:t>
            </a:r>
            <a:r>
              <a:rPr lang="en-US" dirty="0" smtClean="0">
                <a:hlinkClick r:id="rId2"/>
              </a:rPr>
              <a:t>https://www.tsunami.gov/</a:t>
            </a:r>
            <a:r>
              <a:rPr lang="en-US" dirty="0" smtClean="0"/>
              <a:t>) is a valuable source of information.</a:t>
            </a:r>
          </a:p>
          <a:p>
            <a:pPr>
              <a:buFont typeface="Wingdings" pitchFamily="2" charset="2"/>
              <a:buChar char="ü"/>
            </a:pPr>
            <a:r>
              <a:rPr lang="en-US" b="1" dirty="0" smtClean="0"/>
              <a:t>United States Geological Survey (USGS):</a:t>
            </a:r>
            <a:r>
              <a:rPr lang="en-US" dirty="0" smtClean="0"/>
              <a:t> The USGS offers extensive resources on earthquakes, seismic activity, and tsunamis. Their Tsunami Information website (https://www.usgs.gov/natural-hazards/tsunami) provides scientific data, reports, and publications related to tsunami research.</a:t>
            </a:r>
          </a:p>
          <a:p>
            <a:pPr>
              <a:buFont typeface="Wingdings" pitchFamily="2" charset="2"/>
              <a:buChar char="ü"/>
            </a:pPr>
            <a:r>
              <a:rPr lang="en-US" b="1" dirty="0" smtClean="0"/>
              <a:t>International Tsunami Information Center (ITIC):</a:t>
            </a:r>
            <a:r>
              <a:rPr lang="en-US" dirty="0" smtClean="0"/>
              <a:t> ITIC, operated by UNESCO's Intergovernmental Oceanographic Commission (IOC), serves as a global hub for tsunami information, research, and capacity building. Their website (https://itic.ioc-unesco.org/) offers access to technical documents, reports, and international collaboration initiatives.</a:t>
            </a:r>
          </a:p>
          <a:p>
            <a:pPr>
              <a:buFont typeface="Wingdings" pitchFamily="2" charset="2"/>
              <a:buChar char="ü"/>
            </a:pPr>
            <a:r>
              <a:rPr lang="en-US" b="1" dirty="0" smtClean="0"/>
              <a:t>Journal of Geophysical Research (JGR) - Oceans:</a:t>
            </a:r>
            <a:r>
              <a:rPr lang="en-US" dirty="0" smtClean="0"/>
              <a:t> JGR-Oceans is a reputable scientific journal that publishes research articles, reviews, and studies on oceanography, including tsunami modeling, prediction techniques, and hazard assessment. You can explore their website (</a:t>
            </a:r>
            <a:r>
              <a:rPr lang="en-US" dirty="0" smtClean="0">
                <a:hlinkClick r:id="rId3"/>
              </a:rPr>
              <a:t>https://agupubs.onlinelibrary.wiley.com/journal/21699275</a:t>
            </a:r>
            <a:r>
              <a:rPr lang="en-US" dirty="0" smtClean="0"/>
              <a:t>) for relevant publications.</a:t>
            </a:r>
          </a:p>
          <a:p>
            <a:pPr>
              <a:buFont typeface="Wingdings" pitchFamily="2" charset="2"/>
              <a:buChar char="ü"/>
            </a:pPr>
            <a:r>
              <a:rPr lang="en-US" b="1" dirty="0" smtClean="0"/>
              <a:t>Pacific Tsunami Warning Center (PTWC):</a:t>
            </a:r>
            <a:r>
              <a:rPr lang="en-US" dirty="0" smtClean="0"/>
              <a:t> PTWC, operated by NOAA, provides tsunami warnings, bulletins, and information for the Pacific Ocean region. Their website (</a:t>
            </a:r>
            <a:r>
              <a:rPr lang="en-US" dirty="0" smtClean="0">
                <a:hlinkClick r:id="rId2"/>
              </a:rPr>
              <a:t>https://www.tsunami.gov/</a:t>
            </a:r>
            <a:r>
              <a:rPr lang="en-US" dirty="0" smtClean="0"/>
              <a:t>) offers technical data, reports, and resources related to tsunami monitoring and forecasting.</a:t>
            </a:r>
          </a:p>
          <a:p>
            <a:pPr>
              <a:buFont typeface="Wingdings" pitchFamily="2" charset="2"/>
              <a:buChar char="ü"/>
            </a:pPr>
            <a:r>
              <a:rPr lang="en-US" b="1" dirty="0" smtClean="0"/>
              <a:t>Scientific Reports:</a:t>
            </a:r>
            <a:r>
              <a:rPr lang="en-US" dirty="0" smtClean="0"/>
              <a:t> This multidisciplinary open-access journal from Nature Research publishes research articles across various scientific disciplines, including earth sciences, oceanography, and natural hazards. You can search their website (</a:t>
            </a:r>
            <a:r>
              <a:rPr lang="en-US" dirty="0" smtClean="0">
                <a:hlinkClick r:id="rId4"/>
              </a:rPr>
              <a:t>https://www.nature.com/srep/</a:t>
            </a:r>
            <a:r>
              <a:rPr lang="en-US" dirty="0" smtClean="0"/>
              <a:t>) for relevant studies on tsunami prediction and mitigation</a:t>
            </a:r>
          </a:p>
          <a:p>
            <a:pPr>
              <a:buFont typeface="Wingdings" pitchFamily="2" charset="2"/>
              <a:buChar char="ü"/>
            </a:pP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TextBox 5"/>
          <p:cNvSpPr txBox="1"/>
          <p:nvPr/>
        </p:nvSpPr>
        <p:spPr>
          <a:xfrm>
            <a:off x="412956" y="2109019"/>
            <a:ext cx="11415252" cy="2677656"/>
          </a:xfrm>
          <a:prstGeom prst="rect">
            <a:avLst/>
          </a:prstGeom>
          <a:noFill/>
        </p:spPr>
        <p:txBody>
          <a:bodyPr wrap="square" rtlCol="0">
            <a:spAutoFit/>
          </a:bodyPr>
          <a:lstStyle/>
          <a:p>
            <a:pPr algn="just"/>
            <a:r>
              <a:rPr lang="en-US" sz="2400" dirty="0" smtClean="0"/>
              <a:t>                                                                                              Develop a robust and accurate tsunami prediction system that can forecast the occurrence, magnitude, and impact of tsunamis in coastal regions. The system should utilize historical seismic data, oceanographic data, meteorological data, and other relevant environmental factors to provide early warnings and mitigate the potential devastation caused by tsunamis. The objective is to minimize loss of life, property damage, and ensure timely evacuation and disaster preparedness measures.</a:t>
            </a:r>
            <a:endParaRPr lang="en-US"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34180" y="1253613"/>
            <a:ext cx="11179278" cy="5632311"/>
          </a:xfrm>
          <a:prstGeom prst="rect">
            <a:avLst/>
          </a:prstGeom>
          <a:noFill/>
        </p:spPr>
        <p:txBody>
          <a:bodyPr wrap="square" rtlCol="0">
            <a:spAutoFit/>
          </a:bodyPr>
          <a:lstStyle/>
          <a:p>
            <a:pPr>
              <a:buFont typeface="Wingdings" pitchFamily="2" charset="2"/>
              <a:buChar char="q"/>
            </a:pPr>
            <a:r>
              <a:rPr lang="en-US" b="1" dirty="0" smtClean="0"/>
              <a:t>Data Collection and Preprocessing:</a:t>
            </a:r>
            <a:r>
              <a:rPr lang="en-US" dirty="0" smtClean="0"/>
              <a:t> Gather relevant data from sources such as credit bureaus, financial institutions, and other relevant sources. This data may include information about past loan applicants, their credit scores, income levels, employment status, loan amounts, loan terms, and whether they defaulted or not. Preprocess the data by handling missing values, encoding categorical variables, and scaling numerical features if necessary.</a:t>
            </a:r>
          </a:p>
          <a:p>
            <a:pPr>
              <a:buFont typeface="Wingdings" pitchFamily="2" charset="2"/>
              <a:buChar char="q"/>
            </a:pPr>
            <a:r>
              <a:rPr lang="en-US" b="1" dirty="0" smtClean="0"/>
              <a:t>Model Selection:</a:t>
            </a:r>
            <a:r>
              <a:rPr lang="en-US" dirty="0" smtClean="0"/>
              <a:t> Choose appropriate machine learning models for the loan prediction task. Commonly used models for binary classification tasks like this include logistic regression, decision trees, random forests, support vector machines (SVM), and gradient boosting algorithms like </a:t>
            </a:r>
            <a:r>
              <a:rPr lang="en-US" dirty="0" err="1" smtClean="0"/>
              <a:t>XGBoost</a:t>
            </a:r>
            <a:r>
              <a:rPr lang="en-US" dirty="0" smtClean="0"/>
              <a:t> or </a:t>
            </a:r>
            <a:r>
              <a:rPr lang="en-US" dirty="0" err="1" smtClean="0"/>
              <a:t>LightGBM</a:t>
            </a:r>
            <a:r>
              <a:rPr lang="en-US" dirty="0" smtClean="0"/>
              <a:t>.</a:t>
            </a:r>
          </a:p>
          <a:p>
            <a:pPr>
              <a:buFont typeface="Wingdings" pitchFamily="2" charset="2"/>
              <a:buChar char="q"/>
            </a:pPr>
            <a:r>
              <a:rPr lang="en-US" b="1" dirty="0" smtClean="0"/>
              <a:t>Model Training and Evaluation:</a:t>
            </a:r>
            <a:r>
              <a:rPr lang="en-US" dirty="0" smtClean="0"/>
              <a:t> Split the data into training and testing sets (or use cross-validation) and train the selected models on the training data. Evaluate the models using appropriate evaluation metrics such as accuracy, precision, recall, F1 score, ROC-AUC, etc. Optimize </a:t>
            </a:r>
            <a:r>
              <a:rPr lang="en-US" dirty="0" err="1" smtClean="0"/>
              <a:t>hyperparameters</a:t>
            </a:r>
            <a:r>
              <a:rPr lang="en-US" dirty="0" smtClean="0"/>
              <a:t> using techniques like grid search or random search.</a:t>
            </a:r>
          </a:p>
          <a:p>
            <a:pPr>
              <a:buFont typeface="Wingdings" pitchFamily="2" charset="2"/>
              <a:buChar char="q"/>
            </a:pPr>
            <a:r>
              <a:rPr lang="en-US" b="1" dirty="0" smtClean="0"/>
              <a:t>Model Interpretation:</a:t>
            </a:r>
            <a:r>
              <a:rPr lang="en-US" dirty="0" smtClean="0"/>
              <a:t> Interpret the trained models to understand which features are most important in predicting loan defaults. This can help in explaining the model's predictions to stakeholders and identifying actionable insights.</a:t>
            </a:r>
          </a:p>
          <a:p>
            <a:pPr>
              <a:buFont typeface="Wingdings" pitchFamily="2" charset="2"/>
              <a:buChar char="q"/>
            </a:pPr>
            <a:r>
              <a:rPr lang="en-US" b="1" dirty="0" smtClean="0"/>
              <a:t>Deployment:</a:t>
            </a:r>
            <a:r>
              <a:rPr lang="en-US" dirty="0" smtClean="0"/>
              <a:t> Once a satisfactory model is trained and evaluated, deploy it into a production environment where it can be used to predict loan defaults for new loan applicants in real-time.</a:t>
            </a:r>
          </a:p>
          <a:p>
            <a:pPr>
              <a:buFont typeface="Wingdings" pitchFamily="2" charset="2"/>
              <a:buChar char="q"/>
            </a:pPr>
            <a:r>
              <a:rPr lang="en-US" b="1" dirty="0" smtClean="0"/>
              <a:t>Monitoring and Maintenance:</a:t>
            </a:r>
            <a:r>
              <a:rPr lang="en-US" dirty="0" smtClean="0"/>
              <a:t> Continuously monitor the model's performance in production, retrain it periodically with new data, and update the model as needed to ensure its effectiveness over time.</a:t>
            </a:r>
          </a:p>
          <a:p>
            <a:pPr>
              <a:buFont typeface="Wingdings" pitchFamily="2" charset="2"/>
              <a:buChar char="q"/>
            </a:pPr>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663677" y="973404"/>
            <a:ext cx="11105536" cy="5909310"/>
          </a:xfrm>
          <a:prstGeom prst="rect">
            <a:avLst/>
          </a:prstGeom>
          <a:noFill/>
        </p:spPr>
        <p:txBody>
          <a:bodyPr wrap="square" rtlCol="0">
            <a:spAutoFit/>
          </a:bodyPr>
          <a:lstStyle/>
          <a:p>
            <a:pPr algn="just"/>
            <a:r>
              <a:rPr lang="en-US" dirty="0" smtClean="0"/>
              <a:t>                                                                                                       Building a tsunami prediction system requires a comprehensive approach that integrates various data sources, employs advanced modeling techniques, and incorporates early warning mechanisms. Here's an outline of the approach for developing a tsunami system:</a:t>
            </a:r>
          </a:p>
          <a:p>
            <a:pPr>
              <a:buFont typeface="Arial" pitchFamily="34" charset="0"/>
              <a:buChar char="•"/>
            </a:pPr>
            <a:r>
              <a:rPr lang="en-US" b="1" dirty="0" smtClean="0"/>
              <a:t>Data Collection:</a:t>
            </a:r>
            <a:endParaRPr lang="en-US" dirty="0" smtClean="0"/>
          </a:p>
          <a:p>
            <a:pPr lvl="1">
              <a:buFont typeface="Arial" pitchFamily="34" charset="0"/>
              <a:buChar char="•"/>
            </a:pPr>
            <a:r>
              <a:rPr lang="en-US" b="1" dirty="0" smtClean="0"/>
              <a:t>Seismic Data:</a:t>
            </a:r>
            <a:r>
              <a:rPr lang="en-US" dirty="0" smtClean="0"/>
              <a:t> Gather seismic activity data from seismographs and earthquake monitoring stations to detect underwater earthquakes, which are a common trigger for tsunamis.</a:t>
            </a:r>
          </a:p>
          <a:p>
            <a:pPr lvl="1">
              <a:buFont typeface="Arial" pitchFamily="34" charset="0"/>
              <a:buChar char="•"/>
            </a:pPr>
            <a:r>
              <a:rPr lang="en-US" b="1" dirty="0" smtClean="0"/>
              <a:t>Oceanographic Data:</a:t>
            </a:r>
            <a:r>
              <a:rPr lang="en-US" dirty="0" smtClean="0"/>
              <a:t> Collect oceanographic data such as sea level measurements, water temperature, and current patterns to understand the state of the ocean and potential changes that could lead to tsunami formation.</a:t>
            </a:r>
          </a:p>
          <a:p>
            <a:pPr lvl="1">
              <a:buFont typeface="Arial" pitchFamily="34" charset="0"/>
              <a:buChar char="•"/>
            </a:pPr>
            <a:r>
              <a:rPr lang="en-US" b="1" dirty="0" smtClean="0"/>
              <a:t>Meteorological Data:</a:t>
            </a:r>
            <a:r>
              <a:rPr lang="en-US" dirty="0" smtClean="0"/>
              <a:t> Include meteorological data like wind speed, atmospheric pressure, and precipitation to assess weather conditions that may influence tsunami generation.</a:t>
            </a:r>
          </a:p>
          <a:p>
            <a:pPr>
              <a:buFont typeface="Arial" pitchFamily="34" charset="0"/>
              <a:buChar char="•"/>
            </a:pPr>
            <a:r>
              <a:rPr lang="en-US" b="1" dirty="0" smtClean="0"/>
              <a:t>Model Development:</a:t>
            </a:r>
            <a:endParaRPr lang="en-US" dirty="0" smtClean="0"/>
          </a:p>
          <a:p>
            <a:pPr lvl="1">
              <a:buFont typeface="Arial" pitchFamily="34" charset="0"/>
              <a:buChar char="•"/>
            </a:pPr>
            <a:r>
              <a:rPr lang="en-US" dirty="0" smtClean="0"/>
              <a:t>Utilize machine learning and statistical modeling techniques to develop a predictive model for tsunami occurrence and magnitude estimation.</a:t>
            </a:r>
          </a:p>
          <a:p>
            <a:pPr lvl="1">
              <a:buFont typeface="Arial" pitchFamily="34" charset="0"/>
              <a:buChar char="•"/>
            </a:pPr>
            <a:r>
              <a:rPr lang="en-US" dirty="0" smtClean="0"/>
              <a:t>Train the model using historical data that includes instances of past tsunamis and non-tsunami events to capture patterns and correlations.</a:t>
            </a:r>
          </a:p>
          <a:p>
            <a:pPr>
              <a:buFont typeface="Arial" pitchFamily="34" charset="0"/>
              <a:buChar char="•"/>
            </a:pPr>
            <a:r>
              <a:rPr lang="en-US" b="1" dirty="0" smtClean="0"/>
              <a:t>Early Warning System:</a:t>
            </a:r>
            <a:endParaRPr lang="en-US" dirty="0" smtClean="0"/>
          </a:p>
          <a:p>
            <a:pPr lvl="1">
              <a:buFont typeface="Arial" pitchFamily="34" charset="0"/>
              <a:buChar char="•"/>
            </a:pPr>
            <a:r>
              <a:rPr lang="en-US" dirty="0" smtClean="0"/>
              <a:t>Implement thresholds and triggers based on the model's predictions to generate alerts and warnings when conditions indicative of a potential tsunami are detected.</a:t>
            </a:r>
          </a:p>
          <a:p>
            <a:pPr lvl="1">
              <a:buFont typeface="Arial" pitchFamily="34" charset="0"/>
              <a:buChar char="•"/>
            </a:pPr>
            <a:r>
              <a:rPr lang="en-US" dirty="0" smtClean="0"/>
              <a:t>Incorporate geographical mapping and visualization tools to display warning zones and evacuation routes for at-risk coastal areas.</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p:cNvSpPr txBox="1"/>
          <p:nvPr/>
        </p:nvSpPr>
        <p:spPr>
          <a:xfrm>
            <a:off x="604684" y="1578077"/>
            <a:ext cx="11587316" cy="369332"/>
          </a:xfrm>
          <a:prstGeom prst="rect">
            <a:avLst/>
          </a:prstGeom>
          <a:noFill/>
        </p:spPr>
        <p:txBody>
          <a:bodyPr wrap="square" rtlCol="0">
            <a:spAutoFit/>
          </a:bodyPr>
          <a:lstStyle/>
          <a:p>
            <a:endParaRPr lang="en-US" dirty="0"/>
          </a:p>
        </p:txBody>
      </p:sp>
      <p:sp>
        <p:nvSpPr>
          <p:cNvPr id="6" name="TextBox 5"/>
          <p:cNvSpPr txBox="1"/>
          <p:nvPr/>
        </p:nvSpPr>
        <p:spPr>
          <a:xfrm>
            <a:off x="412955" y="1430594"/>
            <a:ext cx="11253019" cy="369332"/>
          </a:xfrm>
          <a:prstGeom prst="rect">
            <a:avLst/>
          </a:prstGeom>
          <a:noFill/>
        </p:spPr>
        <p:txBody>
          <a:bodyPr wrap="square" rtlCol="0">
            <a:spAutoFit/>
          </a:bodyPr>
          <a:lstStyle/>
          <a:p>
            <a:endParaRPr lang="en-US" dirty="0"/>
          </a:p>
        </p:txBody>
      </p:sp>
      <p:sp>
        <p:nvSpPr>
          <p:cNvPr id="7" name="TextBox 6"/>
          <p:cNvSpPr txBox="1"/>
          <p:nvPr/>
        </p:nvSpPr>
        <p:spPr>
          <a:xfrm>
            <a:off x="648929" y="1047144"/>
            <a:ext cx="11543071" cy="6186309"/>
          </a:xfrm>
          <a:prstGeom prst="rect">
            <a:avLst/>
          </a:prstGeom>
          <a:noFill/>
        </p:spPr>
        <p:txBody>
          <a:bodyPr wrap="square" rtlCol="0">
            <a:spAutoFit/>
          </a:bodyPr>
          <a:lstStyle/>
          <a:p>
            <a:pPr>
              <a:buFont typeface="Wingdings" pitchFamily="2" charset="2"/>
              <a:buChar char="§"/>
            </a:pPr>
            <a:r>
              <a:rPr lang="en-US" b="1" dirty="0" smtClean="0"/>
              <a:t>Data Collection:</a:t>
            </a:r>
            <a:endParaRPr lang="en-US" dirty="0" smtClean="0"/>
          </a:p>
          <a:p>
            <a:pPr lvl="1">
              <a:buFont typeface="Wingdings" pitchFamily="2" charset="2"/>
              <a:buChar char="§"/>
            </a:pPr>
            <a:r>
              <a:rPr lang="en-US" dirty="0" smtClean="0"/>
              <a:t>Gather historical seismic data, oceanographic data, and meteorological data from reliable sources such as seismic monitoring stations, ocean buoys, weather stations, satellites, and government agencies.</a:t>
            </a:r>
          </a:p>
          <a:p>
            <a:pPr>
              <a:buFont typeface="Wingdings" pitchFamily="2" charset="2"/>
              <a:buChar char="§"/>
            </a:pPr>
            <a:r>
              <a:rPr lang="en-US" b="1" dirty="0" smtClean="0"/>
              <a:t>Data Preprocessing:</a:t>
            </a:r>
            <a:endParaRPr lang="en-US" dirty="0" smtClean="0"/>
          </a:p>
          <a:p>
            <a:pPr lvl="1">
              <a:buFont typeface="Wingdings" pitchFamily="2" charset="2"/>
              <a:buChar char="§"/>
            </a:pPr>
            <a:r>
              <a:rPr lang="en-US" dirty="0" smtClean="0"/>
              <a:t>Cleanse the data to handle missing values, outliers, and inconsistencies.</a:t>
            </a:r>
          </a:p>
          <a:p>
            <a:pPr lvl="1">
              <a:buFont typeface="Wingdings" pitchFamily="2" charset="2"/>
              <a:buChar char="§"/>
            </a:pPr>
            <a:r>
              <a:rPr lang="en-US" dirty="0" smtClean="0"/>
              <a:t>Perform feature engineering to extract relevant features like earthquake magnitude, depth, water temperature, wind speed, atmospheric pressure, etc.</a:t>
            </a:r>
          </a:p>
          <a:p>
            <a:pPr>
              <a:buFont typeface="Wingdings" pitchFamily="2" charset="2"/>
              <a:buChar char="§"/>
            </a:pPr>
            <a:r>
              <a:rPr lang="en-US" b="1" dirty="0" smtClean="0"/>
              <a:t>Model Development:</a:t>
            </a:r>
            <a:endParaRPr lang="en-US" dirty="0" smtClean="0"/>
          </a:p>
          <a:p>
            <a:pPr lvl="1">
              <a:buFont typeface="Wingdings" pitchFamily="2" charset="2"/>
              <a:buChar char="§"/>
            </a:pPr>
            <a:r>
              <a:rPr lang="en-US" dirty="0" smtClean="0"/>
              <a:t>Choose an appropriate machine learning algorithm or ensemble of algorithms for tsunami prediction. Options include:</a:t>
            </a:r>
          </a:p>
          <a:p>
            <a:pPr lvl="1">
              <a:buFont typeface="Wingdings" pitchFamily="2" charset="2"/>
              <a:buChar char="§"/>
            </a:pPr>
            <a:r>
              <a:rPr lang="en-US" dirty="0" smtClean="0"/>
              <a:t>Train the model using historical data, where instances are labeled as either tsunami events or non-tsunami events.</a:t>
            </a:r>
          </a:p>
          <a:p>
            <a:pPr>
              <a:buFont typeface="Wingdings" pitchFamily="2" charset="2"/>
              <a:buChar char="§"/>
            </a:pPr>
            <a:r>
              <a:rPr lang="en-US" b="1" dirty="0" smtClean="0"/>
              <a:t>Early Warning System Integration:</a:t>
            </a:r>
            <a:endParaRPr lang="en-US" dirty="0" smtClean="0"/>
          </a:p>
          <a:p>
            <a:pPr lvl="1">
              <a:buFont typeface="Wingdings" pitchFamily="2" charset="2"/>
              <a:buChar char="§"/>
            </a:pPr>
            <a:r>
              <a:rPr lang="en-US" dirty="0" smtClean="0"/>
              <a:t>Integrate the trained model into an early warning system that continuously monitors real-time data streams from seismic, oceanographic, and meteorological sensors.</a:t>
            </a:r>
          </a:p>
          <a:p>
            <a:pPr lvl="1">
              <a:buFont typeface="Wingdings" pitchFamily="2" charset="2"/>
              <a:buChar char="§"/>
            </a:pPr>
            <a:r>
              <a:rPr lang="en-US" dirty="0" smtClean="0"/>
              <a:t>Set thresholds and triggers based on model predictions to generate alerts when conditions indicative of a potential tsunami are detected.</a:t>
            </a:r>
          </a:p>
          <a:p>
            <a:pPr>
              <a:buFont typeface="Wingdings" pitchFamily="2" charset="2"/>
              <a:buChar char="§"/>
            </a:pPr>
            <a:r>
              <a:rPr lang="en-US" b="1" dirty="0" smtClean="0"/>
              <a:t>Validation and Testing:</a:t>
            </a:r>
            <a:endParaRPr lang="en-US" dirty="0" smtClean="0"/>
          </a:p>
          <a:p>
            <a:pPr lvl="1">
              <a:buFont typeface="Wingdings" pitchFamily="2" charset="2"/>
              <a:buChar char="§"/>
            </a:pPr>
            <a:r>
              <a:rPr lang="en-US" dirty="0" smtClean="0"/>
              <a:t>Validate the predictive model using validation data sets and conduct testing to assess its accuracy, sensitivity, specificity, and overall performance.</a:t>
            </a:r>
          </a:p>
          <a:p>
            <a:pPr lvl="1">
              <a:buFont typeface="Wingdings" pitchFamily="2" charset="2"/>
              <a:buChar char="§"/>
            </a:pPr>
            <a:r>
              <a:rPr lang="en-US" dirty="0" smtClean="0"/>
              <a:t>Perform sensitivity analysis to evaluate the model's robustness under different scenarios and input variations.</a:t>
            </a:r>
          </a:p>
          <a:p>
            <a:pPr>
              <a:buFont typeface="Wingdings" pitchFamily="2" charset="2"/>
              <a:buChar char="§"/>
            </a:pPr>
            <a:endParaRPr lang="en-US"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66188"/>
            <a:ext cx="11029616" cy="530296"/>
          </a:xfrm>
        </p:spPr>
        <p:txBody>
          <a:bodyPr/>
          <a:lstStyle/>
          <a:p>
            <a:pPr algn="ctr"/>
            <a:r>
              <a:rPr lang="en-US" dirty="0" smtClean="0"/>
              <a:t>deployment</a:t>
            </a:r>
            <a:endParaRPr lang="en-US" dirty="0"/>
          </a:p>
        </p:txBody>
      </p:sp>
      <p:sp>
        <p:nvSpPr>
          <p:cNvPr id="4" name="TextBox 3"/>
          <p:cNvSpPr txBox="1"/>
          <p:nvPr/>
        </p:nvSpPr>
        <p:spPr>
          <a:xfrm>
            <a:off x="438027" y="976852"/>
            <a:ext cx="11540613" cy="6186309"/>
          </a:xfrm>
          <a:prstGeom prst="rect">
            <a:avLst/>
          </a:prstGeom>
          <a:noFill/>
        </p:spPr>
        <p:txBody>
          <a:bodyPr wrap="square" rtlCol="0">
            <a:spAutoFit/>
          </a:bodyPr>
          <a:lstStyle/>
          <a:p>
            <a:pPr>
              <a:buFont typeface="Wingdings" pitchFamily="2" charset="2"/>
              <a:buChar char="§"/>
            </a:pPr>
            <a:r>
              <a:rPr lang="en-US" b="1" dirty="0" smtClean="0"/>
              <a:t>Real-Time Data Processing:</a:t>
            </a:r>
            <a:endParaRPr lang="en-US" dirty="0" smtClean="0"/>
          </a:p>
          <a:p>
            <a:pPr lvl="1">
              <a:buFont typeface="Wingdings" pitchFamily="2" charset="2"/>
              <a:buChar char="§"/>
            </a:pPr>
            <a:r>
              <a:rPr lang="en-US" dirty="0" smtClean="0"/>
              <a:t>Implement a system for real-time data processing to handle incoming data from various sensors and update predictions continuously.</a:t>
            </a:r>
          </a:p>
          <a:p>
            <a:pPr lvl="1">
              <a:buFont typeface="Wingdings" pitchFamily="2" charset="2"/>
              <a:buChar char="§"/>
            </a:pPr>
            <a:r>
              <a:rPr lang="en-US" dirty="0" smtClean="0"/>
              <a:t>Use scalable and efficient data processing frameworks or technologies to handle large volumes of data in real-time.</a:t>
            </a:r>
          </a:p>
          <a:p>
            <a:pPr>
              <a:buFont typeface="Wingdings" pitchFamily="2" charset="2"/>
              <a:buChar char="§"/>
            </a:pPr>
            <a:r>
              <a:rPr lang="en-US" b="1" dirty="0" smtClean="0"/>
              <a:t>Cloud-Based Infrastructure:</a:t>
            </a:r>
            <a:endParaRPr lang="en-US" dirty="0" smtClean="0"/>
          </a:p>
          <a:p>
            <a:pPr lvl="1">
              <a:buFont typeface="Wingdings" pitchFamily="2" charset="2"/>
              <a:buChar char="§"/>
            </a:pPr>
            <a:r>
              <a:rPr lang="en-US" dirty="0" smtClean="0"/>
              <a:t>Consider deploying the tsunami prediction system on cloud infrastructure for scalability, reliability, and accessibility.</a:t>
            </a:r>
          </a:p>
          <a:p>
            <a:pPr lvl="1">
              <a:buFont typeface="Wingdings" pitchFamily="2" charset="2"/>
              <a:buChar char="§"/>
            </a:pPr>
            <a:r>
              <a:rPr lang="en-US" dirty="0" smtClean="0"/>
              <a:t>Utilize cloud services for data storage, processing, and deployment to ensure high availability and performance.</a:t>
            </a:r>
          </a:p>
          <a:p>
            <a:pPr>
              <a:buFont typeface="Wingdings" pitchFamily="2" charset="2"/>
              <a:buChar char="§"/>
            </a:pPr>
            <a:r>
              <a:rPr lang="en-US" b="1" dirty="0" smtClean="0"/>
              <a:t>API Integration:</a:t>
            </a:r>
            <a:endParaRPr lang="en-US" dirty="0" smtClean="0"/>
          </a:p>
          <a:p>
            <a:pPr lvl="1">
              <a:buFont typeface="Wingdings" pitchFamily="2" charset="2"/>
              <a:buChar char="§"/>
            </a:pPr>
            <a:r>
              <a:rPr lang="en-US" dirty="0" smtClean="0"/>
              <a:t>Develop APIs (Application Programming Interfaces) for seamless integration with existing disaster management systems, government agencies, and emergency response teams.</a:t>
            </a:r>
          </a:p>
          <a:p>
            <a:pPr lvl="1">
              <a:buFont typeface="Wingdings" pitchFamily="2" charset="2"/>
              <a:buChar char="§"/>
            </a:pPr>
            <a:r>
              <a:rPr lang="en-US" dirty="0" smtClean="0"/>
              <a:t>Provide APIs for receiving real-time data, delivering alerts and warnings, and accessing prediction results.</a:t>
            </a:r>
          </a:p>
          <a:p>
            <a:pPr>
              <a:buFont typeface="Wingdings" pitchFamily="2" charset="2"/>
              <a:buChar char="§"/>
            </a:pPr>
            <a:r>
              <a:rPr lang="en-US" b="1" dirty="0" smtClean="0"/>
              <a:t>Visualization and User Interface:</a:t>
            </a:r>
            <a:endParaRPr lang="en-US" dirty="0" smtClean="0"/>
          </a:p>
          <a:p>
            <a:pPr lvl="1">
              <a:buFont typeface="Wingdings" pitchFamily="2" charset="2"/>
              <a:buChar char="§"/>
            </a:pPr>
            <a:r>
              <a:rPr lang="en-US" dirty="0" smtClean="0"/>
              <a:t>Design a user-friendly interface with interactive visualizations, maps, and dashboards to display prediction results, warning zones, evacuation routes, and other relevant information.</a:t>
            </a:r>
          </a:p>
          <a:p>
            <a:pPr lvl="1">
              <a:buFont typeface="Wingdings" pitchFamily="2" charset="2"/>
              <a:buChar char="§"/>
            </a:pPr>
            <a:r>
              <a:rPr lang="en-US" dirty="0" smtClean="0"/>
              <a:t>Ensure accessibility and usability across different devices and platforms for stakeholders and the general public.</a:t>
            </a:r>
          </a:p>
          <a:p>
            <a:pPr>
              <a:buFont typeface="Wingdings" pitchFamily="2" charset="2"/>
              <a:buChar char="§"/>
            </a:pPr>
            <a:r>
              <a:rPr lang="en-US" b="1" dirty="0" smtClean="0"/>
              <a:t>Monitoring and Maintenance:</a:t>
            </a:r>
            <a:endParaRPr lang="en-US" dirty="0" smtClean="0"/>
          </a:p>
          <a:p>
            <a:pPr lvl="1">
              <a:buFont typeface="Wingdings" pitchFamily="2" charset="2"/>
              <a:buChar char="§"/>
            </a:pPr>
            <a:r>
              <a:rPr lang="en-US" dirty="0" smtClean="0"/>
              <a:t>Implement monitoring tools and logging mechanisms to track system performance, data quality, and model accuracy over time.</a:t>
            </a:r>
          </a:p>
          <a:p>
            <a:pPr>
              <a:buFont typeface="Wingdings" pitchFamily="2" charset="2"/>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Screenshot (312).png"/>
          <p:cNvPicPr>
            <a:picLocks noChangeAspect="1"/>
          </p:cNvPicPr>
          <p:nvPr/>
        </p:nvPicPr>
        <p:blipFill>
          <a:blip r:embed="rId2"/>
          <a:stretch>
            <a:fillRect/>
          </a:stretch>
        </p:blipFill>
        <p:spPr>
          <a:xfrm>
            <a:off x="1322321" y="1370962"/>
            <a:ext cx="4011677" cy="2255467"/>
          </a:xfrm>
          <a:prstGeom prst="rect">
            <a:avLst/>
          </a:prstGeom>
        </p:spPr>
      </p:pic>
      <p:pic>
        <p:nvPicPr>
          <p:cNvPr id="6" name="Picture 5" descr="Screenshot (313).png"/>
          <p:cNvPicPr>
            <a:picLocks noChangeAspect="1"/>
          </p:cNvPicPr>
          <p:nvPr/>
        </p:nvPicPr>
        <p:blipFill>
          <a:blip r:embed="rId3"/>
          <a:stretch>
            <a:fillRect/>
          </a:stretch>
        </p:blipFill>
        <p:spPr>
          <a:xfrm>
            <a:off x="7651896" y="1388226"/>
            <a:ext cx="4011677" cy="2255467"/>
          </a:xfrm>
          <a:prstGeom prst="rect">
            <a:avLst/>
          </a:prstGeom>
        </p:spPr>
      </p:pic>
      <p:pic>
        <p:nvPicPr>
          <p:cNvPr id="7" name="Picture 6" descr="Screenshot (314).png"/>
          <p:cNvPicPr>
            <a:picLocks noChangeAspect="1"/>
          </p:cNvPicPr>
          <p:nvPr/>
        </p:nvPicPr>
        <p:blipFill>
          <a:blip r:embed="rId4"/>
          <a:stretch>
            <a:fillRect/>
          </a:stretch>
        </p:blipFill>
        <p:spPr>
          <a:xfrm>
            <a:off x="1342102" y="3897969"/>
            <a:ext cx="4011677" cy="2255467"/>
          </a:xfrm>
          <a:prstGeom prst="rect">
            <a:avLst/>
          </a:prstGeom>
        </p:spPr>
      </p:pic>
      <p:pic>
        <p:nvPicPr>
          <p:cNvPr id="8" name="Picture 7" descr="Screenshot (315).png"/>
          <p:cNvPicPr>
            <a:picLocks noChangeAspect="1"/>
          </p:cNvPicPr>
          <p:nvPr/>
        </p:nvPicPr>
        <p:blipFill>
          <a:blip r:embed="rId5"/>
          <a:stretch>
            <a:fillRect/>
          </a:stretch>
        </p:blipFill>
        <p:spPr>
          <a:xfrm>
            <a:off x="7656928" y="4018472"/>
            <a:ext cx="4011677" cy="2255467"/>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16).png"/>
          <p:cNvPicPr>
            <a:picLocks noChangeAspect="1"/>
          </p:cNvPicPr>
          <p:nvPr/>
        </p:nvPicPr>
        <p:blipFill>
          <a:blip r:embed="rId2"/>
          <a:stretch>
            <a:fillRect/>
          </a:stretch>
        </p:blipFill>
        <p:spPr>
          <a:xfrm>
            <a:off x="328906" y="1120877"/>
            <a:ext cx="3721983" cy="2092594"/>
          </a:xfrm>
          <a:prstGeom prst="rect">
            <a:avLst/>
          </a:prstGeom>
        </p:spPr>
      </p:pic>
      <p:pic>
        <p:nvPicPr>
          <p:cNvPr id="3" name="Picture 2" descr="Screenshot (317).png"/>
          <p:cNvPicPr>
            <a:picLocks noChangeAspect="1"/>
          </p:cNvPicPr>
          <p:nvPr/>
        </p:nvPicPr>
        <p:blipFill>
          <a:blip r:embed="rId3"/>
          <a:stretch>
            <a:fillRect/>
          </a:stretch>
        </p:blipFill>
        <p:spPr>
          <a:xfrm>
            <a:off x="4151251" y="1152893"/>
            <a:ext cx="3721983" cy="2092594"/>
          </a:xfrm>
          <a:prstGeom prst="rect">
            <a:avLst/>
          </a:prstGeom>
        </p:spPr>
      </p:pic>
      <p:pic>
        <p:nvPicPr>
          <p:cNvPr id="4" name="Picture 3" descr="Screenshot (318).png"/>
          <p:cNvPicPr>
            <a:picLocks noChangeAspect="1"/>
          </p:cNvPicPr>
          <p:nvPr/>
        </p:nvPicPr>
        <p:blipFill>
          <a:blip r:embed="rId4"/>
          <a:stretch>
            <a:fillRect/>
          </a:stretch>
        </p:blipFill>
        <p:spPr>
          <a:xfrm>
            <a:off x="7973603" y="1170158"/>
            <a:ext cx="3721983" cy="2092594"/>
          </a:xfrm>
          <a:prstGeom prst="rect">
            <a:avLst/>
          </a:prstGeom>
        </p:spPr>
      </p:pic>
      <p:pic>
        <p:nvPicPr>
          <p:cNvPr id="5" name="Picture 4" descr="Screenshot (319).png"/>
          <p:cNvPicPr>
            <a:picLocks noChangeAspect="1"/>
          </p:cNvPicPr>
          <p:nvPr/>
        </p:nvPicPr>
        <p:blipFill>
          <a:blip r:embed="rId5"/>
          <a:stretch>
            <a:fillRect/>
          </a:stretch>
        </p:blipFill>
        <p:spPr>
          <a:xfrm>
            <a:off x="247965" y="4033861"/>
            <a:ext cx="3721983" cy="2092594"/>
          </a:xfrm>
          <a:prstGeom prst="rect">
            <a:avLst/>
          </a:prstGeom>
        </p:spPr>
      </p:pic>
      <p:pic>
        <p:nvPicPr>
          <p:cNvPr id="6" name="Picture 5" descr="Screenshot (320).png"/>
          <p:cNvPicPr>
            <a:picLocks noChangeAspect="1"/>
          </p:cNvPicPr>
          <p:nvPr/>
        </p:nvPicPr>
        <p:blipFill>
          <a:blip r:embed="rId6"/>
          <a:stretch>
            <a:fillRect/>
          </a:stretch>
        </p:blipFill>
        <p:spPr>
          <a:xfrm>
            <a:off x="4114556" y="4051125"/>
            <a:ext cx="3721983" cy="2092594"/>
          </a:xfrm>
          <a:prstGeom prst="rect">
            <a:avLst/>
          </a:prstGeom>
        </p:spPr>
      </p:pic>
      <p:pic>
        <p:nvPicPr>
          <p:cNvPr id="7" name="Picture 6" descr="Screenshot (321).png"/>
          <p:cNvPicPr>
            <a:picLocks noChangeAspect="1"/>
          </p:cNvPicPr>
          <p:nvPr/>
        </p:nvPicPr>
        <p:blipFill>
          <a:blip r:embed="rId7"/>
          <a:stretch>
            <a:fillRect/>
          </a:stretch>
        </p:blipFill>
        <p:spPr>
          <a:xfrm>
            <a:off x="7966403" y="4038893"/>
            <a:ext cx="3721983" cy="209259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1576</Words>
  <Application>Microsoft Office PowerPoint</Application>
  <PresentationFormat>Custom</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Tsunami</vt:lpstr>
      <vt:lpstr>OUTLINE</vt:lpstr>
      <vt:lpstr>Problem Statement</vt:lpstr>
      <vt:lpstr>Proposed Solution</vt:lpstr>
      <vt:lpstr>System  Approach</vt:lpstr>
      <vt:lpstr>Algorithm &amp; Deployment</vt:lpstr>
      <vt:lpstr>deployment</vt:lpstr>
      <vt:lpstr>Result</vt:lpstr>
      <vt:lpstr>Slide 9</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26</cp:revision>
  <dcterms:created xsi:type="dcterms:W3CDTF">2021-05-26T16:50:10Z</dcterms:created>
  <dcterms:modified xsi:type="dcterms:W3CDTF">2024-04-18T15:30:12Z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