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A296449-BA74-4C4B-883B-1238C089D07E}" type="datetimeFigureOut">
              <a:rPr lang="en-IN" smtClean="0"/>
              <a:t>25-04-2025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7EE08DC-7786-466B-AA99-BEC43134E11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5131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296449-BA74-4C4B-883B-1238C089D07E}"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EE08DC-7786-466B-AA99-BEC43134E119}" type="slidenum">
              <a:rPr lang="en-IN" smtClean="0"/>
              <a:t>‹#›</a:t>
            </a:fld>
            <a:endParaRPr lang="en-IN"/>
          </a:p>
        </p:txBody>
      </p:sp>
    </p:spTree>
    <p:extLst>
      <p:ext uri="{BB962C8B-B14F-4D97-AF65-F5344CB8AC3E}">
        <p14:creationId xmlns:p14="http://schemas.microsoft.com/office/powerpoint/2010/main" val="348061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296449-BA74-4C4B-883B-1238C089D07E}"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E08DC-7786-466B-AA99-BEC43134E11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8887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296449-BA74-4C4B-883B-1238C089D07E}"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E08DC-7786-466B-AA99-BEC43134E11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5132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296449-BA74-4C4B-883B-1238C089D07E}"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E08DC-7786-466B-AA99-BEC43134E119}" type="slidenum">
              <a:rPr lang="en-IN" smtClean="0"/>
              <a:t>‹#›</a:t>
            </a:fld>
            <a:endParaRPr lang="en-IN"/>
          </a:p>
        </p:txBody>
      </p:sp>
    </p:spTree>
    <p:extLst>
      <p:ext uri="{BB962C8B-B14F-4D97-AF65-F5344CB8AC3E}">
        <p14:creationId xmlns:p14="http://schemas.microsoft.com/office/powerpoint/2010/main" val="912749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296449-BA74-4C4B-883B-1238C089D07E}"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E08DC-7786-466B-AA99-BEC43134E11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128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296449-BA74-4C4B-883B-1238C089D07E}"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E08DC-7786-466B-AA99-BEC43134E11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4359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296449-BA74-4C4B-883B-1238C089D07E}"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E08DC-7786-466B-AA99-BEC43134E11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660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296449-BA74-4C4B-883B-1238C089D07E}"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E08DC-7786-466B-AA99-BEC43134E11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748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296449-BA74-4C4B-883B-1238C089D07E}"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E08DC-7786-466B-AA99-BEC43134E119}" type="slidenum">
              <a:rPr lang="en-IN" smtClean="0"/>
              <a:t>‹#›</a:t>
            </a:fld>
            <a:endParaRPr lang="en-IN"/>
          </a:p>
        </p:txBody>
      </p:sp>
    </p:spTree>
    <p:extLst>
      <p:ext uri="{BB962C8B-B14F-4D97-AF65-F5344CB8AC3E}">
        <p14:creationId xmlns:p14="http://schemas.microsoft.com/office/powerpoint/2010/main" val="102186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296449-BA74-4C4B-883B-1238C089D07E}"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EE08DC-7786-466B-AA99-BEC43134E11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7947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296449-BA74-4C4B-883B-1238C089D07E}"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EE08DC-7786-466B-AA99-BEC43134E119}" type="slidenum">
              <a:rPr lang="en-IN" smtClean="0"/>
              <a:t>‹#›</a:t>
            </a:fld>
            <a:endParaRPr lang="en-IN"/>
          </a:p>
        </p:txBody>
      </p:sp>
    </p:spTree>
    <p:extLst>
      <p:ext uri="{BB962C8B-B14F-4D97-AF65-F5344CB8AC3E}">
        <p14:creationId xmlns:p14="http://schemas.microsoft.com/office/powerpoint/2010/main" val="307911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296449-BA74-4C4B-883B-1238C089D07E}" type="datetimeFigureOut">
              <a:rPr lang="en-IN" smtClean="0"/>
              <a:t>25-04-2025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EE08DC-7786-466B-AA99-BEC43134E11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281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296449-BA74-4C4B-883B-1238C089D07E}" type="datetimeFigureOut">
              <a:rPr lang="en-IN" smtClean="0"/>
              <a:t>25-04-2025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EE08DC-7786-466B-AA99-BEC43134E11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061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6449-BA74-4C4B-883B-1238C089D07E}" type="datetimeFigureOut">
              <a:rPr lang="en-IN" smtClean="0"/>
              <a:t>25-04-2025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EE08DC-7786-466B-AA99-BEC43134E119}" type="slidenum">
              <a:rPr lang="en-IN" smtClean="0"/>
              <a:t>‹#›</a:t>
            </a:fld>
            <a:endParaRPr lang="en-IN"/>
          </a:p>
        </p:txBody>
      </p:sp>
    </p:spTree>
    <p:extLst>
      <p:ext uri="{BB962C8B-B14F-4D97-AF65-F5344CB8AC3E}">
        <p14:creationId xmlns:p14="http://schemas.microsoft.com/office/powerpoint/2010/main" val="266081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296449-BA74-4C4B-883B-1238C089D07E}"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EE08DC-7786-466B-AA99-BEC43134E11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0077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296449-BA74-4C4B-883B-1238C089D07E}"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EE08DC-7786-466B-AA99-BEC43134E119}" type="slidenum">
              <a:rPr lang="en-IN" smtClean="0"/>
              <a:t>‹#›</a:t>
            </a:fld>
            <a:endParaRPr lang="en-IN"/>
          </a:p>
        </p:txBody>
      </p:sp>
    </p:spTree>
    <p:extLst>
      <p:ext uri="{BB962C8B-B14F-4D97-AF65-F5344CB8AC3E}">
        <p14:creationId xmlns:p14="http://schemas.microsoft.com/office/powerpoint/2010/main" val="3732509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296449-BA74-4C4B-883B-1238C089D07E}" type="datetimeFigureOut">
              <a:rPr lang="en-IN" smtClean="0"/>
              <a:t>25-04-2025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EE08DC-7786-466B-AA99-BEC43134E119}" type="slidenum">
              <a:rPr lang="en-IN" smtClean="0"/>
              <a:t>‹#›</a:t>
            </a:fld>
            <a:endParaRPr lang="en-IN"/>
          </a:p>
        </p:txBody>
      </p:sp>
    </p:spTree>
    <p:extLst>
      <p:ext uri="{BB962C8B-B14F-4D97-AF65-F5344CB8AC3E}">
        <p14:creationId xmlns:p14="http://schemas.microsoft.com/office/powerpoint/2010/main" val="223543880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oring Customer Behavior: A Data Analysis of Credit Card Dataset">
            <a:extLst>
              <a:ext uri="{FF2B5EF4-FFF2-40B4-BE49-F238E27FC236}">
                <a16:creationId xmlns:a16="http://schemas.microsoft.com/office/drawing/2014/main" id="{EA878EBA-D013-9E82-2922-C657C5CE7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4" y="179108"/>
            <a:ext cx="11745798" cy="648564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E3F28F4-A014-0ABB-C06D-1EB5F4C3145D}"/>
              </a:ext>
            </a:extLst>
          </p:cNvPr>
          <p:cNvSpPr txBox="1"/>
          <p:nvPr/>
        </p:nvSpPr>
        <p:spPr>
          <a:xfrm>
            <a:off x="386497" y="334651"/>
            <a:ext cx="8990027"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Credit Card Data Analysis and Visualization </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0A53639-90B5-9A51-CED5-E107AC3B8A67}"/>
              </a:ext>
            </a:extLst>
          </p:cNvPr>
          <p:cNvSpPr txBox="1"/>
          <p:nvPr/>
        </p:nvSpPr>
        <p:spPr>
          <a:xfrm>
            <a:off x="512191" y="5933329"/>
            <a:ext cx="6094428" cy="369332"/>
          </a:xfrm>
          <a:prstGeom prst="rect">
            <a:avLst/>
          </a:prstGeom>
          <a:noFill/>
        </p:spPr>
        <p:txBody>
          <a:bodyPr wrap="square">
            <a:spAutoFit/>
          </a:bodyPr>
          <a:lstStyle/>
          <a:p>
            <a:r>
              <a:rPr lang="en-US" dirty="0"/>
              <a:t>NAME : P . GOUTHAM</a:t>
            </a:r>
            <a:endParaRPr lang="en-IN" dirty="0"/>
          </a:p>
        </p:txBody>
      </p:sp>
      <p:sp>
        <p:nvSpPr>
          <p:cNvPr id="12" name="TextBox 11">
            <a:extLst>
              <a:ext uri="{FF2B5EF4-FFF2-40B4-BE49-F238E27FC236}">
                <a16:creationId xmlns:a16="http://schemas.microsoft.com/office/drawing/2014/main" id="{DBE1360D-1D49-09DD-53EB-2BDD82B78A2D}"/>
              </a:ext>
            </a:extLst>
          </p:cNvPr>
          <p:cNvSpPr txBox="1"/>
          <p:nvPr/>
        </p:nvSpPr>
        <p:spPr>
          <a:xfrm>
            <a:off x="386497" y="1074969"/>
            <a:ext cx="6094428"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Insights and Strategies for Credit Risk Management</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069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51AB8E-8B28-8236-6340-E4FF06329F35}"/>
              </a:ext>
            </a:extLst>
          </p:cNvPr>
          <p:cNvSpPr>
            <a:spLocks noChangeArrowheads="1"/>
          </p:cNvSpPr>
          <p:nvPr/>
        </p:nvSpPr>
        <p:spPr bwMode="auto">
          <a:xfrm>
            <a:off x="1099008" y="1695047"/>
            <a:ext cx="1007725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 and clean the dataset: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data integrity by handling outliers, missing values, and normalizing key financial variables.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Visualize key financial insights: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data visualization tools to reveal trends in debt ratio, payment behavior, and customer segmentation.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 strategies to improve credit risk management: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Propose actionable solutions for better customer profiling, risk assessment, and tailored financial offerings.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A5E56007-338A-D1CA-02E3-D4A56294B61F}"/>
              </a:ext>
            </a:extLst>
          </p:cNvPr>
          <p:cNvSpPr txBox="1"/>
          <p:nvPr/>
        </p:nvSpPr>
        <p:spPr>
          <a:xfrm>
            <a:off x="1057373" y="759231"/>
            <a:ext cx="10160524" cy="10772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focuses on analyzing the credit behavior of individuals using the provided credit card dataset.</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97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5618DF-4CCD-4B47-7448-1570DD633B4A}"/>
              </a:ext>
            </a:extLst>
          </p:cNvPr>
          <p:cNvSpPr txBox="1"/>
          <p:nvPr/>
        </p:nvSpPr>
        <p:spPr>
          <a:xfrm>
            <a:off x="970962" y="579425"/>
            <a:ext cx="9612984" cy="553998"/>
          </a:xfrm>
          <a:prstGeom prst="rect">
            <a:avLst/>
          </a:prstGeom>
          <a:noFill/>
        </p:spPr>
        <p:txBody>
          <a:bodyPr wrap="square">
            <a:spAutoFit/>
          </a:bodyPr>
          <a:lstStyle/>
          <a:p>
            <a:r>
              <a:rPr lang="en-IN" sz="3000" b="1" dirty="0">
                <a:latin typeface="Times New Roman" panose="02020603050405020304" pitchFamily="18" charset="0"/>
                <a:cs typeface="Times New Roman" panose="02020603050405020304" pitchFamily="18" charset="0"/>
              </a:rPr>
              <a:t>Data Preprocessing Techniques for Credit Card Analysis</a:t>
            </a:r>
            <a:endParaRPr lang="en-IN" sz="3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3AABA33-1866-3EFF-3CA1-77D029730118}"/>
              </a:ext>
            </a:extLst>
          </p:cNvPr>
          <p:cNvSpPr txBox="1"/>
          <p:nvPr/>
        </p:nvSpPr>
        <p:spPr>
          <a:xfrm>
            <a:off x="970962" y="1274013"/>
            <a:ext cx="10482606" cy="4893647"/>
          </a:xfrm>
          <a:prstGeom prst="rect">
            <a:avLst/>
          </a:prstGeom>
          <a:noFill/>
        </p:spPr>
        <p:txBody>
          <a:bodyPr wrap="square">
            <a:spAutoFit/>
          </a:bodyPr>
          <a:lstStyle/>
          <a:p>
            <a:pPr>
              <a:buNone/>
            </a:pPr>
            <a:r>
              <a:rPr lang="en-US" sz="2400" b="1" dirty="0">
                <a:latin typeface="Times New Roman" panose="02020603050405020304" pitchFamily="18" charset="0"/>
                <a:cs typeface="Times New Roman" panose="02020603050405020304" pitchFamily="18" charset="0"/>
              </a:rPr>
              <a:t>Outlier Detection: </a:t>
            </a:r>
            <a:r>
              <a:rPr lang="en-US" sz="2400" dirty="0">
                <a:latin typeface="Times New Roman" panose="02020603050405020304" pitchFamily="18" charset="0"/>
                <a:cs typeface="Times New Roman" panose="02020603050405020304" pitchFamily="18" charset="0"/>
              </a:rPr>
              <a:t>Utilized Interquartile Range (IQR) to identify extreme values in credit card data, such as Monthly Income, Debt Ratio, and Number of Dependents</a:t>
            </a:r>
            <a:r>
              <a:rPr lang="en-US" sz="2400" b="1" dirty="0">
                <a:latin typeface="Times New Roman" panose="02020603050405020304" pitchFamily="18" charset="0"/>
                <a:cs typeface="Times New Roman" panose="02020603050405020304" pitchFamily="18" charset="0"/>
              </a:rPr>
              <a:t>.</a:t>
            </a:r>
          </a:p>
          <a:p>
            <a:pPr>
              <a:buNone/>
            </a:pPr>
            <a:endParaRPr lang="en-US" sz="2400" b="1" dirty="0">
              <a:latin typeface="Times New Roman" panose="02020603050405020304" pitchFamily="18" charset="0"/>
              <a:cs typeface="Times New Roman" panose="02020603050405020304" pitchFamily="18" charset="0"/>
            </a:endParaRPr>
          </a:p>
          <a:p>
            <a:pPr>
              <a:buNone/>
            </a:pPr>
            <a:r>
              <a:rPr lang="en-US" sz="2400" b="1" dirty="0">
                <a:latin typeface="Times New Roman" panose="02020603050405020304" pitchFamily="18" charset="0"/>
                <a:cs typeface="Times New Roman" panose="02020603050405020304" pitchFamily="18" charset="0"/>
              </a:rPr>
              <a:t>IQR Calculation: </a:t>
            </a:r>
            <a:r>
              <a:rPr lang="en-US" sz="2400" dirty="0">
                <a:latin typeface="Times New Roman" panose="02020603050405020304" pitchFamily="18" charset="0"/>
                <a:cs typeface="Times New Roman" panose="02020603050405020304" pitchFamily="18" charset="0"/>
              </a:rPr>
              <a:t>Computed Q1, Q3, and IQR to establish upper and lower bounds for key financial attributes, ensuring a robust approach to outlier detection.</a:t>
            </a:r>
          </a:p>
          <a:p>
            <a:pPr>
              <a:buNone/>
            </a:pPr>
            <a:endParaRPr lang="en-US" sz="2400" b="1" dirty="0">
              <a:latin typeface="Times New Roman" panose="02020603050405020304" pitchFamily="18" charset="0"/>
              <a:cs typeface="Times New Roman" panose="02020603050405020304" pitchFamily="18" charset="0"/>
            </a:endParaRPr>
          </a:p>
          <a:p>
            <a:pPr>
              <a:buNone/>
            </a:pPr>
            <a:r>
              <a:rPr lang="en-US" sz="2400" b="1" dirty="0">
                <a:latin typeface="Times New Roman" panose="02020603050405020304" pitchFamily="18" charset="0"/>
                <a:cs typeface="Times New Roman" panose="02020603050405020304" pitchFamily="18" charset="0"/>
              </a:rPr>
              <a:t>Outlier Handling: </a:t>
            </a:r>
            <a:r>
              <a:rPr lang="en-US" sz="2400" dirty="0">
                <a:latin typeface="Times New Roman" panose="02020603050405020304" pitchFamily="18" charset="0"/>
                <a:cs typeface="Times New Roman" panose="02020603050405020304" pitchFamily="18" charset="0"/>
              </a:rPr>
              <a:t>Implemented the Capping Method to replace extreme outliers with the nearest valid boundary. This approach preserved the integrity of the dataset while reducing skewness and avoiding loss of critical data points.</a:t>
            </a:r>
          </a:p>
          <a:p>
            <a:pPr>
              <a:buNone/>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 Normalization: </a:t>
            </a:r>
            <a:r>
              <a:rPr lang="en-US" sz="2400" dirty="0">
                <a:latin typeface="Times New Roman" panose="02020603050405020304" pitchFamily="18" charset="0"/>
                <a:cs typeface="Times New Roman" panose="02020603050405020304" pitchFamily="18" charset="0"/>
              </a:rPr>
              <a:t>Adjusted values like Monthly Income and Debt Ratio to remain within a reasonable range, maintaining dataset consistency and preparing for accurate analysis.</a:t>
            </a:r>
          </a:p>
        </p:txBody>
      </p:sp>
    </p:spTree>
    <p:extLst>
      <p:ext uri="{BB962C8B-B14F-4D97-AF65-F5344CB8AC3E}">
        <p14:creationId xmlns:p14="http://schemas.microsoft.com/office/powerpoint/2010/main" val="246025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BC12D0-EEDA-D664-AC64-D74E947057E6}"/>
              </a:ext>
            </a:extLst>
          </p:cNvPr>
          <p:cNvSpPr txBox="1"/>
          <p:nvPr/>
        </p:nvSpPr>
        <p:spPr>
          <a:xfrm>
            <a:off x="1312682" y="1802232"/>
            <a:ext cx="8849412" cy="4154984"/>
          </a:xfrm>
          <a:prstGeom prst="rect">
            <a:avLst/>
          </a:prstGeom>
          <a:noFill/>
        </p:spPr>
        <p:txBody>
          <a:bodyPr wrap="square">
            <a:spAutoFit/>
          </a:bodyPr>
          <a:lstStyle/>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Demographics &amp; Financial Data:</a:t>
            </a:r>
            <a:r>
              <a:rPr lang="en-US" sz="2400" dirty="0">
                <a:latin typeface="Times New Roman" panose="02020603050405020304" pitchFamily="18" charset="0"/>
                <a:cs typeface="Times New Roman" panose="02020603050405020304" pitchFamily="18" charset="0"/>
              </a:rPr>
              <a:t> Includes Monthly Income, Debt Ratio, Age, Dependents, and Credit Lines.</a:t>
            </a:r>
          </a:p>
          <a:p>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Key Attributes:</a:t>
            </a:r>
            <a:r>
              <a:rPr lang="en-US" sz="2400" dirty="0">
                <a:latin typeface="Times New Roman" panose="02020603050405020304" pitchFamily="18" charset="0"/>
                <a:cs typeface="Times New Roman" panose="02020603050405020304" pitchFamily="18" charset="0"/>
              </a:rPr>
              <a:t> Debt Ratio, Delinquency History, Occupation, and Education.</a:t>
            </a:r>
          </a:p>
          <a:p>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Used for credit risk assessment, customer segmentation, and financial decision-making.</a:t>
            </a:r>
          </a:p>
          <a:p>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Visualization:</a:t>
            </a:r>
            <a:r>
              <a:rPr lang="en-US" sz="2400" dirty="0">
                <a:latin typeface="Times New Roman" panose="02020603050405020304" pitchFamily="18" charset="0"/>
                <a:cs typeface="Times New Roman" panose="02020603050405020304" pitchFamily="18" charset="0"/>
              </a:rPr>
              <a:t> Trends in credit behavior and regional analysis through dashboards and maps.</a:t>
            </a:r>
          </a:p>
        </p:txBody>
      </p:sp>
      <p:sp>
        <p:nvSpPr>
          <p:cNvPr id="7" name="TextBox 6">
            <a:extLst>
              <a:ext uri="{FF2B5EF4-FFF2-40B4-BE49-F238E27FC236}">
                <a16:creationId xmlns:a16="http://schemas.microsoft.com/office/drawing/2014/main" id="{EBB104FB-C9E1-2D09-9511-C2B778CF3BB4}"/>
              </a:ext>
            </a:extLst>
          </p:cNvPr>
          <p:cNvSpPr txBox="1"/>
          <p:nvPr/>
        </p:nvSpPr>
        <p:spPr>
          <a:xfrm>
            <a:off x="1397524" y="900784"/>
            <a:ext cx="6094428" cy="646331"/>
          </a:xfrm>
          <a:prstGeom prst="rect">
            <a:avLst/>
          </a:prstGeom>
          <a:noFill/>
        </p:spPr>
        <p:txBody>
          <a:bodyPr wrap="square">
            <a:spAutoFit/>
          </a:bodyPr>
          <a:lstStyle/>
          <a:p>
            <a:pPr>
              <a:buNone/>
            </a:pPr>
            <a:r>
              <a:rPr lang="en-US" sz="3600" b="1" dirty="0">
                <a:latin typeface="Times New Roman" panose="02020603050405020304" pitchFamily="18" charset="0"/>
                <a:cs typeface="Times New Roman" panose="02020603050405020304" pitchFamily="18" charset="0"/>
              </a:rPr>
              <a:t>Dataset Overview :</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176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962250-BA59-7631-39AB-9AC26CFA99BF}"/>
              </a:ext>
            </a:extLst>
          </p:cNvPr>
          <p:cNvSpPr txBox="1"/>
          <p:nvPr/>
        </p:nvSpPr>
        <p:spPr>
          <a:xfrm>
            <a:off x="1199562" y="826905"/>
            <a:ext cx="6094428"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Visualizations Using Power BI:</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4B43983-4474-45FE-D425-F1219371E2E6}"/>
              </a:ext>
            </a:extLst>
          </p:cNvPr>
          <p:cNvSpPr txBox="1"/>
          <p:nvPr/>
        </p:nvSpPr>
        <p:spPr>
          <a:xfrm>
            <a:off x="1369244" y="1775309"/>
            <a:ext cx="8679729" cy="3816429"/>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Overview Dashboard</a:t>
            </a:r>
            <a:r>
              <a:rPr lang="en-US" sz="2200" dirty="0">
                <a:latin typeface="Times New Roman" panose="02020603050405020304" pitchFamily="18" charset="0"/>
                <a:cs typeface="Times New Roman" panose="02020603050405020304" pitchFamily="18" charset="0"/>
              </a:rPr>
              <a:t> – Displays total menu items and key nutritional statistics.</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Caloric Analysis</a:t>
            </a:r>
            <a:r>
              <a:rPr lang="en-US" sz="2200" dirty="0">
                <a:latin typeface="Times New Roman" panose="02020603050405020304" pitchFamily="18" charset="0"/>
                <a:cs typeface="Times New Roman" panose="02020603050405020304" pitchFamily="18" charset="0"/>
              </a:rPr>
              <a:t> – Uses bar charts, pie charts, and heat maps to show calorie distribution.</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Beverage Contribution</a:t>
            </a:r>
            <a:r>
              <a:rPr lang="en-US" sz="2200" dirty="0">
                <a:latin typeface="Times New Roman" panose="02020603050405020304" pitchFamily="18" charset="0"/>
                <a:cs typeface="Times New Roman" panose="02020603050405020304" pitchFamily="18" charset="0"/>
              </a:rPr>
              <a:t> – Compares sodas, coffees, and other beverages' impact on calorie intake.</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Nutritional Comparisons</a:t>
            </a:r>
            <a:r>
              <a:rPr lang="en-US" sz="2200" dirty="0">
                <a:latin typeface="Times New Roman" panose="02020603050405020304" pitchFamily="18" charset="0"/>
                <a:cs typeface="Times New Roman" panose="02020603050405020304" pitchFamily="18" charset="0"/>
              </a:rPr>
              <a:t> – Evaluates grilled vs. crispy chicken and egg whites vs. whole eggs.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085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2993C6-1BBC-E3D4-97E0-62CCB0D64BCE}"/>
              </a:ext>
            </a:extLst>
          </p:cNvPr>
          <p:cNvSpPr>
            <a:spLocks noChangeArrowheads="1"/>
          </p:cNvSpPr>
          <p:nvPr/>
        </p:nvSpPr>
        <p:spPr bwMode="auto">
          <a:xfrm>
            <a:off x="1150323" y="1653868"/>
            <a:ext cx="9891353" cy="457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Offers: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rewards such as lower interest rates and cashback options.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 pre-approved loans and credit line increases to encourage loyalty.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Services: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Grant priority customer service to build stronger relationships.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exclusive financial products for high-creditworthiness individuals.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Retention Strategies: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loyalty programs and personalized marketing to retain these customers.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 flexible repayment options to encourage continued responsible behavior.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C5A1B65-50E5-4575-DD02-828B44E31645}"/>
              </a:ext>
            </a:extLst>
          </p:cNvPr>
          <p:cNvSpPr txBox="1"/>
          <p:nvPr/>
        </p:nvSpPr>
        <p:spPr>
          <a:xfrm>
            <a:off x="1288837" y="894159"/>
            <a:ext cx="6094428" cy="5847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Good Customers:</a:t>
            </a:r>
          </a:p>
        </p:txBody>
      </p:sp>
    </p:spTree>
    <p:extLst>
      <p:ext uri="{BB962C8B-B14F-4D97-AF65-F5344CB8AC3E}">
        <p14:creationId xmlns:p14="http://schemas.microsoft.com/office/powerpoint/2010/main" val="44657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C4A853-3C8F-A961-EC7C-7486B1AD1AEC}"/>
              </a:ext>
            </a:extLst>
          </p:cNvPr>
          <p:cNvSpPr>
            <a:spLocks noChangeArrowheads="1"/>
          </p:cNvSpPr>
          <p:nvPr/>
        </p:nvSpPr>
        <p:spPr bwMode="auto">
          <a:xfrm>
            <a:off x="1145357" y="1718185"/>
            <a:ext cx="10459089"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Risk Mitigation: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stricter borrowing limits to reduce exposure.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 accounts more closely to detect early signs of delinquency.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Credit Education: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financial literacy programs to improve budgeting and payment habits.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Send reminders and updates about payments to avoid defaults.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Recovery Strategies: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 debt restructuring or consolidation plans to manage repayment.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Introduce higher penalties for late payments to discourage repeated delinquency.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845ED55E-C544-D0EA-44AF-88BFD0C0D16A}"/>
              </a:ext>
            </a:extLst>
          </p:cNvPr>
          <p:cNvSpPr txBox="1"/>
          <p:nvPr/>
        </p:nvSpPr>
        <p:spPr>
          <a:xfrm>
            <a:off x="1145357" y="856616"/>
            <a:ext cx="6381946" cy="5847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Bad Customers:</a:t>
            </a:r>
          </a:p>
        </p:txBody>
      </p:sp>
    </p:spTree>
    <p:extLst>
      <p:ext uri="{BB962C8B-B14F-4D97-AF65-F5344CB8AC3E}">
        <p14:creationId xmlns:p14="http://schemas.microsoft.com/office/powerpoint/2010/main" val="6757775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TotalTime>
  <Words>514</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Garamond</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Anand B</dc:creator>
  <cp:lastModifiedBy>Anand B</cp:lastModifiedBy>
  <cp:revision>1</cp:revision>
  <dcterms:created xsi:type="dcterms:W3CDTF">2025-04-25T16:46:35Z</dcterms:created>
  <dcterms:modified xsi:type="dcterms:W3CDTF">2025-04-25T16:51:42Z</dcterms:modified>
</cp:coreProperties>
</file>