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72" r:id="rId10"/>
    <p:sldId id="263" r:id="rId11"/>
    <p:sldId id="265" r:id="rId12"/>
    <p:sldId id="266" r:id="rId13"/>
    <p:sldId id="269" r:id="rId14"/>
    <p:sldId id="268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41A60-9D95-4842-8BD3-EF754AA53EB2}" v="178" dt="2019-05-08T01:57:02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4468"/>
            <a:ext cx="9144000" cy="1745916"/>
          </a:xfrm>
        </p:spPr>
        <p:txBody>
          <a:bodyPr>
            <a:normAutofit/>
          </a:bodyPr>
          <a:lstStyle/>
          <a:p>
            <a:r>
              <a:rPr lang="en-US" sz="5400" b="1">
                <a:latin typeface="Cambria"/>
                <a:ea typeface="Microsoft GothicNeo"/>
                <a:cs typeface="Calibri Light"/>
              </a:rPr>
              <a:t>SPOT DETECTION IN X-RAY MEDICAL 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54"/>
            <a:ext cx="9144000" cy="2163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mbria"/>
                <a:cs typeface="Calibri"/>
              </a:rPr>
              <a:t>Submitted to Dr. Wang</a:t>
            </a:r>
          </a:p>
          <a:p>
            <a:endParaRPr lang="en-US" b="1">
              <a:latin typeface="Cambria"/>
              <a:cs typeface="Calibri"/>
            </a:endParaRPr>
          </a:p>
          <a:p>
            <a:r>
              <a:rPr lang="en-US" sz="2000" err="1">
                <a:latin typeface="Cambria"/>
                <a:cs typeface="Calibri"/>
              </a:rPr>
              <a:t>Leons</a:t>
            </a:r>
            <a:r>
              <a:rPr lang="en-US" sz="2000">
                <a:latin typeface="Cambria"/>
                <a:cs typeface="Calibri"/>
              </a:rPr>
              <a:t> Manuel Saju - 1001620520</a:t>
            </a:r>
          </a:p>
          <a:p>
            <a:r>
              <a:rPr lang="en-US" sz="2000">
                <a:latin typeface="Cambria"/>
                <a:cs typeface="Calibri"/>
              </a:rPr>
              <a:t>Goutham Munagala  - 1001565060</a:t>
            </a:r>
          </a:p>
          <a:p>
            <a:r>
              <a:rPr lang="en-US" sz="2000" err="1">
                <a:latin typeface="Cambria"/>
                <a:cs typeface="Calibri"/>
              </a:rPr>
              <a:t>Shivam</a:t>
            </a:r>
            <a:r>
              <a:rPr lang="en-US" sz="2000">
                <a:latin typeface="Cambria"/>
                <a:cs typeface="Calibri"/>
              </a:rPr>
              <a:t> Goyal - 1001667663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2EF7-0FA4-4FE5-A41F-DD087832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Results (MATLAB)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098319"/>
              </p:ext>
            </p:extLst>
          </p:nvPr>
        </p:nvGraphicFramePr>
        <p:xfrm>
          <a:off x="1976165" y="1690688"/>
          <a:ext cx="8239670" cy="2410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485">
                  <a:extLst>
                    <a:ext uri="{9D8B030D-6E8A-4147-A177-3AD203B41FA5}">
                      <a16:colId xmlns:a16="http://schemas.microsoft.com/office/drawing/2014/main" val="2510716488"/>
                    </a:ext>
                  </a:extLst>
                </a:gridCol>
                <a:gridCol w="1328922">
                  <a:extLst>
                    <a:ext uri="{9D8B030D-6E8A-4147-A177-3AD203B41FA5}">
                      <a16:colId xmlns:a16="http://schemas.microsoft.com/office/drawing/2014/main" val="3037800103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158355620"/>
                    </a:ext>
                  </a:extLst>
                </a:gridCol>
                <a:gridCol w="1329803">
                  <a:extLst>
                    <a:ext uri="{9D8B030D-6E8A-4147-A177-3AD203B41FA5}">
                      <a16:colId xmlns:a16="http://schemas.microsoft.com/office/drawing/2014/main" val="672342579"/>
                    </a:ext>
                  </a:extLst>
                </a:gridCol>
                <a:gridCol w="972017">
                  <a:extLst>
                    <a:ext uri="{9D8B030D-6E8A-4147-A177-3AD203B41FA5}">
                      <a16:colId xmlns:a16="http://schemas.microsoft.com/office/drawing/2014/main" val="2199506001"/>
                    </a:ext>
                  </a:extLst>
                </a:gridCol>
                <a:gridCol w="1328922">
                  <a:extLst>
                    <a:ext uri="{9D8B030D-6E8A-4147-A177-3AD203B41FA5}">
                      <a16:colId xmlns:a16="http://schemas.microsoft.com/office/drawing/2014/main" val="3463829368"/>
                    </a:ext>
                  </a:extLst>
                </a:gridCol>
                <a:gridCol w="1127998">
                  <a:extLst>
                    <a:ext uri="{9D8B030D-6E8A-4147-A177-3AD203B41FA5}">
                      <a16:colId xmlns:a16="http://schemas.microsoft.com/office/drawing/2014/main" val="1896944326"/>
                    </a:ext>
                  </a:extLst>
                </a:gridCol>
              </a:tblGrid>
              <a:tr h="398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adam optimizer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sgdm optimizer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rmspro optimizer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30498"/>
                  </a:ext>
                </a:extLst>
              </a:tr>
              <a:tr h="81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Learning rate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Loss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Loss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Loss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484520"/>
                  </a:ext>
                </a:extLst>
              </a:tr>
              <a:tr h="398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97.46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.0923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97.69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.0856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96.58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.0815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493822"/>
                  </a:ext>
                </a:extLst>
              </a:tr>
              <a:tr h="398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.001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98.39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.0651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96.86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.1226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98.14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.1056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096105"/>
                  </a:ext>
                </a:extLst>
              </a:tr>
              <a:tr h="398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.0001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95.24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.1472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88.88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.2740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95.38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.1324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06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9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2EF7-0FA4-4FE5-A41F-DD087832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974797"/>
              </p:ext>
            </p:extLst>
          </p:nvPr>
        </p:nvGraphicFramePr>
        <p:xfrm>
          <a:off x="2792914" y="2097728"/>
          <a:ext cx="6606172" cy="3192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9852">
                  <a:extLst>
                    <a:ext uri="{9D8B030D-6E8A-4147-A177-3AD203B41FA5}">
                      <a16:colId xmlns:a16="http://schemas.microsoft.com/office/drawing/2014/main" val="602111985"/>
                    </a:ext>
                  </a:extLst>
                </a:gridCol>
                <a:gridCol w="2239033">
                  <a:extLst>
                    <a:ext uri="{9D8B030D-6E8A-4147-A177-3AD203B41FA5}">
                      <a16:colId xmlns:a16="http://schemas.microsoft.com/office/drawing/2014/main" val="3854410913"/>
                    </a:ext>
                  </a:extLst>
                </a:gridCol>
                <a:gridCol w="2007287">
                  <a:extLst>
                    <a:ext uri="{9D8B030D-6E8A-4147-A177-3AD203B41FA5}">
                      <a16:colId xmlns:a16="http://schemas.microsoft.com/office/drawing/2014/main" val="2625078789"/>
                    </a:ext>
                  </a:extLst>
                </a:gridCol>
              </a:tblGrid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convolutional layers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173642"/>
                  </a:ext>
                </a:extLst>
              </a:tr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86.78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.3326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897258"/>
                  </a:ext>
                </a:extLst>
              </a:tr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95.39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.1292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52599"/>
                  </a:ext>
                </a:extLst>
              </a:tr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98.39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.0651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434197"/>
                  </a:ext>
                </a:extLst>
              </a:tr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.0478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932599"/>
                  </a:ext>
                </a:extLst>
              </a:tr>
              <a:tr h="44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98.89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.0403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5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6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6" y="1690688"/>
            <a:ext cx="8744167" cy="49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Layers and options used for the Best result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756" y="1690688"/>
            <a:ext cx="2932212" cy="4938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9AA86-B980-4BEF-941D-74F1CF1E3B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8071" y="1690688"/>
            <a:ext cx="32232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7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Results (PYTHON)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15" y="1825625"/>
            <a:ext cx="399376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9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22" y="1825625"/>
            <a:ext cx="36341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35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3767-5C1E-4794-B99C-BCF15291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mbria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6B7F-E538-4861-89CC-A1FE3204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36" y="1825625"/>
            <a:ext cx="998086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 = 98.89%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Future scope: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More work can be done on localizing the spots and finding their dimensions to have a clear picture of what's happening with the patient and realize how serious the circumstances are. This helps in a more timely and accurate treatment of the specific condition.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9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004B-FF38-4D06-91E6-E4A91A1D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809"/>
            <a:ext cx="10515600" cy="1325563"/>
          </a:xfrm>
        </p:spPr>
        <p:txBody>
          <a:bodyPr/>
          <a:lstStyle/>
          <a:p>
            <a:r>
              <a:rPr lang="en-US" b="1">
                <a:latin typeface="Cambria"/>
                <a:cs typeface="Calibri Light"/>
              </a:rPr>
              <a:t>Outline</a:t>
            </a:r>
            <a:endParaRPr lang="en-US" b="1">
              <a:latin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EBF3-523C-489A-B141-6984D920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36" y="1825625"/>
            <a:ext cx="99808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cs typeface="Calibri"/>
              </a:rPr>
              <a:t>Introduction</a:t>
            </a:r>
          </a:p>
          <a:p>
            <a:r>
              <a:rPr lang="en-US">
                <a:latin typeface="Cambria"/>
                <a:cs typeface="Calibri"/>
              </a:rPr>
              <a:t>Classification methods</a:t>
            </a:r>
          </a:p>
          <a:p>
            <a:r>
              <a:rPr lang="en-US">
                <a:latin typeface="Cambria"/>
                <a:ea typeface="+mn-lt"/>
                <a:cs typeface="+mn-lt"/>
              </a:rPr>
              <a:t>Dataset description</a:t>
            </a:r>
          </a:p>
          <a:p>
            <a:r>
              <a:rPr lang="en-US">
                <a:latin typeface="Cambria"/>
                <a:cs typeface="Calibri"/>
              </a:rPr>
              <a:t>Procedure &amp; Experimentation</a:t>
            </a:r>
          </a:p>
          <a:p>
            <a:r>
              <a:rPr lang="en-US">
                <a:latin typeface="Cambria"/>
                <a:cs typeface="Calibri"/>
              </a:rPr>
              <a:t>Results</a:t>
            </a:r>
          </a:p>
          <a:p>
            <a:r>
              <a:rPr lang="en-US">
                <a:latin typeface="Cambria"/>
                <a:cs typeface="Calibri"/>
              </a:rPr>
              <a:t>Conclusion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6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A563-9CEC-4AB3-94A7-A1465FD9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mbria"/>
                <a:cs typeface="Calibri Light"/>
              </a:rPr>
              <a:t>Introduction</a:t>
            </a:r>
            <a:endParaRPr lang="en-US">
              <a:latin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9C7A-EABF-4BAB-9089-4B0AEA05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78" y="1825625"/>
            <a:ext cx="101680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mbria"/>
                <a:cs typeface="Calibri"/>
              </a:rPr>
              <a:t>Aim:</a:t>
            </a:r>
            <a:r>
              <a:rPr lang="en-US">
                <a:latin typeface="Cambria"/>
                <a:cs typeface="Calibri"/>
              </a:rPr>
              <a:t> </a:t>
            </a:r>
            <a:r>
              <a:rPr lang="en-US" sz="2400">
                <a:latin typeface="Cambria"/>
                <a:cs typeface="Calibri"/>
              </a:rPr>
              <a:t>To </a:t>
            </a:r>
            <a:r>
              <a:rPr lang="en-US" sz="2400">
                <a:latin typeface="Cambria"/>
                <a:ea typeface="+mn-lt"/>
                <a:cs typeface="+mn-lt"/>
              </a:rPr>
              <a:t>accurately classify the number of dark spots in the X-ray images.</a:t>
            </a:r>
            <a:r>
              <a:rPr lang="en-US" sz="2400">
                <a:latin typeface="Cambria"/>
                <a:cs typeface="Calibri"/>
              </a:rPr>
              <a:t> </a:t>
            </a:r>
          </a:p>
          <a:p>
            <a:r>
              <a:rPr lang="en-US" b="1">
                <a:latin typeface="Cambria"/>
                <a:cs typeface="Calibri"/>
              </a:rPr>
              <a:t>Purpose:</a:t>
            </a:r>
            <a:r>
              <a:rPr lang="en-US" b="1">
                <a:latin typeface="Cambria"/>
                <a:ea typeface="+mn-lt"/>
                <a:cs typeface="+mn-lt"/>
              </a:rPr>
              <a:t> </a:t>
            </a:r>
            <a:r>
              <a:rPr lang="en-US" sz="2400">
                <a:latin typeface="Cambria"/>
                <a:ea typeface="+mn-lt"/>
                <a:cs typeface="+mn-lt"/>
              </a:rPr>
              <a:t>ML technology has enabled many breakthroughs, which offer new approaches to solve complex problems without human interaction. We use it to overcome challenges in the surgical field.</a:t>
            </a:r>
            <a:endParaRPr lang="en-US" sz="2400">
              <a:latin typeface="Cambria"/>
              <a:cs typeface="Calibri"/>
            </a:endParaRPr>
          </a:p>
          <a:p>
            <a:r>
              <a:rPr lang="en-US" b="1">
                <a:latin typeface="Cambria"/>
                <a:cs typeface="Calibri"/>
              </a:rPr>
              <a:t>Tools used: </a:t>
            </a:r>
            <a:r>
              <a:rPr lang="en-US" sz="2400" err="1">
                <a:latin typeface="Cambria"/>
                <a:cs typeface="Calibri"/>
              </a:rPr>
              <a:t>Matlab</a:t>
            </a:r>
            <a:r>
              <a:rPr lang="en-US" sz="2400">
                <a:latin typeface="Cambria"/>
                <a:cs typeface="Calibri"/>
              </a:rPr>
              <a:t> R2018b, Python 3.7.</a:t>
            </a:r>
          </a:p>
          <a:p>
            <a:r>
              <a:rPr lang="en-US" b="1">
                <a:latin typeface="Cambria"/>
                <a:cs typeface="Calibri"/>
              </a:rPr>
              <a:t>Method used: </a:t>
            </a:r>
            <a:r>
              <a:rPr lang="en-US" sz="2400">
                <a:latin typeface="Cambria"/>
                <a:ea typeface="+mn-lt"/>
                <a:cs typeface="+mn-lt"/>
              </a:rPr>
              <a:t>Convolutional Neural Networks (CNN).</a:t>
            </a:r>
          </a:p>
        </p:txBody>
      </p:sp>
    </p:spTree>
    <p:extLst>
      <p:ext uri="{BB962C8B-B14F-4D97-AF65-F5344CB8AC3E}">
        <p14:creationId xmlns:p14="http://schemas.microsoft.com/office/powerpoint/2010/main" val="258140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982F-FA84-4EA5-9EE5-4E493266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mbria"/>
                <a:cs typeface="Calibri Light"/>
              </a:rPr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D0D6-91C5-4CF9-A282-B23C5578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094" y="1825625"/>
            <a:ext cx="100477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cs typeface="Calibri"/>
              </a:rPr>
              <a:t>Supervised</a:t>
            </a:r>
          </a:p>
          <a:p>
            <a:pPr lvl="1"/>
            <a:r>
              <a:rPr lang="en-US">
                <a:latin typeface="Cambria"/>
                <a:cs typeface="Calibri"/>
              </a:rPr>
              <a:t>Deep Neural Network</a:t>
            </a:r>
          </a:p>
          <a:p>
            <a:pPr lvl="2"/>
            <a:r>
              <a:rPr lang="en-US">
                <a:latin typeface="Cambria"/>
                <a:cs typeface="Calibri"/>
              </a:rPr>
              <a:t>Convolutional Neural Network</a:t>
            </a:r>
          </a:p>
          <a:p>
            <a:r>
              <a:rPr lang="en-US">
                <a:latin typeface="Cambria"/>
                <a:cs typeface="Calibri"/>
              </a:rPr>
              <a:t>Unsupervised</a:t>
            </a:r>
          </a:p>
          <a:p>
            <a:pPr lvl="1"/>
            <a:r>
              <a:rPr lang="en-US">
                <a:latin typeface="Cambria"/>
                <a:cs typeface="Calibri"/>
              </a:rPr>
              <a:t>Data with no Class labels (Clustering)</a:t>
            </a:r>
          </a:p>
          <a:p>
            <a:r>
              <a:rPr lang="en-US">
                <a:latin typeface="Cambria"/>
                <a:cs typeface="Calibri"/>
              </a:rPr>
              <a:t>Reinforcement</a:t>
            </a:r>
          </a:p>
          <a:p>
            <a:pPr lvl="1"/>
            <a:r>
              <a:rPr lang="en-US">
                <a:latin typeface="Cambria"/>
                <a:cs typeface="Calibri"/>
              </a:rPr>
              <a:t>Training interactively by trial and error with feedback loops </a:t>
            </a:r>
            <a:r>
              <a:rPr lang="en-US">
                <a:latin typeface="Cambria"/>
                <a:ea typeface="+mn-lt"/>
                <a:cs typeface="+mn-lt"/>
              </a:rPr>
              <a:t>from its own actions and experiences.</a:t>
            </a:r>
            <a:endParaRPr lang="en-US">
              <a:latin typeface="Cambria"/>
              <a:cs typeface="Calibri"/>
            </a:endParaRPr>
          </a:p>
          <a:p>
            <a:pPr lvl="1"/>
            <a:endParaRPr lang="en-US">
              <a:latin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1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10E-084B-4E1B-804F-7793E241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mbria"/>
                <a:cs typeface="Calibri Light"/>
              </a:rPr>
              <a:t>Dataset description</a:t>
            </a:r>
            <a:endParaRPr lang="en-US" b="1">
              <a:latin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73B-3A8A-47F4-BA6D-22A41E75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1825625"/>
            <a:ext cx="10007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Cambria"/>
                <a:cs typeface="Calibri"/>
              </a:rPr>
              <a:t>Image format:</a:t>
            </a:r>
            <a:r>
              <a:rPr lang="en-US" sz="2400">
                <a:latin typeface="Cambria"/>
                <a:cs typeface="Calibri"/>
              </a:rPr>
              <a:t> </a:t>
            </a:r>
            <a:endParaRPr lang="en-US"/>
          </a:p>
          <a:p>
            <a:pPr lvl="1"/>
            <a:r>
              <a:rPr lang="en-US" sz="2000">
                <a:latin typeface="Cambria"/>
                <a:cs typeface="Calibri"/>
              </a:rPr>
              <a:t>*.tiff images stack</a:t>
            </a:r>
            <a:endParaRPr lang="en-US" sz="2000">
              <a:latin typeface="Calibri" panose="020F0502020204030204"/>
              <a:cs typeface="Calibri"/>
            </a:endParaRPr>
          </a:p>
          <a:p>
            <a:pPr lvl="1"/>
            <a:r>
              <a:rPr lang="en-US" sz="2000">
                <a:latin typeface="Cambria"/>
                <a:cs typeface="Calibri"/>
              </a:rPr>
              <a:t>*.csv with a description of the images.</a:t>
            </a:r>
            <a:endParaRPr lang="en-US" sz="2000">
              <a:cs typeface="Calibri"/>
            </a:endParaRPr>
          </a:p>
          <a:p>
            <a:r>
              <a:rPr lang="en-US" sz="2000">
                <a:latin typeface="Cambria"/>
                <a:cs typeface="Calibri"/>
              </a:rPr>
              <a:t>An images stack is a succession of 24 x 24 pixels gray scale images extracted from the actual x-ray projection using a sliding window.</a:t>
            </a:r>
          </a:p>
          <a:p>
            <a:r>
              <a:rPr lang="en-US" sz="2400" b="1">
                <a:latin typeface="Cambria"/>
                <a:cs typeface="Calibri"/>
              </a:rPr>
              <a:t>Dataset:</a:t>
            </a:r>
          </a:p>
          <a:p>
            <a:pPr lvl="1"/>
            <a:r>
              <a:rPr lang="en-US" sz="2000" b="1">
                <a:latin typeface="Cambria"/>
                <a:cs typeface="Calibri"/>
              </a:rPr>
              <a:t>Training: </a:t>
            </a:r>
            <a:r>
              <a:rPr lang="en-US" sz="2000">
                <a:latin typeface="Cambria"/>
                <a:ea typeface="+mn-lt"/>
                <a:cs typeface="+mn-lt"/>
              </a:rPr>
              <a:t>209,933 (30,000 for this project).</a:t>
            </a:r>
          </a:p>
          <a:p>
            <a:pPr lvl="1"/>
            <a:r>
              <a:rPr lang="en-US" sz="2000" b="1">
                <a:latin typeface="Cambria"/>
                <a:cs typeface="Calibri"/>
              </a:rPr>
              <a:t>Testing: </a:t>
            </a:r>
            <a:r>
              <a:rPr lang="en-US" sz="2000">
                <a:latin typeface="Cambria"/>
                <a:cs typeface="Calibri"/>
              </a:rPr>
              <a:t>30% of training data.</a:t>
            </a:r>
          </a:p>
          <a:p>
            <a:pPr lvl="1"/>
            <a:r>
              <a:rPr lang="en-US" sz="2000">
                <a:latin typeface="Cambria"/>
                <a:ea typeface="+mn-lt"/>
                <a:cs typeface="+mn-lt"/>
              </a:rPr>
              <a:t>Data is composed of 48% of images without any spots, 48% of images with one spot and the last 4% are images containing 2 spots.</a:t>
            </a:r>
            <a:endParaRPr lang="en-US" sz="2000">
              <a:latin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21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10E-084B-4E1B-804F-7793E241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mbria"/>
                <a:cs typeface="Calibri Light"/>
              </a:rPr>
              <a:t>Dataset description</a:t>
            </a:r>
            <a:endParaRPr lang="en-US" b="1">
              <a:latin typeface="Cambria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6200" y="1825625"/>
            <a:ext cx="3642360" cy="20955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3314987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0357-E113-43C4-8642-5545D18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/>
                <a:cs typeface="Calibri Light"/>
              </a:rPr>
              <a:t>Procedure &amp; experimentation</a:t>
            </a:r>
            <a:endParaRPr lang="en-US" b="1" dirty="0">
              <a:latin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0860-E0A9-4EB5-9ED6-44CDF4F1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094" y="1825625"/>
            <a:ext cx="10047706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Image extraction from *.tiff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 images into model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Training the model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Analyzing the result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Iterating over different options &amp; convolution layers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Finding the best algorithm for the dataset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CNN design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3011" r="70025" b="3570"/>
          <a:stretch/>
        </p:blipFill>
        <p:spPr>
          <a:xfrm>
            <a:off x="4454680" y="1274064"/>
            <a:ext cx="3282640" cy="55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CNN design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29984" t="2875" b="11667"/>
          <a:stretch/>
        </p:blipFill>
        <p:spPr>
          <a:xfrm>
            <a:off x="1828800" y="1328927"/>
            <a:ext cx="8534400" cy="50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251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SPOT DETECTION IN X-RAY MEDICAL IMAGES</vt:lpstr>
      <vt:lpstr>Outline</vt:lpstr>
      <vt:lpstr>Introduction</vt:lpstr>
      <vt:lpstr>Classification methods</vt:lpstr>
      <vt:lpstr>Dataset description</vt:lpstr>
      <vt:lpstr>Dataset description</vt:lpstr>
      <vt:lpstr>Procedure &amp; experimentation</vt:lpstr>
      <vt:lpstr>CNN design</vt:lpstr>
      <vt:lpstr>CNN design</vt:lpstr>
      <vt:lpstr>Results (MATLAB)</vt:lpstr>
      <vt:lpstr>Results</vt:lpstr>
      <vt:lpstr>Results</vt:lpstr>
      <vt:lpstr>Layers and options used for the Best result</vt:lpstr>
      <vt:lpstr>Results (PYTHON)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Leons Manuel Saju</dc:creator>
  <cp:lastModifiedBy>Leons Manuel Saju</cp:lastModifiedBy>
  <cp:revision>13</cp:revision>
  <dcterms:created xsi:type="dcterms:W3CDTF">2013-07-15T20:26:40Z</dcterms:created>
  <dcterms:modified xsi:type="dcterms:W3CDTF">2019-05-09T17:00:44Z</dcterms:modified>
</cp:coreProperties>
</file>