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1"/>
  </p:notesMasterIdLst>
  <p:sldIdLst>
    <p:sldId id="256" r:id="rId2"/>
    <p:sldId id="258" r:id="rId3"/>
    <p:sldId id="257" r:id="rId4"/>
    <p:sldId id="260" r:id="rId5"/>
    <p:sldId id="261" r:id="rId6"/>
    <p:sldId id="262" r:id="rId7"/>
    <p:sldId id="263" r:id="rId8"/>
    <p:sldId id="264" r:id="rId9"/>
    <p:sldId id="266" r:id="rId10"/>
  </p:sldIdLst>
  <p:sldSz cx="12192000" cy="6858000"/>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120" y="3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8.jpg"/></Relationships>
</file>

<file path=ppt/diagrams/_rels/drawing1.xml.rels><?xml version="1.0" encoding="UTF-8" standalone="yes"?>
<Relationships xmlns="http://schemas.openxmlformats.org/package/2006/relationships"><Relationship Id="rId1" Type="http://schemas.openxmlformats.org/officeDocument/2006/relationships/image" Target="../media/image8.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BD99CC-68C9-431A-8C20-0EADC34F7649}" type="doc">
      <dgm:prSet loTypeId="urn:microsoft.com/office/officeart/2009/3/layout/SnapshotPictureList" loCatId="picture" qsTypeId="urn:microsoft.com/office/officeart/2005/8/quickstyle/simple5" qsCatId="simple" csTypeId="urn:microsoft.com/office/officeart/2005/8/colors/accent1_2" csCatId="accent1" phldr="1"/>
      <dgm:spPr/>
    </dgm:pt>
    <dgm:pt modelId="{E25D74DB-D94E-49D0-838C-294A9FE9A3A3}">
      <dgm:prSet phldrT="[Text]" custT="1"/>
      <dgm:spPr/>
      <dgm:t>
        <a:bodyPr/>
        <a:lstStyle/>
        <a:p>
          <a:pPr algn="ctr"/>
          <a:r>
            <a:rPr lang="en-US" sz="1400" dirty="0">
              <a:solidFill>
                <a:schemeClr val="accent5">
                  <a:lumMod val="60000"/>
                  <a:lumOff val="40000"/>
                </a:schemeClr>
              </a:solidFill>
            </a:rPr>
            <a:t>Drawing a perceptual map of your competitors can help you position your product successfully.</a:t>
          </a:r>
        </a:p>
      </dgm:t>
    </dgm:pt>
    <dgm:pt modelId="{C9FF7F2D-D918-4AD1-8645-5D69BE08BDC0}" type="parTrans" cxnId="{A649E41C-453B-4888-AA05-32B4502A18D2}">
      <dgm:prSet/>
      <dgm:spPr/>
      <dgm:t>
        <a:bodyPr/>
        <a:lstStyle/>
        <a:p>
          <a:endParaRPr lang="en-US"/>
        </a:p>
      </dgm:t>
    </dgm:pt>
    <dgm:pt modelId="{9676CC27-AC39-4588-A1A5-63D021BA7061}" type="sibTrans" cxnId="{A649E41C-453B-4888-AA05-32B4502A18D2}">
      <dgm:prSet/>
      <dgm:spPr/>
      <dgm:t>
        <a:bodyPr/>
        <a:lstStyle/>
        <a:p>
          <a:endParaRPr lang="en-US"/>
        </a:p>
      </dgm:t>
    </dgm:pt>
    <dgm:pt modelId="{B1114B7D-9B7E-4FBF-A4F2-05566E0C5492}" type="pres">
      <dgm:prSet presAssocID="{AABD99CC-68C9-431A-8C20-0EADC34F7649}" presName="Name0" presStyleCnt="0">
        <dgm:presLayoutVars>
          <dgm:chMax/>
          <dgm:chPref/>
          <dgm:dir/>
          <dgm:animLvl val="lvl"/>
        </dgm:presLayoutVars>
      </dgm:prSet>
      <dgm:spPr/>
    </dgm:pt>
    <dgm:pt modelId="{60ABFB2B-AC2E-49CA-8E14-CBFA9A648AF9}" type="pres">
      <dgm:prSet presAssocID="{E25D74DB-D94E-49D0-838C-294A9FE9A3A3}" presName="composite" presStyleCnt="0"/>
      <dgm:spPr/>
    </dgm:pt>
    <dgm:pt modelId="{6F314DCD-456F-41BA-8565-20E03F3D1323}" type="pres">
      <dgm:prSet presAssocID="{E25D74DB-D94E-49D0-838C-294A9FE9A3A3}" presName="ParentAccentShape" presStyleLbl="trBgShp" presStyleIdx="0" presStyleCnt="1" custScaleX="137092" custScaleY="114027" custLinFactNeighborX="40445" custLinFactNeighborY="2677"/>
      <dgm:spPr/>
    </dgm:pt>
    <dgm:pt modelId="{9F8CECC4-FE3B-40DC-90A6-166E37C6E80D}" type="pres">
      <dgm:prSet presAssocID="{E25D74DB-D94E-49D0-838C-294A9FE9A3A3}" presName="ParentText" presStyleLbl="revTx" presStyleIdx="0" presStyleCnt="2" custScaleX="172398" custScaleY="160366" custLinFactY="-100000" custLinFactNeighborX="38631" custLinFactNeighborY="-181624">
        <dgm:presLayoutVars>
          <dgm:chMax val="1"/>
          <dgm:chPref val="1"/>
          <dgm:bulletEnabled val="1"/>
        </dgm:presLayoutVars>
      </dgm:prSet>
      <dgm:spPr/>
    </dgm:pt>
    <dgm:pt modelId="{E01B618A-6943-42E8-8462-801207630A91}" type="pres">
      <dgm:prSet presAssocID="{E25D74DB-D94E-49D0-838C-294A9FE9A3A3}" presName="ChildText" presStyleLbl="revTx" presStyleIdx="1" presStyleCnt="2">
        <dgm:presLayoutVars>
          <dgm:chMax val="0"/>
          <dgm:chPref val="0"/>
        </dgm:presLayoutVars>
      </dgm:prSet>
      <dgm:spPr/>
    </dgm:pt>
    <dgm:pt modelId="{705E8F60-ED26-47CE-9E5B-3147A7B5CD28}" type="pres">
      <dgm:prSet presAssocID="{E25D74DB-D94E-49D0-838C-294A9FE9A3A3}" presName="ChildAccentShape" presStyleLbl="trBgShp" presStyleIdx="0" presStyleCnt="1"/>
      <dgm:spPr/>
    </dgm:pt>
    <dgm:pt modelId="{051F56EA-9771-4BCB-891E-0B999549F411}" type="pres">
      <dgm:prSet presAssocID="{E25D74DB-D94E-49D0-838C-294A9FE9A3A3}" presName="Image" presStyleLbl="alignImgPlace1" presStyleIdx="0" presStyleCnt="1" custScaleX="145618" custScaleY="128126" custLinFactNeighborX="42544" custLinFactNeighborY="-78093"/>
      <dgm:spPr>
        <a:blipFill>
          <a:blip xmlns:r="http://schemas.openxmlformats.org/officeDocument/2006/relationships" r:embed="rId1">
            <a:extLst>
              <a:ext uri="{28A0092B-C50C-407E-A947-70E740481C1C}">
                <a14:useLocalDpi xmlns:a14="http://schemas.microsoft.com/office/drawing/2010/main" val="0"/>
              </a:ext>
            </a:extLst>
          </a:blip>
          <a:srcRect/>
          <a:stretch>
            <a:fillRect t="-3000" b="-3000"/>
          </a:stretch>
        </a:blipFill>
      </dgm:spPr>
    </dgm:pt>
  </dgm:ptLst>
  <dgm:cxnLst>
    <dgm:cxn modelId="{A649E41C-453B-4888-AA05-32B4502A18D2}" srcId="{AABD99CC-68C9-431A-8C20-0EADC34F7649}" destId="{E25D74DB-D94E-49D0-838C-294A9FE9A3A3}" srcOrd="0" destOrd="0" parTransId="{C9FF7F2D-D918-4AD1-8645-5D69BE08BDC0}" sibTransId="{9676CC27-AC39-4588-A1A5-63D021BA7061}"/>
    <dgm:cxn modelId="{A4A75CA7-1D4A-4514-A8A0-C68E0B626427}" type="presOf" srcId="{AABD99CC-68C9-431A-8C20-0EADC34F7649}" destId="{B1114B7D-9B7E-4FBF-A4F2-05566E0C5492}" srcOrd="0" destOrd="0" presId="urn:microsoft.com/office/officeart/2009/3/layout/SnapshotPictureList"/>
    <dgm:cxn modelId="{083668D4-5C39-4868-B868-981DFD130B8D}" type="presOf" srcId="{E25D74DB-D94E-49D0-838C-294A9FE9A3A3}" destId="{9F8CECC4-FE3B-40DC-90A6-166E37C6E80D}" srcOrd="0" destOrd="0" presId="urn:microsoft.com/office/officeart/2009/3/layout/SnapshotPictureList"/>
    <dgm:cxn modelId="{9D157E44-D639-4638-83D4-3A24B328180D}" type="presParOf" srcId="{B1114B7D-9B7E-4FBF-A4F2-05566E0C5492}" destId="{60ABFB2B-AC2E-49CA-8E14-CBFA9A648AF9}" srcOrd="0" destOrd="0" presId="urn:microsoft.com/office/officeart/2009/3/layout/SnapshotPictureList"/>
    <dgm:cxn modelId="{89AC2032-CF3F-4E90-A0C3-FB62BBF660C3}" type="presParOf" srcId="{60ABFB2B-AC2E-49CA-8E14-CBFA9A648AF9}" destId="{6F314DCD-456F-41BA-8565-20E03F3D1323}" srcOrd="0" destOrd="0" presId="urn:microsoft.com/office/officeart/2009/3/layout/SnapshotPictureList"/>
    <dgm:cxn modelId="{747206A1-BAFF-4251-A08C-091D9B71E73D}" type="presParOf" srcId="{60ABFB2B-AC2E-49CA-8E14-CBFA9A648AF9}" destId="{9F8CECC4-FE3B-40DC-90A6-166E37C6E80D}" srcOrd="1" destOrd="0" presId="urn:microsoft.com/office/officeart/2009/3/layout/SnapshotPictureList"/>
    <dgm:cxn modelId="{9C4F7CFF-C3CD-4E07-8653-A8D1F54BA640}" type="presParOf" srcId="{60ABFB2B-AC2E-49CA-8E14-CBFA9A648AF9}" destId="{E01B618A-6943-42E8-8462-801207630A91}" srcOrd="2" destOrd="0" presId="urn:microsoft.com/office/officeart/2009/3/layout/SnapshotPictureList"/>
    <dgm:cxn modelId="{81601A7C-C25B-4B8E-B67A-A7AE71AC4CA7}" type="presParOf" srcId="{60ABFB2B-AC2E-49CA-8E14-CBFA9A648AF9}" destId="{705E8F60-ED26-47CE-9E5B-3147A7B5CD28}" srcOrd="3" destOrd="0" presId="urn:microsoft.com/office/officeart/2009/3/layout/SnapshotPictureList"/>
    <dgm:cxn modelId="{9BC546DC-F939-473F-8B4C-C8574F3AA0AB}" type="presParOf" srcId="{60ABFB2B-AC2E-49CA-8E14-CBFA9A648AF9}" destId="{051F56EA-9771-4BCB-891E-0B999549F411}" srcOrd="4" destOrd="0" presId="urn:microsoft.com/office/officeart/2009/3/layout/Snapshot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14DCD-456F-41BA-8565-20E03F3D1323}">
      <dsp:nvSpPr>
        <dsp:cNvPr id="0" name=""/>
        <dsp:cNvSpPr/>
      </dsp:nvSpPr>
      <dsp:spPr>
        <a:xfrm>
          <a:off x="1533041" y="1576427"/>
          <a:ext cx="4181958" cy="2475244"/>
        </a:xfrm>
        <a:prstGeom prst="frame">
          <a:avLst>
            <a:gd name="adj1" fmla="val 5450"/>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1F56EA-9771-4BCB-891E-0B999549F411}">
      <dsp:nvSpPr>
        <dsp:cNvPr id="0" name=""/>
        <dsp:cNvSpPr/>
      </dsp:nvSpPr>
      <dsp:spPr>
        <a:xfrm>
          <a:off x="1363362" y="0"/>
          <a:ext cx="4271249" cy="2630865"/>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000" b="-3000"/>
          </a:stretch>
        </a:blip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1">
          <a:scrgbClr r="0" g="0" b="0"/>
        </a:fillRef>
        <a:effectRef idx="3">
          <a:scrgbClr r="0" g="0" b="0"/>
        </a:effectRef>
        <a:fontRef idx="minor"/>
      </dsp:style>
    </dsp:sp>
    <dsp:sp modelId="{9F8CECC4-FE3B-40DC-90A6-166E37C6E80D}">
      <dsp:nvSpPr>
        <dsp:cNvPr id="0" name=""/>
        <dsp:cNvSpPr/>
      </dsp:nvSpPr>
      <dsp:spPr>
        <a:xfrm>
          <a:off x="863843" y="2661097"/>
          <a:ext cx="4851156" cy="413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3340" rIns="1422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accent5">
                  <a:lumMod val="60000"/>
                  <a:lumOff val="40000"/>
                </a:schemeClr>
              </a:solidFill>
            </a:rPr>
            <a:t>Drawing a perceptual map of your competitors can help you position your product successfully.</a:t>
          </a:r>
        </a:p>
      </dsp:txBody>
      <dsp:txXfrm>
        <a:off x="863843" y="2661097"/>
        <a:ext cx="4851156" cy="413215"/>
      </dsp:txXfrm>
    </dsp:sp>
    <dsp:sp modelId="{E01B618A-6943-42E8-8462-801207630A91}">
      <dsp:nvSpPr>
        <dsp:cNvPr id="0" name=""/>
        <dsp:cNvSpPr/>
      </dsp:nvSpPr>
      <dsp:spPr>
        <a:xfrm>
          <a:off x="4076449" y="1670562"/>
          <a:ext cx="1394644" cy="2170753"/>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9/3/layout/SnapshotPictureList">
  <dgm:title val=""/>
  <dgm:desc val=""/>
  <dgm:catLst>
    <dgm:cat type="picture" pri="3000"/>
    <dgm:cat type="pictureconvert" pri="3000"/>
  </dgm:catLst>
  <dgm:samp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ampData>
  <dgm:style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tyleData>
  <dgm:clr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clrData>
  <dgm:layoutNode name="Name0">
    <dgm:varLst>
      <dgm:chMax/>
      <dgm:chPref/>
      <dgm:dir/>
      <dgm:animLvl val="lvl"/>
    </dgm:varLst>
    <dgm:alg type="snake">
      <dgm:param type="grDir" val="tL"/>
      <dgm:param type="flowDir" val="col"/>
    </dgm:alg>
    <dgm:shape xmlns:r="http://schemas.openxmlformats.org/officeDocument/2006/relationships" r:blip="">
      <dgm:adjLst/>
    </dgm:shape>
    <dgm:constrLst>
      <dgm:constr type="primFontSz" for="des" forName="ChildText" refType="primFontSz" refFor="des" refForName="ParentText" op="lte"/>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2.0273"/>
        </dgm:alg>
        <dgm:shape xmlns:r="http://schemas.openxmlformats.org/officeDocument/2006/relationships" r:blip="">
          <dgm:adjLst/>
        </dgm:shape>
        <dgm:choose name="Name1">
          <dgm:if name="Name2" func="var" arg="dir" op="equ" val="norm">
            <dgm:constrLst>
              <dgm:constr type="l" for="ch" forName="ParentAccentShape" refType="w" fact="0.0238"/>
              <dgm:constr type="t" for="ch" forName="ParentAccentShape" refType="h" fact="0.107"/>
              <dgm:constr type="w" for="ch" forName="ParentAccentShape" refType="w" fact="0.619"/>
              <dgm:constr type="h" for="ch" forName="ParentAccentShape" refType="h" fact="0.893"/>
              <dgm:constr type="l" for="ch" forName="ParentText" refType="w" fact="0.048"/>
              <dgm:constr type="t" for="ch" forName="ParentText" refType="h" fact="0.845"/>
              <dgm:constr type="w" for="ch" forName="ParentText" refType="w" fact="0.571"/>
              <dgm:constr type="h" for="ch" forName="ParentText" refType="h" fact="0.106"/>
              <dgm:constr type="l" for="ch" forName="ChildText" refType="w" fact="0.668"/>
              <dgm:constr type="t" for="ch" forName="ChildText" refType="h" fact="0.107"/>
              <dgm:constr type="w" for="ch" forName="ChildText" refType="w" fact="0.283"/>
              <dgm:constr type="h" for="ch" forName="ChildText" refType="h" fact="0.893"/>
              <dgm:constr type="l" for="ch" forName="ChildAccentShape" refType="w" fact="0.9762"/>
              <dgm:constr type="t" for="ch" forName="ChildAccentShape" refType="h" fact="0.107"/>
              <dgm:constr type="w" for="ch" forName="ChildAccentShape" refType="w" fact="0.0238"/>
              <dgm:constr type="h" for="ch" forName="ChildAccentShape" refType="h" fact="0.893"/>
              <dgm:constr type="l" for="ch" forName="Image" refType="w" fact="0"/>
              <dgm:constr type="t" for="ch" forName="Image" refType="h" fact="0"/>
              <dgm:constr type="w" for="ch" forName="Image" refType="w" fact="0.5952"/>
              <dgm:constr type="h" for="ch" forName="Image" refType="h" fact="0.8447"/>
            </dgm:constrLst>
          </dgm:if>
          <dgm:else name="Name3">
            <dgm:constrLst>
              <dgm:constr type="l" for="ch" forName="ParentAccentShape" refType="w" fact="0.3572"/>
              <dgm:constr type="t" for="ch" forName="ParentAccentShape" refType="h" fact="0.107"/>
              <dgm:constr type="w" for="ch" forName="ParentAccentShape" refType="w" fact="0.619"/>
              <dgm:constr type="h" for="ch" forName="ParentAccentShape" refType="h" fact="0.893"/>
              <dgm:constr type="l" for="ch" forName="ParentText" refType="w" fact="0.381"/>
              <dgm:constr type="t" for="ch" forName="ParentText" refType="h" fact="0.845"/>
              <dgm:constr type="w" for="ch" forName="ParentText" refType="w" fact="0.571"/>
              <dgm:constr type="h" for="ch" forName="ParentText" refType="h" fact="0.106"/>
              <dgm:constr type="l" for="ch" forName="ChildText" refType="w" fact="0.049"/>
              <dgm:constr type="t" for="ch" forName="ChildText" refType="h" fact="0.107"/>
              <dgm:constr type="w" for="ch" forName="ChildText" refType="w" fact="0.283"/>
              <dgm:constr type="h" for="ch" forName="ChildText" refType="h" fact="0.893"/>
              <dgm:constr type="l" for="ch" forName="ChildAccentShape" refType="w" fact="0"/>
              <dgm:constr type="t" for="ch" forName="ChildAccentShape" refType="h" fact="0.107"/>
              <dgm:constr type="w" for="ch" forName="ChildAccentShape" refType="w" fact="0.0238"/>
              <dgm:constr type="h" for="ch" forName="ChildAccentShape" refType="h" fact="0.893"/>
              <dgm:constr type="l" for="ch" forName="Image" refType="w" fact="0.4048"/>
              <dgm:constr type="t" for="ch" forName="Image" refType="h" fact="0"/>
              <dgm:constr type="w" for="ch" forName="Image" refType="w" fact="0.5952"/>
              <dgm:constr type="h" for="ch" forName="Image" refType="h" fact="0.8447"/>
            </dgm:constrLst>
          </dgm:else>
        </dgm:choose>
        <dgm:layoutNode name="ParentAccentShape" styleLbl="trBgShp">
          <dgm:alg type="sp"/>
          <dgm:shape xmlns:r="http://schemas.openxmlformats.org/officeDocument/2006/relationships" type="frame" r:blip="" zOrderOff="-10">
            <dgm:adjLst>
              <dgm:adj idx="1" val="0.0545"/>
            </dgm:adjLst>
          </dgm:shape>
          <dgm:presOf/>
        </dgm:layoutNode>
        <dgm:layoutNode name="ParentText" styleLbl="revTx">
          <dgm:varLst>
            <dgm:chMax val="1"/>
            <dgm:chPref val="1"/>
            <dgm:bulletEnabled val="1"/>
          </dgm:varLst>
          <dgm:alg type="tx">
            <dgm:param type="parTxLTRAlign" val="l"/>
          </dgm:alg>
          <dgm:shape xmlns:r="http://schemas.openxmlformats.org/officeDocument/2006/relationships" type="rect" r:blip="" zOrderOff="10">
            <dgm:adjLst/>
          </dgm:shape>
          <dgm:presOf axis="self" ptType="node"/>
          <dgm:constrLst>
            <dgm:constr type="lMarg" refType="primFontSz" fact="0.8"/>
            <dgm:constr type="rMarg" refType="primFontSz" fact="0.8"/>
            <dgm:constr type="tMarg" refType="primFontSz" fact="0.3"/>
            <dgm:constr type="bMarg" refType="primFontSz" fact="0.3"/>
          </dgm:constrLst>
          <dgm:ruleLst>
            <dgm:rule type="primFontSz" val="5" fact="NaN" max="NaN"/>
          </dgm:ruleLst>
        </dgm:layoutNode>
        <dgm:layoutNode name="ChildText" styleLbl="revTx">
          <dgm:varLst>
            <dgm:chMax val="0"/>
            <dgm:chPref val="0"/>
          </dgm:varLst>
          <dgm:alg type="tx">
            <dgm:param type="parTxLTRAlign" val="l"/>
            <dgm:param type="txAnchorVert" val="t"/>
          </dgm:alg>
          <dgm:shape xmlns:r="http://schemas.openxmlformats.org/officeDocument/2006/relationships" type="rect" r:blip="" zOrderOff="10">
            <dgm:adjLst/>
          </dgm:shape>
          <dgm:choose name="Name4">
            <dgm:if name="Name5" axis="ch" ptType="node" func="cnt" op="gte" val="1">
              <dgm:presOf axis="des" ptType="node"/>
            </dgm:if>
            <dgm:else name="Name6">
              <dgm:presOf/>
            </dgm:else>
          </dgm:choos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ChildAccentShape" styleLbl="trBgShp">
          <dgm:alg type="sp"/>
          <dgm:choose name="Name7">
            <dgm:if name="Name8" axis="ch" ptType="node" func="cnt" op="gte" val="1">
              <dgm:shape xmlns:r="http://schemas.openxmlformats.org/officeDocument/2006/relationships" type="rect" r:blip="" zOrderOff="-10">
                <dgm:adjLst/>
              </dgm:shape>
            </dgm:if>
            <dgm:else name="Name9">
              <dgm:shape xmlns:r="http://schemas.openxmlformats.org/officeDocument/2006/relationships" type="rect" r:blip="" hideGeom="1">
                <dgm:adjLst/>
              </dgm:shape>
            </dgm:else>
          </dgm:choose>
          <dgm:presOf/>
        </dgm:layoutNode>
        <dgm:layoutNode name="Image"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C1376A-5B4D-4980-9B47-229720EEBE44}" type="datetimeFigureOut">
              <a:rPr lang="en-US" smtClean="0"/>
              <a:t>2/21/2022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C7CEAD-0C33-4BE6-BC02-4487EBA28E05}" type="slidenum">
              <a:rPr lang="en-US" smtClean="0"/>
              <a:t>‹#›</a:t>
            </a:fld>
            <a:endParaRPr lang="en-US"/>
          </a:p>
        </p:txBody>
      </p:sp>
    </p:spTree>
    <p:extLst>
      <p:ext uri="{BB962C8B-B14F-4D97-AF65-F5344CB8AC3E}">
        <p14:creationId xmlns:p14="http://schemas.microsoft.com/office/powerpoint/2010/main" val="2502801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C7CEAD-0C33-4BE6-BC02-4487EBA28E05}" type="slidenum">
              <a:rPr lang="en-US" smtClean="0"/>
              <a:t>1</a:t>
            </a:fld>
            <a:endParaRPr lang="en-US"/>
          </a:p>
        </p:txBody>
      </p:sp>
    </p:spTree>
    <p:extLst>
      <p:ext uri="{BB962C8B-B14F-4D97-AF65-F5344CB8AC3E}">
        <p14:creationId xmlns:p14="http://schemas.microsoft.com/office/powerpoint/2010/main" val="3663506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C7CEAD-0C33-4BE6-BC02-4487EBA28E05}" type="slidenum">
              <a:rPr lang="en-US" smtClean="0"/>
              <a:t>3</a:t>
            </a:fld>
            <a:endParaRPr lang="en-US"/>
          </a:p>
        </p:txBody>
      </p:sp>
    </p:spTree>
    <p:extLst>
      <p:ext uri="{BB962C8B-B14F-4D97-AF65-F5344CB8AC3E}">
        <p14:creationId xmlns:p14="http://schemas.microsoft.com/office/powerpoint/2010/main" val="3735480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395C08C-F57E-4EB9-912B-CFFDD07D4BAD}" type="datetimeFigureOut">
              <a:rPr lang="en-US" smtClean="0"/>
              <a:t>2/21/2022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39ECC24-7096-4CB3-A202-0601DB54A7BE}" type="slidenum">
              <a:rPr lang="en-US" smtClean="0"/>
              <a:t>‹#›</a:t>
            </a:fld>
            <a:endParaRPr lang="en-US"/>
          </a:p>
        </p:txBody>
      </p:sp>
    </p:spTree>
    <p:extLst>
      <p:ext uri="{BB962C8B-B14F-4D97-AF65-F5344CB8AC3E}">
        <p14:creationId xmlns:p14="http://schemas.microsoft.com/office/powerpoint/2010/main" val="3218973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95C08C-F57E-4EB9-912B-CFFDD07D4BAD}" type="datetimeFigureOut">
              <a:rPr lang="en-US" smtClean="0"/>
              <a:t>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ECC24-7096-4CB3-A202-0601DB54A7BE}" type="slidenum">
              <a:rPr lang="en-US" smtClean="0"/>
              <a:t>‹#›</a:t>
            </a:fld>
            <a:endParaRPr lang="en-US"/>
          </a:p>
        </p:txBody>
      </p:sp>
    </p:spTree>
    <p:extLst>
      <p:ext uri="{BB962C8B-B14F-4D97-AF65-F5344CB8AC3E}">
        <p14:creationId xmlns:p14="http://schemas.microsoft.com/office/powerpoint/2010/main" val="3595808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95C08C-F57E-4EB9-912B-CFFDD07D4BAD}"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ECC24-7096-4CB3-A202-0601DB54A7BE}" type="slidenum">
              <a:rPr lang="en-US" smtClean="0"/>
              <a:t>‹#›</a:t>
            </a:fld>
            <a:endParaRPr lang="en-US"/>
          </a:p>
        </p:txBody>
      </p:sp>
    </p:spTree>
    <p:extLst>
      <p:ext uri="{BB962C8B-B14F-4D97-AF65-F5344CB8AC3E}">
        <p14:creationId xmlns:p14="http://schemas.microsoft.com/office/powerpoint/2010/main" val="33306849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95C08C-F57E-4EB9-912B-CFFDD07D4BAD}"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ECC24-7096-4CB3-A202-0601DB54A7BE}" type="slidenum">
              <a:rPr lang="en-US" smtClean="0"/>
              <a:t>‹#›</a:t>
            </a:fld>
            <a:endParaRPr lang="en-US"/>
          </a:p>
        </p:txBody>
      </p:sp>
    </p:spTree>
    <p:extLst>
      <p:ext uri="{BB962C8B-B14F-4D97-AF65-F5344CB8AC3E}">
        <p14:creationId xmlns:p14="http://schemas.microsoft.com/office/powerpoint/2010/main" val="38190933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95C08C-F57E-4EB9-912B-CFFDD07D4BAD}"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ECC24-7096-4CB3-A202-0601DB54A7BE}" type="slidenum">
              <a:rPr lang="en-US" smtClean="0"/>
              <a:t>‹#›</a:t>
            </a:fld>
            <a:endParaRPr lang="en-US"/>
          </a:p>
        </p:txBody>
      </p:sp>
    </p:spTree>
    <p:extLst>
      <p:ext uri="{BB962C8B-B14F-4D97-AF65-F5344CB8AC3E}">
        <p14:creationId xmlns:p14="http://schemas.microsoft.com/office/powerpoint/2010/main" val="8529206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95C08C-F57E-4EB9-912B-CFFDD07D4BAD}"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ECC24-7096-4CB3-A202-0601DB54A7BE}" type="slidenum">
              <a:rPr lang="en-US" smtClean="0"/>
              <a:t>‹#›</a:t>
            </a:fld>
            <a:endParaRPr lang="en-US"/>
          </a:p>
        </p:txBody>
      </p:sp>
    </p:spTree>
    <p:extLst>
      <p:ext uri="{BB962C8B-B14F-4D97-AF65-F5344CB8AC3E}">
        <p14:creationId xmlns:p14="http://schemas.microsoft.com/office/powerpoint/2010/main" val="2236732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95C08C-F57E-4EB9-912B-CFFDD07D4BAD}"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ECC24-7096-4CB3-A202-0601DB54A7BE}" type="slidenum">
              <a:rPr lang="en-US" smtClean="0"/>
              <a:t>‹#›</a:t>
            </a:fld>
            <a:endParaRPr lang="en-US"/>
          </a:p>
        </p:txBody>
      </p:sp>
    </p:spTree>
    <p:extLst>
      <p:ext uri="{BB962C8B-B14F-4D97-AF65-F5344CB8AC3E}">
        <p14:creationId xmlns:p14="http://schemas.microsoft.com/office/powerpoint/2010/main" val="1294484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95C08C-F57E-4EB9-912B-CFFDD07D4BAD}"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ECC24-7096-4CB3-A202-0601DB54A7BE}"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355635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95C08C-F57E-4EB9-912B-CFFDD07D4BAD}"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ECC24-7096-4CB3-A202-0601DB54A7BE}" type="slidenum">
              <a:rPr lang="en-US" smtClean="0"/>
              <a:t>‹#›</a:t>
            </a:fld>
            <a:endParaRPr lang="en-US"/>
          </a:p>
        </p:txBody>
      </p:sp>
    </p:spTree>
    <p:extLst>
      <p:ext uri="{BB962C8B-B14F-4D97-AF65-F5344CB8AC3E}">
        <p14:creationId xmlns:p14="http://schemas.microsoft.com/office/powerpoint/2010/main" val="1410743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95C08C-F57E-4EB9-912B-CFFDD07D4BAD}"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ECC24-7096-4CB3-A202-0601DB54A7BE}" type="slidenum">
              <a:rPr lang="en-US" smtClean="0"/>
              <a:t>‹#›</a:t>
            </a:fld>
            <a:endParaRPr lang="en-US"/>
          </a:p>
        </p:txBody>
      </p:sp>
    </p:spTree>
    <p:extLst>
      <p:ext uri="{BB962C8B-B14F-4D97-AF65-F5344CB8AC3E}">
        <p14:creationId xmlns:p14="http://schemas.microsoft.com/office/powerpoint/2010/main" val="4256728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95C08C-F57E-4EB9-912B-CFFDD07D4BAD}"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ECC24-7096-4CB3-A202-0601DB54A7BE}" type="slidenum">
              <a:rPr lang="en-US" smtClean="0"/>
              <a:t>‹#›</a:t>
            </a:fld>
            <a:endParaRPr lang="en-US"/>
          </a:p>
        </p:txBody>
      </p:sp>
    </p:spTree>
    <p:extLst>
      <p:ext uri="{BB962C8B-B14F-4D97-AF65-F5344CB8AC3E}">
        <p14:creationId xmlns:p14="http://schemas.microsoft.com/office/powerpoint/2010/main" val="1198588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95C08C-F57E-4EB9-912B-CFFDD07D4BAD}" type="datetimeFigureOut">
              <a:rPr lang="en-US" smtClean="0"/>
              <a:t>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ECC24-7096-4CB3-A202-0601DB54A7BE}" type="slidenum">
              <a:rPr lang="en-US" smtClean="0"/>
              <a:t>‹#›</a:t>
            </a:fld>
            <a:endParaRPr lang="en-US"/>
          </a:p>
        </p:txBody>
      </p:sp>
    </p:spTree>
    <p:extLst>
      <p:ext uri="{BB962C8B-B14F-4D97-AF65-F5344CB8AC3E}">
        <p14:creationId xmlns:p14="http://schemas.microsoft.com/office/powerpoint/2010/main" val="157699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95C08C-F57E-4EB9-912B-CFFDD07D4BAD}" type="datetimeFigureOut">
              <a:rPr lang="en-US" smtClean="0"/>
              <a:t>2/21/2022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9ECC24-7096-4CB3-A202-0601DB54A7BE}" type="slidenum">
              <a:rPr lang="en-US" smtClean="0"/>
              <a:t>‹#›</a:t>
            </a:fld>
            <a:endParaRPr lang="en-US"/>
          </a:p>
        </p:txBody>
      </p:sp>
    </p:spTree>
    <p:extLst>
      <p:ext uri="{BB962C8B-B14F-4D97-AF65-F5344CB8AC3E}">
        <p14:creationId xmlns:p14="http://schemas.microsoft.com/office/powerpoint/2010/main" val="3947689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95C08C-F57E-4EB9-912B-CFFDD07D4BAD}" type="datetimeFigureOut">
              <a:rPr lang="en-US" smtClean="0"/>
              <a:t>2/21/2022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ECC24-7096-4CB3-A202-0601DB54A7BE}" type="slidenum">
              <a:rPr lang="en-US" smtClean="0"/>
              <a:t>‹#›</a:t>
            </a:fld>
            <a:endParaRPr lang="en-US"/>
          </a:p>
        </p:txBody>
      </p:sp>
    </p:spTree>
    <p:extLst>
      <p:ext uri="{BB962C8B-B14F-4D97-AF65-F5344CB8AC3E}">
        <p14:creationId xmlns:p14="http://schemas.microsoft.com/office/powerpoint/2010/main" val="839452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395C08C-F57E-4EB9-912B-CFFDD07D4BAD}" type="datetimeFigureOut">
              <a:rPr lang="en-US" smtClean="0"/>
              <a:t>2/21/2022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9ECC24-7096-4CB3-A202-0601DB54A7BE}" type="slidenum">
              <a:rPr lang="en-US" smtClean="0"/>
              <a:t>‹#›</a:t>
            </a:fld>
            <a:endParaRPr lang="en-US"/>
          </a:p>
        </p:txBody>
      </p:sp>
    </p:spTree>
    <p:extLst>
      <p:ext uri="{BB962C8B-B14F-4D97-AF65-F5344CB8AC3E}">
        <p14:creationId xmlns:p14="http://schemas.microsoft.com/office/powerpoint/2010/main" val="529727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95C08C-F57E-4EB9-912B-CFFDD07D4BAD}" type="datetimeFigureOut">
              <a:rPr lang="en-US" smtClean="0"/>
              <a:t>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ECC24-7096-4CB3-A202-0601DB54A7BE}" type="slidenum">
              <a:rPr lang="en-US" smtClean="0"/>
              <a:t>‹#›</a:t>
            </a:fld>
            <a:endParaRPr lang="en-US"/>
          </a:p>
        </p:txBody>
      </p:sp>
    </p:spTree>
    <p:extLst>
      <p:ext uri="{BB962C8B-B14F-4D97-AF65-F5344CB8AC3E}">
        <p14:creationId xmlns:p14="http://schemas.microsoft.com/office/powerpoint/2010/main" val="3564201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95C08C-F57E-4EB9-912B-CFFDD07D4BAD}" type="datetimeFigureOut">
              <a:rPr lang="en-US" smtClean="0"/>
              <a:t>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ECC24-7096-4CB3-A202-0601DB54A7BE}" type="slidenum">
              <a:rPr lang="en-US" smtClean="0"/>
              <a:t>‹#›</a:t>
            </a:fld>
            <a:endParaRPr lang="en-US"/>
          </a:p>
        </p:txBody>
      </p:sp>
    </p:spTree>
    <p:extLst>
      <p:ext uri="{BB962C8B-B14F-4D97-AF65-F5344CB8AC3E}">
        <p14:creationId xmlns:p14="http://schemas.microsoft.com/office/powerpoint/2010/main" val="627005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395C08C-F57E-4EB9-912B-CFFDD07D4BAD}" type="datetimeFigureOut">
              <a:rPr lang="en-US" smtClean="0"/>
              <a:t>2/21/2022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39ECC24-7096-4CB3-A202-0601DB54A7BE}" type="slidenum">
              <a:rPr lang="en-US" smtClean="0"/>
              <a:t>‹#›</a:t>
            </a:fld>
            <a:endParaRPr lang="en-US"/>
          </a:p>
        </p:txBody>
      </p:sp>
    </p:spTree>
    <p:extLst>
      <p:ext uri="{BB962C8B-B14F-4D97-AF65-F5344CB8AC3E}">
        <p14:creationId xmlns:p14="http://schemas.microsoft.com/office/powerpoint/2010/main" val="229906298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mc:AlternateContent xmlns:mc="http://schemas.openxmlformats.org/markup-compatibility/2006" xmlns:p14="http://schemas.microsoft.com/office/powerpoint/2010/main">
    <mc:Choice Requires="p14">
      <p:transition spd="slow" p14:dur="2000">
        <p:sndAc>
          <p:endSnd/>
        </p:sndAc>
      </p:transition>
    </mc:Choice>
    <mc:Fallback xmlns="">
      <p:transition spd="slow">
        <p:sndAc>
          <p:endSnd/>
        </p:sndAc>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7215" y="1303934"/>
            <a:ext cx="10131427" cy="1468800"/>
          </a:xfrm>
        </p:spPr>
        <p:txBody>
          <a:bodyPr anchor="ctr">
            <a:normAutofit/>
          </a:bodyPr>
          <a:lstStyle/>
          <a:p>
            <a:r>
              <a:rPr lang="en-US" sz="6600" b="1" dirty="0">
                <a:solidFill>
                  <a:schemeClr val="accent2">
                    <a:lumMod val="75000"/>
                  </a:schemeClr>
                </a:solidFill>
              </a:rPr>
              <a:t>BRANDING</a:t>
            </a:r>
          </a:p>
        </p:txBody>
      </p:sp>
      <p:sp>
        <p:nvSpPr>
          <p:cNvPr id="5" name="Text Placeholder 4"/>
          <p:cNvSpPr>
            <a:spLocks noGrp="1"/>
          </p:cNvSpPr>
          <p:nvPr>
            <p:ph type="body" idx="1"/>
          </p:nvPr>
        </p:nvSpPr>
        <p:spPr>
          <a:xfrm>
            <a:off x="222739" y="2315536"/>
            <a:ext cx="10131428" cy="860400"/>
          </a:xfrm>
        </p:spPr>
        <p:txBody>
          <a:bodyPr/>
          <a:lstStyle/>
          <a:p>
            <a:r>
              <a:rPr lang="en-US" dirty="0"/>
              <a:t>  </a:t>
            </a:r>
            <a:r>
              <a:rPr lang="en-US" sz="3200" dirty="0"/>
              <a:t>to improve your Job capacity</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276" y="170946"/>
            <a:ext cx="1580416" cy="979858"/>
          </a:xfrm>
          <a:prstGeom prst="rect">
            <a:avLst/>
          </a:prstGeom>
        </p:spPr>
      </p:pic>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colorTemperature colorTemp="7200"/>
                    </a14:imgEffect>
                  </a14:imgLayer>
                </a14:imgProps>
              </a:ext>
              <a:ext uri="{28A0092B-C50C-407E-A947-70E740481C1C}">
                <a14:useLocalDpi xmlns:a14="http://schemas.microsoft.com/office/drawing/2010/main" val="0"/>
              </a:ext>
            </a:extLst>
          </a:blip>
          <a:stretch>
            <a:fillRect/>
          </a:stretch>
        </p:blipFill>
        <p:spPr>
          <a:xfrm>
            <a:off x="5639712" y="3175936"/>
            <a:ext cx="4595444" cy="27445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87979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0307" y="-1425004"/>
            <a:ext cx="7197726" cy="2850008"/>
          </a:xfrm>
        </p:spPr>
        <p:txBody>
          <a:bodyPr>
            <a:normAutofit/>
          </a:bodyPr>
          <a:lstStyle/>
          <a:p>
            <a:pPr algn="l"/>
            <a:r>
              <a:rPr lang="en-US" sz="6000" b="1" dirty="0">
                <a:solidFill>
                  <a:schemeClr val="tx2"/>
                </a:solidFill>
              </a:rPr>
              <a:t>What is branding?</a:t>
            </a:r>
          </a:p>
        </p:txBody>
      </p:sp>
      <p:sp>
        <p:nvSpPr>
          <p:cNvPr id="3" name="Subtitle 2"/>
          <p:cNvSpPr>
            <a:spLocks noGrp="1"/>
          </p:cNvSpPr>
          <p:nvPr>
            <p:ph type="subTitle" idx="1"/>
          </p:nvPr>
        </p:nvSpPr>
        <p:spPr>
          <a:xfrm>
            <a:off x="351691" y="1454963"/>
            <a:ext cx="5556741" cy="2788791"/>
          </a:xfrm>
        </p:spPr>
        <p:txBody>
          <a:bodyPr>
            <a:noAutofit/>
          </a:bodyPr>
          <a:lstStyle/>
          <a:p>
            <a:pPr algn="just"/>
            <a:r>
              <a:rPr lang="en-US" sz="2400" cap="none" dirty="0">
                <a:solidFill>
                  <a:schemeClr val="accent2"/>
                </a:solidFill>
              </a:rPr>
              <a:t>Branding is the marketing practice of actively shaping your brand. That’s the basic definition, but there is so much more that goes into it.</a:t>
            </a:r>
          </a:p>
          <a:p>
            <a:pPr algn="just"/>
            <a:r>
              <a:rPr lang="en-US" sz="2400" cap="none" dirty="0">
                <a:solidFill>
                  <a:schemeClr val="accent2"/>
                </a:solidFill>
              </a:rPr>
              <a:t>Branding is what your business needs to break through the clutter and grab your ideal customer’s attention. It’s what transforms first-time buyers into lifetime customers and turns an indifferent audience into brand evangelists. It’s what you need to stand out, make an impact and take your business to the next level.</a:t>
            </a:r>
          </a:p>
          <a:p>
            <a:pPr algn="ctr"/>
            <a:endParaRPr lang="en-US" sz="2400" cap="none" dirty="0"/>
          </a:p>
          <a:p>
            <a:pPr algn="ctr"/>
            <a:endParaRPr lang="en-US" sz="2400" cap="none" dirty="0"/>
          </a:p>
          <a:p>
            <a:pPr algn="ctr"/>
            <a:endParaRPr lang="en-US" sz="2400" cap="none"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570522">
            <a:off x="5904734" y="1691976"/>
            <a:ext cx="5947619" cy="3968176"/>
          </a:xfrm>
          <a:prstGeom prst="ellipse">
            <a:avLst/>
          </a:prstGeom>
          <a:ln>
            <a:noFill/>
          </a:ln>
          <a:effectLst>
            <a:softEdge rad="112500"/>
          </a:effectLst>
        </p:spPr>
      </p:pic>
    </p:spTree>
    <p:extLst>
      <p:ext uri="{BB962C8B-B14F-4D97-AF65-F5344CB8AC3E}">
        <p14:creationId xmlns:p14="http://schemas.microsoft.com/office/powerpoint/2010/main" val="1917896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85446"/>
            <a:ext cx="10131425" cy="1456267"/>
          </a:xfrm>
        </p:spPr>
        <p:txBody>
          <a:bodyPr>
            <a:noAutofit/>
          </a:bodyPr>
          <a:lstStyle/>
          <a:p>
            <a:pPr algn="ctr"/>
            <a:br>
              <a:rPr lang="en-US" sz="4800" b="1" dirty="0">
                <a:solidFill>
                  <a:srgbClr val="C00000"/>
                </a:solidFill>
              </a:rPr>
            </a:br>
            <a:endParaRPr lang="en-US" sz="4800" b="1" dirty="0">
              <a:solidFill>
                <a:srgbClr val="C00000"/>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01798" y="1008185"/>
            <a:ext cx="9307585" cy="48897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57156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971" y="117231"/>
            <a:ext cx="10131427" cy="1818447"/>
          </a:xfrm>
        </p:spPr>
        <p:txBody>
          <a:bodyPr>
            <a:normAutofit fontScale="90000"/>
          </a:bodyPr>
          <a:lstStyle/>
          <a:p>
            <a:r>
              <a:rPr lang="en-US" sz="4400" b="1" dirty="0"/>
              <a:t>TOP ADVANTAGES OF A STRONG BRAND EQUITY</a:t>
            </a:r>
            <a:br>
              <a:rPr lang="en-US" sz="4400" b="1" dirty="0">
                <a:solidFill>
                  <a:schemeClr val="accent6"/>
                </a:solidFill>
              </a:rPr>
            </a:br>
            <a:endParaRPr lang="en-US" sz="4400" b="1" dirty="0">
              <a:solidFill>
                <a:schemeClr val="accent6"/>
              </a:solidFill>
            </a:endParaRPr>
          </a:p>
        </p:txBody>
      </p:sp>
      <p:sp>
        <p:nvSpPr>
          <p:cNvPr id="3" name="Text Placeholder 2"/>
          <p:cNvSpPr>
            <a:spLocks noGrp="1"/>
          </p:cNvSpPr>
          <p:nvPr>
            <p:ph type="body" idx="1"/>
          </p:nvPr>
        </p:nvSpPr>
        <p:spPr>
          <a:xfrm>
            <a:off x="720971" y="2283109"/>
            <a:ext cx="10131428" cy="2710466"/>
          </a:xfrm>
        </p:spPr>
        <p:txBody>
          <a:bodyPr>
            <a:normAutofit fontScale="25000" lnSpcReduction="20000"/>
          </a:bodyPr>
          <a:lstStyle/>
          <a:p>
            <a:pPr marL="342900" indent="-342900">
              <a:buFont typeface="Arial" panose="020B0604020202020204" pitchFamily="34" charset="0"/>
              <a:buChar char="•"/>
            </a:pPr>
            <a:r>
              <a:rPr lang="en-US" sz="9600" dirty="0">
                <a:solidFill>
                  <a:schemeClr val="accent5">
                    <a:lumMod val="75000"/>
                  </a:schemeClr>
                </a:solidFill>
              </a:rPr>
              <a:t>Ease of Recognition</a:t>
            </a:r>
          </a:p>
          <a:p>
            <a:pPr marL="342900" indent="-342900">
              <a:buFont typeface="Arial" panose="020B0604020202020204" pitchFamily="34" charset="0"/>
              <a:buChar char="•"/>
            </a:pPr>
            <a:r>
              <a:rPr lang="en-US" sz="9600" dirty="0">
                <a:solidFill>
                  <a:schemeClr val="accent5">
                    <a:lumMod val="75000"/>
                  </a:schemeClr>
                </a:solidFill>
              </a:rPr>
              <a:t>Creating Emotional Connections with the Customers</a:t>
            </a:r>
          </a:p>
          <a:p>
            <a:pPr marL="342900" indent="-342900">
              <a:buFont typeface="Arial" panose="020B0604020202020204" pitchFamily="34" charset="0"/>
              <a:buChar char="•"/>
            </a:pPr>
            <a:r>
              <a:rPr lang="en-US" sz="9600" dirty="0">
                <a:solidFill>
                  <a:schemeClr val="accent5">
                    <a:lumMod val="75000"/>
                  </a:schemeClr>
                </a:solidFill>
              </a:rPr>
              <a:t>Armoring against negative exposure</a:t>
            </a:r>
          </a:p>
          <a:p>
            <a:pPr marL="342900" indent="-342900">
              <a:buFont typeface="Arial" panose="020B0604020202020204" pitchFamily="34" charset="0"/>
              <a:buChar char="•"/>
            </a:pPr>
            <a:r>
              <a:rPr lang="en-US" sz="9600" dirty="0">
                <a:solidFill>
                  <a:schemeClr val="accent5">
                    <a:lumMod val="75000"/>
                  </a:schemeClr>
                </a:solidFill>
              </a:rPr>
              <a:t>Developing Credibility for New Product or Service Introductions</a:t>
            </a:r>
          </a:p>
          <a:p>
            <a:pPr marL="342900" indent="-342900">
              <a:buFont typeface="Arial" panose="020B0604020202020204" pitchFamily="34" charset="0"/>
              <a:buChar char="•"/>
            </a:pPr>
            <a:r>
              <a:rPr lang="en-US" sz="9600" dirty="0">
                <a:solidFill>
                  <a:schemeClr val="accent5">
                    <a:lumMod val="75000"/>
                  </a:schemeClr>
                </a:solidFill>
              </a:rPr>
              <a:t>Better Negotiating Power</a:t>
            </a:r>
          </a:p>
          <a:p>
            <a:pPr marL="342900" indent="-342900">
              <a:buFont typeface="Arial" panose="020B0604020202020204" pitchFamily="34" charset="0"/>
              <a:buChar char="•"/>
            </a:pPr>
            <a:endParaRPr lang="en-US" dirty="0">
              <a:solidFill>
                <a:schemeClr val="accent5">
                  <a:lumMod val="75000"/>
                </a:schemeClr>
              </a:solidFill>
            </a:endParaRP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4227213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246" y="119744"/>
            <a:ext cx="10131427" cy="1447800"/>
          </a:xfrm>
        </p:spPr>
        <p:txBody>
          <a:bodyPr/>
          <a:lstStyle/>
          <a:p>
            <a:r>
              <a:rPr lang="en-US" b="1" dirty="0"/>
              <a:t>WAYS TO COMMUNICATE YOUR BRAND TO CUSTOMERS</a:t>
            </a:r>
          </a:p>
        </p:txBody>
      </p:sp>
      <p:sp>
        <p:nvSpPr>
          <p:cNvPr id="5" name="Text Placeholder 4">
            <a:extLst>
              <a:ext uri="{FF2B5EF4-FFF2-40B4-BE49-F238E27FC236}">
                <a16:creationId xmlns:a16="http://schemas.microsoft.com/office/drawing/2014/main" id="{46D3A82E-F121-4A93-80C8-D46D6757A07A}"/>
              </a:ext>
            </a:extLst>
          </p:cNvPr>
          <p:cNvSpPr>
            <a:spLocks noGrp="1"/>
          </p:cNvSpPr>
          <p:nvPr>
            <p:ph type="body" idx="1"/>
          </p:nvPr>
        </p:nvSpPr>
        <p:spPr>
          <a:xfrm>
            <a:off x="507671" y="1567544"/>
            <a:ext cx="10131428" cy="3095501"/>
          </a:xfrm>
        </p:spPr>
        <p:txBody>
          <a:bodyPr>
            <a:normAutofit/>
          </a:bodyPr>
          <a:lstStyle/>
          <a:p>
            <a:pPr marL="457200" indent="-457200">
              <a:buFont typeface="+mj-lt"/>
              <a:buAutoNum type="arabicPeriod"/>
            </a:pPr>
            <a:r>
              <a:rPr lang="en-US" sz="2400" dirty="0">
                <a:solidFill>
                  <a:schemeClr val="accent5">
                    <a:lumMod val="75000"/>
                  </a:schemeClr>
                </a:solidFill>
              </a:rPr>
              <a:t>Showcase your brand in the real world.</a:t>
            </a:r>
          </a:p>
          <a:p>
            <a:pPr marL="457200" indent="-457200">
              <a:buFont typeface="+mj-lt"/>
              <a:buAutoNum type="arabicPeriod"/>
            </a:pPr>
            <a:r>
              <a:rPr lang="en-US" sz="2400" dirty="0">
                <a:solidFill>
                  <a:schemeClr val="accent5">
                    <a:lumMod val="75000"/>
                  </a:schemeClr>
                </a:solidFill>
              </a:rPr>
              <a:t>Set clear, broad brand guidelines.</a:t>
            </a:r>
          </a:p>
          <a:p>
            <a:pPr marL="457200" indent="-457200">
              <a:buFont typeface="+mj-lt"/>
              <a:buAutoNum type="arabicPeriod"/>
            </a:pPr>
            <a:r>
              <a:rPr lang="en-US" sz="2400" dirty="0">
                <a:solidFill>
                  <a:schemeClr val="accent5">
                    <a:lumMod val="75000"/>
                  </a:schemeClr>
                </a:solidFill>
              </a:rPr>
              <a:t>Create cohesive online and offline experiences.</a:t>
            </a:r>
          </a:p>
          <a:p>
            <a:pPr marL="457200" indent="-457200">
              <a:buFont typeface="+mj-lt"/>
              <a:buAutoNum type="arabicPeriod"/>
            </a:pPr>
            <a:r>
              <a:rPr lang="en-US" sz="2400" dirty="0">
                <a:solidFill>
                  <a:schemeClr val="accent5">
                    <a:lumMod val="75000"/>
                  </a:schemeClr>
                </a:solidFill>
              </a:rPr>
              <a:t>Offer self-service opportunities.</a:t>
            </a:r>
          </a:p>
          <a:p>
            <a:endParaRPr lang="en-US" sz="2400" dirty="0"/>
          </a:p>
        </p:txBody>
      </p:sp>
    </p:spTree>
    <p:extLst>
      <p:ext uri="{BB962C8B-B14F-4D97-AF65-F5344CB8AC3E}">
        <p14:creationId xmlns:p14="http://schemas.microsoft.com/office/powerpoint/2010/main" val="4222526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641" y="130628"/>
            <a:ext cx="11154153" cy="1116281"/>
          </a:xfrm>
        </p:spPr>
        <p:txBody>
          <a:bodyPr>
            <a:normAutofit/>
          </a:bodyPr>
          <a:lstStyle/>
          <a:p>
            <a:r>
              <a:rPr lang="en-US" sz="4800" b="1" dirty="0">
                <a:solidFill>
                  <a:schemeClr val="accent1"/>
                </a:solidFill>
              </a:rPr>
              <a:t>BRAND POSITIONING</a:t>
            </a:r>
          </a:p>
        </p:txBody>
      </p:sp>
      <p:sp>
        <p:nvSpPr>
          <p:cNvPr id="4" name="TextBox 3">
            <a:extLst>
              <a:ext uri="{FF2B5EF4-FFF2-40B4-BE49-F238E27FC236}">
                <a16:creationId xmlns:a16="http://schemas.microsoft.com/office/drawing/2014/main" id="{411ED9BD-17B7-4DA3-A559-E66C011E0163}"/>
              </a:ext>
            </a:extLst>
          </p:cNvPr>
          <p:cNvSpPr txBox="1"/>
          <p:nvPr/>
        </p:nvSpPr>
        <p:spPr>
          <a:xfrm>
            <a:off x="510639" y="1591294"/>
            <a:ext cx="8847117" cy="2554545"/>
          </a:xfrm>
          <a:prstGeom prst="rect">
            <a:avLst/>
          </a:prstGeom>
          <a:noFill/>
        </p:spPr>
        <p:txBody>
          <a:bodyPr wrap="square" rtlCol="0">
            <a:spAutoFit/>
          </a:bodyPr>
          <a:lstStyle/>
          <a:p>
            <a:pPr algn="just"/>
            <a:r>
              <a:rPr lang="en-US" sz="2000" dirty="0"/>
              <a:t>Is defined as the way you differentiate yourself from your competitors and how consumers identify and connect with your brand. It’s comprised of the key qualities and values that are synonymous with your company.</a:t>
            </a:r>
          </a:p>
          <a:p>
            <a:pPr algn="just"/>
            <a:endParaRPr lang="en-US" sz="2000" dirty="0"/>
          </a:p>
          <a:p>
            <a:pPr algn="just"/>
            <a:r>
              <a:rPr lang="en-US" sz="2000" dirty="0"/>
              <a:t>The positioning of your brand helps inform consumers why they should choose you over your competitors and is one of the few things you can completely own about your company. </a:t>
            </a:r>
          </a:p>
          <a:p>
            <a:pPr algn="just"/>
            <a:endParaRPr lang="en-US" sz="2000" dirty="0"/>
          </a:p>
        </p:txBody>
      </p:sp>
    </p:spTree>
    <p:extLst>
      <p:ext uri="{BB962C8B-B14F-4D97-AF65-F5344CB8AC3E}">
        <p14:creationId xmlns:p14="http://schemas.microsoft.com/office/powerpoint/2010/main" val="348852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0308" y="490939"/>
            <a:ext cx="6096000" cy="5386090"/>
          </a:xfrm>
          <a:prstGeom prst="rect">
            <a:avLst/>
          </a:prstGeom>
        </p:spPr>
        <p:txBody>
          <a:bodyPr>
            <a:spAutoFit/>
          </a:bodyPr>
          <a:lstStyle/>
          <a:p>
            <a:r>
              <a:rPr lang="en-US" sz="2800" b="1" dirty="0">
                <a:solidFill>
                  <a:schemeClr val="accent3">
                    <a:lumMod val="75000"/>
                  </a:schemeClr>
                </a:solidFill>
              </a:rPr>
              <a:t>A successful positioning tactic is usually based on the 4 C's:</a:t>
            </a:r>
          </a:p>
          <a:p>
            <a:endParaRPr lang="en-US" dirty="0"/>
          </a:p>
          <a:p>
            <a:r>
              <a:rPr lang="en-US" dirty="0"/>
              <a:t>Clarity: You must have a clear vision of the product and the target market.</a:t>
            </a:r>
          </a:p>
          <a:p>
            <a:endParaRPr lang="en-US" dirty="0"/>
          </a:p>
          <a:p>
            <a:r>
              <a:rPr lang="en-US" dirty="0"/>
              <a:t>Consistency: Your message must be consistent through all aspects of the product.</a:t>
            </a:r>
          </a:p>
          <a:p>
            <a:endParaRPr lang="en-US" dirty="0"/>
          </a:p>
          <a:p>
            <a:r>
              <a:rPr lang="en-US" dirty="0"/>
              <a:t>Credibility: The image that you project must be credible. For example, Toyota could never be seen as a luxury car because of their image, that is why they chose a different name for their more expensive car line; Lexus.</a:t>
            </a:r>
          </a:p>
          <a:p>
            <a:endParaRPr lang="en-US" dirty="0"/>
          </a:p>
          <a:p>
            <a:r>
              <a:rPr lang="en-US" dirty="0"/>
              <a:t>Competitiveness: You must offer something unique that your competitors can't. For example, the iPod was not only a great mp3-player, but the ability to download music from the iTunes Store gave it a huge advantage in the digital music industry.</a:t>
            </a:r>
          </a:p>
        </p:txBody>
      </p:sp>
      <p:graphicFrame>
        <p:nvGraphicFramePr>
          <p:cNvPr id="4" name="Diagram 3"/>
          <p:cNvGraphicFramePr/>
          <p:nvPr>
            <p:extLst>
              <p:ext uri="{D42A27DB-BD31-4B8C-83A1-F6EECF244321}">
                <p14:modId xmlns:p14="http://schemas.microsoft.com/office/powerpoint/2010/main" val="2092872995"/>
              </p:ext>
            </p:extLst>
          </p:nvPr>
        </p:nvGraphicFramePr>
        <p:xfrm>
          <a:off x="5981700" y="1059909"/>
          <a:ext cx="5715000" cy="51152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277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386" y="-633046"/>
            <a:ext cx="10131427" cy="3124199"/>
          </a:xfrm>
        </p:spPr>
        <p:txBody>
          <a:bodyPr>
            <a:normAutofit/>
          </a:bodyPr>
          <a:lstStyle/>
          <a:p>
            <a:r>
              <a:rPr lang="en-US" b="1" dirty="0">
                <a:solidFill>
                  <a:schemeClr val="accent5">
                    <a:lumMod val="75000"/>
                  </a:schemeClr>
                </a:solidFill>
              </a:rPr>
              <a:t>AN EXAMPLE OF STRONG BRAND POSITIONING AND WHY THEY WORK</a:t>
            </a:r>
          </a:p>
        </p:txBody>
      </p:sp>
      <p:sp>
        <p:nvSpPr>
          <p:cNvPr id="3" name="Text Placeholder 2"/>
          <p:cNvSpPr>
            <a:spLocks noGrp="1"/>
          </p:cNvSpPr>
          <p:nvPr>
            <p:ph type="body" idx="1"/>
          </p:nvPr>
        </p:nvSpPr>
        <p:spPr>
          <a:xfrm>
            <a:off x="298939" y="2737338"/>
            <a:ext cx="7543800" cy="1447800"/>
          </a:xfrm>
        </p:spPr>
        <p:txBody>
          <a:bodyPr>
            <a:normAutofit fontScale="25000" lnSpcReduction="20000"/>
          </a:bodyPr>
          <a:lstStyle/>
          <a:p>
            <a:endParaRPr lang="en-US" sz="19200" dirty="0"/>
          </a:p>
          <a:p>
            <a:r>
              <a:rPr lang="en-US" sz="19200" dirty="0"/>
              <a:t>NIKE</a:t>
            </a:r>
          </a:p>
          <a:p>
            <a:r>
              <a:rPr lang="en-US" sz="7200" dirty="0"/>
              <a:t>Nike started their product with a focus on performance and innovation. They invented the waffle shoe and built their brand targeting serious athletes. Their product offerings have now moved beyond shoes, and they offer athletic attire that enhances performance.  </a:t>
            </a:r>
          </a:p>
          <a:p>
            <a:endParaRPr lang="en-US" sz="7200" dirty="0"/>
          </a:p>
          <a:p>
            <a:r>
              <a:rPr lang="en-US" sz="7200" dirty="0"/>
              <a:t>Their branding and messaging focuses on empowerment, from their tagline “Just Do It” to their namesake, the Greek Goddess of Victory. Their models and athletes aren’t smiling and happy, they’re doing physical activities with their game faces on.</a:t>
            </a:r>
          </a:p>
          <a:p>
            <a:endParaRPr lang="en-US" sz="7200" dirty="0"/>
          </a:p>
          <a:p>
            <a:r>
              <a:rPr lang="en-US" sz="7200" dirty="0"/>
              <a:t>Nike’s brand is focused on the concept of innovation for serious athletes to help you perform at your best every single time.</a:t>
            </a:r>
          </a:p>
          <a:p>
            <a:endParaRPr lang="en-US" sz="6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127081">
            <a:off x="8434320" y="1452811"/>
            <a:ext cx="3263486" cy="183571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5673" y="3950674"/>
            <a:ext cx="2379785" cy="23797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22106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7340" y="2157046"/>
            <a:ext cx="10131425" cy="1456267"/>
          </a:xfrm>
        </p:spPr>
        <p:txBody>
          <a:bodyPr>
            <a:normAutofit/>
          </a:bodyPr>
          <a:lstStyle/>
          <a:p>
            <a:r>
              <a:rPr lang="en-US" sz="7200" dirty="0">
                <a:latin typeface="Algerian" panose="04020705040A02060702" pitchFamily="82" charset="0"/>
              </a:rPr>
              <a:t>THANK YOU!</a:t>
            </a:r>
          </a:p>
        </p:txBody>
      </p:sp>
    </p:spTree>
    <p:extLst>
      <p:ext uri="{BB962C8B-B14F-4D97-AF65-F5344CB8AC3E}">
        <p14:creationId xmlns:p14="http://schemas.microsoft.com/office/powerpoint/2010/main" val="1733252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885FE09-7FEF-4087-9313-3E422209D63A"/>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237"/>
  <p:tag name="ISPRINGONLINEFOLDERPATH" val="Каталог/Game On"/>
  <p:tag name="ISPRINGCLOUDFOLDERID" val="0"/>
  <p:tag name="ISPRINGCLOUDFOLDERPATH" val="Content List"/>
  <p:tag name="ISPRING_PLAYERS_CUSTOMIZATION" val="UEsDBBQAAgAIAG8CZ0Z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G8CZ0Z7BdOSwAEAANoDAAAPAAAAAAAAAAEAAAAAAAAAAABub25lL3BsYXllci54bWxQSwUGAAAAAAEAAQA9AAAA7QEAAAAA"/>
  <p:tag name="ISPRING_PRESENTATION_TITLE" val="9261850"/>
  <p:tag name="ISPRING_RESOURCE_PATHS_HASH_PRESENTER" val="ae3da525248dacdac4d588cb2868768b5bed1b5b"/>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Template>
  <TotalTime>128</TotalTime>
  <Words>502</Words>
  <Application>Microsoft Office PowerPoint</Application>
  <PresentationFormat>Widescreen</PresentationFormat>
  <Paragraphs>44</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Algerian</vt:lpstr>
      <vt:lpstr>Arial</vt:lpstr>
      <vt:lpstr>Calibri</vt:lpstr>
      <vt:lpstr>Calibri Light</vt:lpstr>
      <vt:lpstr>Celestial</vt:lpstr>
      <vt:lpstr>BRANDING</vt:lpstr>
      <vt:lpstr>What is branding?</vt:lpstr>
      <vt:lpstr> </vt:lpstr>
      <vt:lpstr>TOP ADVANTAGES OF A STRONG BRAND EQUITY </vt:lpstr>
      <vt:lpstr>WAYS TO COMMUNICATE YOUR BRAND TO CUSTOMERS</vt:lpstr>
      <vt:lpstr>BRAND POSITIONING</vt:lpstr>
      <vt:lpstr>PowerPoint Presentation</vt:lpstr>
      <vt:lpstr>AN EXAMPLE OF STRONG BRAND POSITIONING AND WHY THEY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9261850</dc:title>
  <dc:creator>DELL</dc:creator>
  <cp:lastModifiedBy>IAU</cp:lastModifiedBy>
  <cp:revision>20</cp:revision>
  <dcterms:created xsi:type="dcterms:W3CDTF">2019-05-03T06:02:21Z</dcterms:created>
  <dcterms:modified xsi:type="dcterms:W3CDTF">2022-02-21T06:44:39Z</dcterms:modified>
</cp:coreProperties>
</file>