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0" r:id="rId3"/>
    <p:sldId id="267" r:id="rId4"/>
    <p:sldId id="269" r:id="rId5"/>
    <p:sldId id="268" r:id="rId6"/>
    <p:sldId id="258" r:id="rId7"/>
    <p:sldId id="264" r:id="rId8"/>
    <p:sldId id="259" r:id="rId9"/>
    <p:sldId id="270" r:id="rId10"/>
    <p:sldId id="272" r:id="rId11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90000"/>
      </a:lnSpc>
      <a:spcBef>
        <a:spcPct val="20000"/>
      </a:spcBef>
      <a:spcAft>
        <a:spcPct val="0"/>
      </a:spcAft>
      <a:buClr>
        <a:schemeClr val="folHlink"/>
      </a:buClr>
      <a:buSzPct val="60000"/>
      <a:buFont typeface="Wingdings" panose="05000000000000000000" pitchFamily="2" charset="2"/>
      <a:buChar char="n"/>
      <a:defRPr sz="32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20000"/>
      </a:spcBef>
      <a:spcAft>
        <a:spcPct val="0"/>
      </a:spcAft>
      <a:buClr>
        <a:schemeClr val="folHlink"/>
      </a:buClr>
      <a:buSzPct val="60000"/>
      <a:buFont typeface="Wingdings" panose="05000000000000000000" pitchFamily="2" charset="2"/>
      <a:buChar char="n"/>
      <a:defRPr sz="32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20000"/>
      </a:spcBef>
      <a:spcAft>
        <a:spcPct val="0"/>
      </a:spcAft>
      <a:buClr>
        <a:schemeClr val="folHlink"/>
      </a:buClr>
      <a:buSzPct val="60000"/>
      <a:buFont typeface="Wingdings" panose="05000000000000000000" pitchFamily="2" charset="2"/>
      <a:buChar char="n"/>
      <a:defRPr sz="32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20000"/>
      </a:spcBef>
      <a:spcAft>
        <a:spcPct val="0"/>
      </a:spcAft>
      <a:buClr>
        <a:schemeClr val="folHlink"/>
      </a:buClr>
      <a:buSzPct val="60000"/>
      <a:buFont typeface="Wingdings" panose="05000000000000000000" pitchFamily="2" charset="2"/>
      <a:buChar char="n"/>
      <a:defRPr sz="32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20000"/>
      </a:spcBef>
      <a:spcAft>
        <a:spcPct val="0"/>
      </a:spcAft>
      <a:buClr>
        <a:schemeClr val="folHlink"/>
      </a:buClr>
      <a:buSzPct val="60000"/>
      <a:buFont typeface="Wingdings" panose="05000000000000000000" pitchFamily="2" charset="2"/>
      <a:buChar char="n"/>
      <a:defRPr sz="32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80" d="100"/>
          <a:sy n="80" d="100"/>
        </p:scale>
        <p:origin x="965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4BD4ABB2-CADD-4F28-9684-65D8ECE6CDA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43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9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9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727B4FF8-A485-43CA-8A4A-693EAAE4120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 rot="16200000">
            <a:off x="7553325" y="5254626"/>
            <a:ext cx="1893887" cy="1293812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1863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49913"/>
            <a:ext cx="5791200" cy="365125"/>
          </a:xfrm>
        </p:spPr>
        <p:txBody>
          <a:bodyPr tIns="0" bIns="0"/>
          <a:lstStyle>
            <a:lvl1pPr algn="r">
              <a:defRPr sz="11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1525" y="5753100"/>
            <a:ext cx="503238" cy="365125"/>
          </a:xfrm>
        </p:spPr>
        <p:txBody>
          <a:bodyPr anchor="ctr"/>
          <a:lstStyle>
            <a:lvl1pPr>
              <a:defRPr sz="1300">
                <a:solidFill>
                  <a:srgbClr val="FFFFFF"/>
                </a:solidFill>
              </a:defRPr>
            </a:lvl1pPr>
          </a:lstStyle>
          <a:p>
            <a:fld id="{DA7A1DCD-6546-4BA8-B84A-2171AA3532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1000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B5878-A326-4C08-B1DF-B88BFBB5DE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065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ACB033-B23B-4A6D-A80D-F08A747ACB3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2185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075" y="6480175"/>
            <a:ext cx="2133600" cy="3016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1763"/>
            <a:ext cx="4259263" cy="3000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DD7F0F-0100-44DE-B89A-EB12347D40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1987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rotWithShape="1">
          <a:gsLst>
            <a:gs pos="0">
              <a:srgbClr val="000000"/>
            </a:gs>
            <a:gs pos="60001">
              <a:srgbClr val="000000"/>
            </a:gs>
            <a:gs pos="100000">
              <a:srgbClr val="6C6C6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 flipV="1">
            <a:off x="6350" y="6350"/>
            <a:ext cx="9131300" cy="6837363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5" name="Isosceles Triangle 4"/>
          <p:cNvSpPr/>
          <p:nvPr/>
        </p:nvSpPr>
        <p:spPr>
          <a:xfrm rot="5400000" flipV="1">
            <a:off x="7553325" y="309563"/>
            <a:ext cx="1893888" cy="1293812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rot="10800000">
            <a:off x="6469063" y="9525"/>
            <a:ext cx="2673350" cy="1900238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0" y="6350"/>
            <a:ext cx="9137650" cy="6845300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/>
          <a:lstStyle>
            <a:lvl1pPr marL="0" algn="l">
              <a:buNone/>
              <a:defRPr sz="3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956425" y="6477000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5" y="6481763"/>
            <a:ext cx="4260850" cy="3000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0263" y="809625"/>
            <a:ext cx="503237" cy="300038"/>
          </a:xfrm>
        </p:spPr>
        <p:txBody>
          <a:bodyPr/>
          <a:lstStyle>
            <a:lvl1pPr>
              <a:defRPr/>
            </a:lvl1pPr>
          </a:lstStyle>
          <a:p>
            <a:fld id="{9C1131C5-077C-4B0F-B624-D4669797EC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83572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7E8F93-DE93-4CAC-B3B5-587D0B2D5F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3857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075" y="6481763"/>
            <a:ext cx="2130425" cy="3016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1763"/>
            <a:ext cx="4260850" cy="3016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838" y="6483350"/>
            <a:ext cx="503237" cy="301625"/>
          </a:xfrm>
        </p:spPr>
        <p:txBody>
          <a:bodyPr/>
          <a:lstStyle>
            <a:lvl1pPr>
              <a:defRPr/>
            </a:lvl1pPr>
          </a:lstStyle>
          <a:p>
            <a:fld id="{A8A1446C-77EC-4904-A0DC-3247E3F738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0172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C5C5BC-2D9B-4FB1-BBCA-28FDD28146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87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73C0CF-C264-47FD-86AF-0F48A19883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7781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563" y="6556375"/>
            <a:ext cx="2133600" cy="3016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063" y="6556375"/>
            <a:ext cx="5143500" cy="3016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5" y="6556375"/>
            <a:ext cx="503238" cy="301625"/>
          </a:xfrm>
        </p:spPr>
        <p:txBody>
          <a:bodyPr/>
          <a:lstStyle>
            <a:lvl1pPr>
              <a:defRPr sz="900"/>
            </a:lvl1pPr>
          </a:lstStyle>
          <a:p>
            <a:fld id="{CF8C1841-884F-4817-87D0-2A71A813AE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1743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rotWithShape="1">
          <a:gsLst>
            <a:gs pos="0">
              <a:srgbClr val="000000"/>
            </a:gs>
            <a:gs pos="60001">
              <a:srgbClr val="000000"/>
            </a:gs>
            <a:gs pos="100000">
              <a:srgbClr val="6C6C6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700" y="6556375"/>
            <a:ext cx="2101850" cy="3016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69988" y="6557963"/>
            <a:ext cx="4948237" cy="3016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6900" y="6556375"/>
            <a:ext cx="366713" cy="301625"/>
          </a:xfrm>
        </p:spPr>
        <p:txBody>
          <a:bodyPr/>
          <a:lstStyle>
            <a:lvl1pPr>
              <a:defRPr sz="900"/>
            </a:lvl1pPr>
          </a:lstStyle>
          <a:p>
            <a:fld id="{E5B508F9-4159-44FB-86C4-644117967A9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2616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474747"/>
            </a:gs>
            <a:gs pos="60001">
              <a:srgbClr val="626262"/>
            </a:gs>
            <a:gs pos="100000">
              <a:srgbClr val="8C8C8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6350" y="14288"/>
            <a:ext cx="9131300" cy="6837362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350"/>
            <a:ext cx="9137650" cy="6845300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9063" y="4948238"/>
            <a:ext cx="2673350" cy="1900237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8288"/>
            <a:ext cx="8229600" cy="1398587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0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882775"/>
            <a:ext cx="8229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075" y="6481763"/>
            <a:ext cx="2133600" cy="3016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763"/>
            <a:ext cx="4259263" cy="3016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838" y="6481763"/>
            <a:ext cx="503237" cy="3016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fld id="{7E552DE2-5C58-42C0-9F25-8162F6ECC1E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05" r:id="rId4"/>
    <p:sldLayoutId id="2147483713" r:id="rId5"/>
    <p:sldLayoutId id="2147483706" r:id="rId6"/>
    <p:sldLayoutId id="2147483707" r:id="rId7"/>
    <p:sldLayoutId id="2147483714" r:id="rId8"/>
    <p:sldLayoutId id="2147483715" r:id="rId9"/>
    <p:sldLayoutId id="2147483708" r:id="rId10"/>
    <p:sldLayoutId id="2147483709" r:id="rId11"/>
  </p:sldLayoutIdLst>
  <p:txStyles>
    <p:titleStyle>
      <a:lvl1pPr marL="484188" algn="l" rtl="0" eaLnBrk="0" fontAlgn="base" hangingPunct="0">
        <a:spcBef>
          <a:spcPct val="0"/>
        </a:spcBef>
        <a:spcAft>
          <a:spcPct val="0"/>
        </a:spcAft>
        <a:defRPr sz="4200" kern="1200">
          <a:ln w="6350">
            <a:solidFill>
              <a:schemeClr val="accent1">
                <a:shade val="43000"/>
              </a:schemeClr>
            </a:solidFill>
          </a:ln>
          <a:solidFill>
            <a:srgbClr val="FF5C9C"/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  <a:lvl2pPr marL="484188"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</a:defRPr>
      </a:lvl2pPr>
      <a:lvl3pPr marL="484188"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</a:defRPr>
      </a:lvl3pPr>
      <a:lvl4pPr marL="484188"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</a:defRPr>
      </a:lvl4pPr>
      <a:lvl5pPr marL="484188"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</a:defRPr>
      </a:lvl5pPr>
      <a:lvl6pPr marL="941388" algn="l" rtl="0" fontAlgn="base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</a:defRPr>
      </a:lvl6pPr>
      <a:lvl7pPr marL="1398588" algn="l" rtl="0" fontAlgn="base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</a:defRPr>
      </a:lvl7pPr>
      <a:lvl8pPr marL="1855788" algn="l" rtl="0" fontAlgn="base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</a:defRPr>
      </a:lvl8pPr>
      <a:lvl9pPr marL="2312988" algn="l" rtl="0" fontAlgn="base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</a:defRPr>
      </a:lvl9pPr>
    </p:titleStyle>
    <p:bodyStyle>
      <a:lvl1pPr marL="447675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325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5000"/>
        <a:buFont typeface="Verdana" panose="020B0604030504040204" pitchFamily="34" charset="0"/>
        <a:buChar char="›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49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095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09550" algn="l" rtl="0" eaLnBrk="0" fontAlgn="base" hangingPunct="0">
        <a:spcBef>
          <a:spcPct val="20000"/>
        </a:spcBef>
        <a:spcAft>
          <a:spcPct val="0"/>
        </a:spcAft>
        <a:buClr>
          <a:srgbClr val="FF90B2"/>
        </a:buClr>
        <a:buFont typeface="Wingdings 2" panose="05020102010507070707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" y="1066800"/>
            <a:ext cx="8229600" cy="1399032"/>
          </a:xfrm>
        </p:spPr>
        <p:txBody>
          <a:bodyPr/>
          <a:lstStyle/>
          <a:p>
            <a:pPr marL="484632" eaLnBrk="1" fontAlgn="auto" hangingPunct="1">
              <a:spcAft>
                <a:spcPts val="0"/>
              </a:spcAft>
              <a:defRPr/>
            </a:pPr>
            <a:r>
              <a:rPr lang="en-US" altLang="en-US" sz="4000" dirty="0" smtClean="0">
                <a:solidFill>
                  <a:schemeClr val="accent1">
                    <a:tint val="83000"/>
                    <a:satMod val="150000"/>
                  </a:schemeClr>
                </a:solidFill>
              </a:rPr>
              <a:t>WRITING</a:t>
            </a:r>
            <a:r>
              <a:rPr lang="en-US" altLang="en-US" dirty="0" smtClean="0">
                <a:solidFill>
                  <a:schemeClr val="accent1">
                    <a:tint val="83000"/>
                    <a:satMod val="150000"/>
                  </a:schemeClr>
                </a:solidFill>
              </a:rPr>
              <a:t> AN EFFECTIVE RESUME</a:t>
            </a:r>
            <a:endParaRPr lang="en-US" altLang="en-US" dirty="0">
              <a:solidFill>
                <a:schemeClr val="accent1">
                  <a:tint val="83000"/>
                  <a:satMod val="150000"/>
                </a:schemeClr>
              </a:solidFill>
            </a:endParaRP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381000" y="2057400"/>
            <a:ext cx="8061325" cy="1752600"/>
          </a:xfrm>
        </p:spPr>
        <p:txBody>
          <a:bodyPr>
            <a:normAutofit/>
          </a:bodyPr>
          <a:lstStyle/>
          <a:p>
            <a:pPr marL="448056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endParaRPr lang="en-US" altLang="en-US" sz="2400" b="1" dirty="0" smtClean="0"/>
          </a:p>
          <a:p>
            <a:pPr marL="64008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altLang="en-US" sz="2400" b="1" dirty="0" smtClean="0"/>
              <a:t> Your </a:t>
            </a:r>
            <a:r>
              <a:rPr lang="en-US" altLang="en-US" sz="2400" b="1" dirty="0"/>
              <a:t>resume describes your qualifications and what </a:t>
            </a:r>
            <a:r>
              <a:rPr lang="en-US" altLang="en-US" sz="2400" b="1" dirty="0" smtClean="0"/>
              <a:t>makes you unique.</a:t>
            </a:r>
            <a:endParaRPr lang="en-US" altLang="en-US" sz="2400" b="1" dirty="0"/>
          </a:p>
        </p:txBody>
      </p:sp>
      <p:sp>
        <p:nvSpPr>
          <p:cNvPr id="6" name="Isosceles Triangle 5"/>
          <p:cNvSpPr/>
          <p:nvPr/>
        </p:nvSpPr>
        <p:spPr>
          <a:xfrm rot="19399101">
            <a:off x="7346102" y="5281640"/>
            <a:ext cx="1600200" cy="114300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733800"/>
            <a:ext cx="3886200" cy="29146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200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"/>
            <a:ext cx="137160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14600"/>
            <a:ext cx="8229600" cy="1399032"/>
          </a:xfrm>
        </p:spPr>
        <p:txBody>
          <a:bodyPr/>
          <a:lstStyle/>
          <a:p>
            <a:pPr marL="484632" eaLnBrk="1" fontAlgn="auto" hangingPunct="1">
              <a:spcAft>
                <a:spcPts val="0"/>
              </a:spcAft>
              <a:defRPr/>
            </a:pPr>
            <a:r>
              <a:rPr lang="en-US" sz="7200" dirty="0" smtClean="0">
                <a:solidFill>
                  <a:schemeClr val="accent1">
                    <a:tint val="83000"/>
                    <a:satMod val="150000"/>
                  </a:schemeClr>
                </a:solidFill>
                <a:latin typeface="Cooper Black" panose="0208090404030B020404" pitchFamily="18" charset="0"/>
              </a:rPr>
              <a:t>THANK YOU!</a:t>
            </a:r>
            <a:endParaRPr lang="en-US" sz="7200" dirty="0">
              <a:solidFill>
                <a:schemeClr val="accent1">
                  <a:tint val="83000"/>
                  <a:satMod val="150000"/>
                </a:schemeClr>
              </a:solidFill>
              <a:latin typeface="Cooper Black" panose="0208090404030B0204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84632"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chemeClr val="accent1">
                    <a:tint val="83000"/>
                    <a:satMod val="150000"/>
                  </a:schemeClr>
                </a:solidFill>
              </a:rPr>
              <a:t>Your Resume Questions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82775"/>
            <a:ext cx="8229600" cy="4572000"/>
          </a:xfrm>
        </p:spPr>
        <p:txBody>
          <a:bodyPr/>
          <a:lstStyle/>
          <a:p>
            <a:pPr eaLnBrk="1" hangingPunct="1"/>
            <a:r>
              <a:rPr lang="en-US" altLang="en-US" smtClean="0"/>
              <a:t>What is a Resume?</a:t>
            </a:r>
          </a:p>
          <a:p>
            <a:pPr lvl="1" eaLnBrk="1" hangingPunct="1"/>
            <a:r>
              <a:rPr lang="en-US" altLang="en-US" smtClean="0"/>
              <a:t>A resume tells a potential employer . . .</a:t>
            </a:r>
          </a:p>
          <a:p>
            <a:pPr eaLnBrk="1" hangingPunct="1"/>
            <a:r>
              <a:rPr lang="en-US" altLang="en-US" smtClean="0"/>
              <a:t>Why do I need a resume?</a:t>
            </a:r>
          </a:p>
          <a:p>
            <a:pPr eaLnBrk="1" hangingPunct="1"/>
            <a:r>
              <a:rPr lang="en-US" altLang="en-US" smtClean="0"/>
              <a:t>How can a resume help me?</a:t>
            </a:r>
          </a:p>
          <a:p>
            <a:pPr eaLnBrk="1" hangingPunct="1"/>
            <a:r>
              <a:rPr lang="en-US" altLang="en-US" smtClean="0"/>
              <a:t>When and how do I use a resume?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84632"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accent1">
                    <a:tint val="83000"/>
                    <a:satMod val="150000"/>
                  </a:schemeClr>
                </a:solidFill>
              </a:rPr>
              <a:t>Resume Sections</a:t>
            </a:r>
            <a:endParaRPr lang="en-US" altLang="en-US" dirty="0">
              <a:solidFill>
                <a:schemeClr val="accent1">
                  <a:tint val="83000"/>
                  <a:satMod val="150000"/>
                </a:schemeClr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82775"/>
            <a:ext cx="82296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Personal Information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Education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Work Experience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References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Other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Skills/Training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Awards or Achievements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Leadership Experience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84632"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accent1">
                    <a:tint val="83000"/>
                    <a:satMod val="150000"/>
                  </a:schemeClr>
                </a:solidFill>
              </a:rPr>
              <a:t>Top 5 Resume Writing tips</a:t>
            </a:r>
            <a:endParaRPr lang="en-US" altLang="en-US" dirty="0">
              <a:solidFill>
                <a:schemeClr val="accent1">
                  <a:tint val="83000"/>
                  <a:satMod val="150000"/>
                </a:schemeClr>
              </a:solidFill>
            </a:endParaRPr>
          </a:p>
        </p:txBody>
      </p:sp>
      <p:sp>
        <p:nvSpPr>
          <p:cNvPr id="1126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82775"/>
            <a:ext cx="8229600" cy="4572000"/>
          </a:xfrm>
        </p:spPr>
        <p:txBody>
          <a:bodyPr>
            <a:normAutofit/>
          </a:bodyPr>
          <a:lstStyle/>
          <a:p>
            <a:pPr marL="578358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en-US" dirty="0"/>
              <a:t>Be </a:t>
            </a:r>
            <a:r>
              <a:rPr lang="en-US" altLang="en-US" dirty="0" smtClean="0"/>
              <a:t>strategic</a:t>
            </a:r>
          </a:p>
          <a:p>
            <a:pPr marL="578358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en-US" dirty="0"/>
              <a:t> Keep it </a:t>
            </a:r>
            <a:r>
              <a:rPr lang="en-US" altLang="en-US" dirty="0" smtClean="0"/>
              <a:t>consistent</a:t>
            </a:r>
          </a:p>
          <a:p>
            <a:pPr marL="578358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en-US" dirty="0"/>
              <a:t> Include a variety of </a:t>
            </a:r>
            <a:r>
              <a:rPr lang="en-US" altLang="en-US" dirty="0" smtClean="0"/>
              <a:t>experiences</a:t>
            </a:r>
          </a:p>
          <a:p>
            <a:pPr marL="578358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en-US" dirty="0"/>
              <a:t>Think like an </a:t>
            </a:r>
            <a:r>
              <a:rPr lang="en-US" altLang="en-US" dirty="0" smtClean="0"/>
              <a:t>employer</a:t>
            </a:r>
          </a:p>
          <a:p>
            <a:pPr marL="578358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en-US" dirty="0"/>
              <a:t> Keep it visually balanced</a:t>
            </a:r>
            <a:endParaRPr lang="en-US" altLang="en-US" dirty="0" smtClean="0"/>
          </a:p>
          <a:p>
            <a:pPr marL="64008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84632"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accent1">
                    <a:tint val="83000"/>
                    <a:satMod val="150000"/>
                  </a:schemeClr>
                </a:solidFill>
              </a:rPr>
              <a:t>The Main </a:t>
            </a:r>
            <a:r>
              <a:rPr lang="en-US" altLang="en-US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S</a:t>
            </a:r>
            <a:r>
              <a:rPr lang="en-US" altLang="en-US" dirty="0" smtClean="0">
                <a:solidFill>
                  <a:schemeClr val="accent1">
                    <a:tint val="83000"/>
                    <a:satMod val="150000"/>
                  </a:schemeClr>
                </a:solidFill>
              </a:rPr>
              <a:t>teps </a:t>
            </a:r>
            <a:r>
              <a:rPr lang="en-US" altLang="en-US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I</a:t>
            </a:r>
            <a:r>
              <a:rPr lang="en-US" altLang="en-US" dirty="0" smtClean="0">
                <a:solidFill>
                  <a:schemeClr val="accent1">
                    <a:tint val="83000"/>
                    <a:satMod val="150000"/>
                  </a:schemeClr>
                </a:solidFill>
              </a:rPr>
              <a:t>n </a:t>
            </a:r>
            <a:r>
              <a:rPr lang="en-US" altLang="en-US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W</a:t>
            </a:r>
            <a:r>
              <a:rPr lang="en-US" altLang="en-US" dirty="0" smtClean="0">
                <a:solidFill>
                  <a:schemeClr val="accent1">
                    <a:tint val="83000"/>
                    <a:satMod val="150000"/>
                  </a:schemeClr>
                </a:solidFill>
              </a:rPr>
              <a:t>riting </a:t>
            </a:r>
            <a:r>
              <a:rPr lang="en-US" altLang="en-US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A</a:t>
            </a:r>
            <a:r>
              <a:rPr lang="en-US" altLang="en-US" dirty="0" smtClean="0">
                <a:solidFill>
                  <a:schemeClr val="accent1">
                    <a:tint val="83000"/>
                    <a:satMod val="150000"/>
                  </a:schemeClr>
                </a:solidFill>
              </a:rPr>
              <a:t>n </a:t>
            </a:r>
            <a:r>
              <a:rPr lang="en-US" altLang="en-US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E</a:t>
            </a:r>
            <a:r>
              <a:rPr lang="en-US" altLang="en-US" dirty="0" smtClean="0">
                <a:solidFill>
                  <a:schemeClr val="accent1">
                    <a:tint val="83000"/>
                    <a:satMod val="150000"/>
                  </a:schemeClr>
                </a:solidFill>
              </a:rPr>
              <a:t>fficient Resume</a:t>
            </a:r>
            <a:endParaRPr lang="en-US" altLang="en-US" dirty="0">
              <a:solidFill>
                <a:schemeClr val="accent1">
                  <a:tint val="83000"/>
                  <a:satMod val="150000"/>
                </a:schemeClr>
              </a:solidFill>
            </a:endParaRPr>
          </a:p>
        </p:txBody>
      </p:sp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82775"/>
            <a:ext cx="8229600" cy="4572000"/>
          </a:xfrm>
        </p:spPr>
        <p:txBody>
          <a:bodyPr>
            <a:normAutofit fontScale="92500" lnSpcReduction="20000"/>
          </a:bodyPr>
          <a:lstStyle/>
          <a:p>
            <a:pPr marL="578358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en-US" dirty="0"/>
              <a:t>Pick the Right Resume Format &amp; Layout</a:t>
            </a:r>
          </a:p>
          <a:p>
            <a:pPr marL="578358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en-US" dirty="0"/>
              <a:t>Mention Your Personal Details &amp; Contact Information</a:t>
            </a:r>
          </a:p>
          <a:p>
            <a:pPr marL="578358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en-US" dirty="0"/>
              <a:t>Use a Resume Summary or Objective</a:t>
            </a:r>
          </a:p>
          <a:p>
            <a:pPr marL="578358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en-US" dirty="0"/>
              <a:t>List Your Work Experience &amp; Achievements</a:t>
            </a:r>
          </a:p>
          <a:p>
            <a:pPr marL="578358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en-US" dirty="0"/>
              <a:t>Mention Your Top Soft &amp; Hard Skills</a:t>
            </a:r>
          </a:p>
          <a:p>
            <a:pPr marL="578358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en-US" dirty="0"/>
              <a:t>(Optional) Include Additional Resume Sections - Languages, Hobbies, etc.</a:t>
            </a:r>
          </a:p>
          <a:p>
            <a:pPr marL="578358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en-US" dirty="0"/>
              <a:t>Tailor Your Information For the Job Ad</a:t>
            </a:r>
          </a:p>
          <a:p>
            <a:pPr marL="578358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en-US" dirty="0"/>
              <a:t>Craft a Convincing Cover Letter</a:t>
            </a:r>
          </a:p>
          <a:p>
            <a:pPr marL="578358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en-US" dirty="0"/>
              <a:t>Proofread Your Resume and Cover Letter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84632"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accent1">
                    <a:tint val="83000"/>
                    <a:satMod val="150000"/>
                  </a:schemeClr>
                </a:solidFill>
              </a:rPr>
              <a:t>Resume Do’s and </a:t>
            </a:r>
            <a:r>
              <a:rPr lang="en-US" altLang="en-US" dirty="0" err="1" smtClean="0">
                <a:solidFill>
                  <a:schemeClr val="accent1">
                    <a:tint val="83000"/>
                    <a:satMod val="150000"/>
                  </a:schemeClr>
                </a:solidFill>
              </a:rPr>
              <a:t>Dont’s</a:t>
            </a:r>
            <a:endParaRPr lang="en-US" altLang="en-US" dirty="0">
              <a:solidFill>
                <a:schemeClr val="accent1">
                  <a:tint val="83000"/>
                  <a:satMod val="150000"/>
                </a:schemeClr>
              </a:solidFill>
            </a:endParaRP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6096000" cy="4800600"/>
          </a:xfrm>
        </p:spPr>
        <p:txBody>
          <a:bodyPr>
            <a:normAutofit/>
          </a:bodyPr>
          <a:lstStyle/>
          <a:p>
            <a:pPr marL="448056" indent="-38404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"/>
              <a:defRPr/>
            </a:pPr>
            <a:r>
              <a:rPr lang="en-US" altLang="en-US" sz="2400" dirty="0"/>
              <a:t>Do Highlight Relevant </a:t>
            </a:r>
            <a:r>
              <a:rPr lang="en-US" altLang="en-US" sz="2400" dirty="0" smtClean="0"/>
              <a:t>Experience</a:t>
            </a:r>
          </a:p>
          <a:p>
            <a:pPr marL="448056" indent="-38404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"/>
              <a:defRPr/>
            </a:pPr>
            <a:r>
              <a:rPr lang="en-US" altLang="en-US" sz="2400" dirty="0"/>
              <a:t>Don’t Mention Anything Controversial</a:t>
            </a:r>
          </a:p>
          <a:p>
            <a:pPr marL="448056" indent="-38404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"/>
              <a:defRPr/>
            </a:pPr>
            <a:r>
              <a:rPr lang="en-US" altLang="en-US" sz="2400" dirty="0"/>
              <a:t>Do Show Your Career Progress and </a:t>
            </a:r>
            <a:r>
              <a:rPr lang="en-US" altLang="en-US" sz="2400" dirty="0" smtClean="0"/>
              <a:t>Advancement</a:t>
            </a:r>
          </a:p>
          <a:p>
            <a:pPr marL="448056" indent="-38404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"/>
              <a:defRPr/>
            </a:pPr>
            <a:r>
              <a:rPr lang="en-US" altLang="en-US" sz="2400" dirty="0"/>
              <a:t>Don’t Highlight Irrelevant </a:t>
            </a:r>
            <a:r>
              <a:rPr lang="en-US" altLang="en-US" sz="2400" dirty="0" smtClean="0"/>
              <a:t>Information</a:t>
            </a:r>
          </a:p>
          <a:p>
            <a:pPr marL="448056" indent="-38404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"/>
              <a:defRPr/>
            </a:pPr>
            <a:r>
              <a:rPr lang="en-US" altLang="en-US" sz="2400" dirty="0"/>
              <a:t>Do Rely on Common, Everyday English</a:t>
            </a:r>
          </a:p>
          <a:p>
            <a:pPr marL="448056" indent="-38404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"/>
              <a:defRPr/>
            </a:pPr>
            <a:r>
              <a:rPr lang="en-US" altLang="en-US" sz="2400" dirty="0"/>
              <a:t>Don’t Add Details that Could Spark Bias or Discrimination</a:t>
            </a:r>
          </a:p>
          <a:p>
            <a:pPr marL="64008" indent="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None/>
              <a:defRPr/>
            </a:pPr>
            <a:endParaRPr lang="en-US" altLang="en-US" sz="2400" dirty="0"/>
          </a:p>
          <a:p>
            <a:pPr marL="448056" indent="-38404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"/>
              <a:defRPr/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66800" y="-152400"/>
            <a:ext cx="7696200" cy="1219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tint val="83000"/>
                    <a:satMod val="150000"/>
                  </a:schemeClr>
                </a:solidFill>
              </a:rPr>
              <a:t>Operative Resume sample</a:t>
            </a:r>
            <a:endParaRPr lang="en-US" dirty="0">
              <a:solidFill>
                <a:schemeClr val="accent1">
                  <a:tint val="83000"/>
                  <a:satMod val="150000"/>
                </a:schemeClr>
              </a:solidFill>
            </a:endParaRPr>
          </a:p>
        </p:txBody>
      </p:sp>
      <p:sp>
        <p:nvSpPr>
          <p:cNvPr id="10445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722438"/>
            <a:ext cx="4038600" cy="4525962"/>
          </a:xfrm>
        </p:spPr>
        <p:txBody>
          <a:bodyPr>
            <a:normAutofit/>
          </a:bodyPr>
          <a:lstStyle/>
          <a:p>
            <a:pPr marL="448056" indent="-384048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en-US" sz="1800" dirty="0"/>
          </a:p>
          <a:p>
            <a:pPr marL="448056" indent="-38404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"/>
              <a:defRPr/>
            </a:pPr>
            <a:endParaRPr lang="en-US" altLang="en-US" sz="2800" dirty="0"/>
          </a:p>
          <a:p>
            <a:pPr marL="448056" indent="-38404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"/>
              <a:defRPr/>
            </a:pPr>
            <a:endParaRPr lang="en-US" altLang="en-US" sz="2800" dirty="0"/>
          </a:p>
          <a:p>
            <a:pPr marL="448056" indent="-38404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"/>
              <a:defRPr/>
            </a:pPr>
            <a:endParaRPr lang="en-US" altLang="en-US" sz="2800" dirty="0"/>
          </a:p>
          <a:p>
            <a:pPr marL="448056" indent="-38404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"/>
              <a:defRPr/>
            </a:pPr>
            <a:endParaRPr lang="en-US" altLang="en-US" sz="2800" dirty="0"/>
          </a:p>
          <a:p>
            <a:pPr marL="448056" indent="-38404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"/>
              <a:defRPr/>
            </a:pPr>
            <a:endParaRPr lang="en-US" altLang="en-US" sz="2800" dirty="0"/>
          </a:p>
          <a:p>
            <a:pPr marL="448056" indent="-38404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"/>
              <a:defRPr/>
            </a:pPr>
            <a:endParaRPr lang="en-US" altLang="en-US" sz="2800" dirty="0"/>
          </a:p>
          <a:p>
            <a:pPr marL="448056" indent="-38404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"/>
              <a:defRPr/>
            </a:pPr>
            <a:endParaRPr lang="en-US" altLang="en-US" sz="2800" dirty="0"/>
          </a:p>
          <a:p>
            <a:pPr marL="448056" indent="-38404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"/>
              <a:defRPr/>
            </a:pPr>
            <a:endParaRPr lang="en-US" altLang="en-US" sz="2800" dirty="0"/>
          </a:p>
          <a:p>
            <a:pPr marL="448056" indent="-38404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"/>
              <a:defRPr/>
            </a:pPr>
            <a:endParaRPr lang="en-US" altLang="en-US" sz="2800" dirty="0"/>
          </a:p>
          <a:p>
            <a:pPr marL="64008" indent="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None/>
              <a:defRPr/>
            </a:pPr>
            <a:endParaRPr lang="en-US" altLang="en-US" sz="2400" dirty="0"/>
          </a:p>
          <a:p>
            <a:pPr marL="448056" indent="-38404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"/>
              <a:defRPr/>
            </a:pPr>
            <a:endParaRPr lang="en-US" altLang="en-US" sz="2400" dirty="0"/>
          </a:p>
          <a:p>
            <a:pPr marL="448056" indent="-38404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"/>
              <a:defRPr/>
            </a:pPr>
            <a:endParaRPr lang="en-US" altLang="en-US" sz="2400" dirty="0"/>
          </a:p>
          <a:p>
            <a:pPr marL="448056" indent="-38404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"/>
              <a:defRPr/>
            </a:pPr>
            <a:endParaRPr lang="en-US" altLang="en-US" sz="2400" dirty="0"/>
          </a:p>
          <a:p>
            <a:pPr marL="448056" indent="-38404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"/>
              <a:defRPr/>
            </a:pPr>
            <a:endParaRPr lang="en-US" altLang="en-US" sz="2400" dirty="0"/>
          </a:p>
          <a:p>
            <a:pPr marL="448056" indent="-38404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"/>
              <a:defRPr/>
            </a:pPr>
            <a:endParaRPr lang="en-US" altLang="en-US" sz="2400" dirty="0"/>
          </a:p>
          <a:p>
            <a:pPr marL="448056" indent="-38404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"/>
              <a:defRPr/>
            </a:pPr>
            <a:endParaRPr lang="en-US" altLang="en-US" sz="2400" dirty="0"/>
          </a:p>
          <a:p>
            <a:pPr marL="448056" indent="-38404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"/>
              <a:defRPr/>
            </a:pPr>
            <a:endParaRPr lang="en-US" altLang="en-US" sz="2400" dirty="0"/>
          </a:p>
          <a:p>
            <a:pPr marL="448056" indent="-384048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en-US" sz="1800" dirty="0"/>
          </a:p>
          <a:p>
            <a:pPr marL="448056" indent="-384048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en-US" sz="1800" dirty="0"/>
          </a:p>
        </p:txBody>
      </p:sp>
      <p:pic>
        <p:nvPicPr>
          <p:cNvPr id="14340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14600" y="914400"/>
            <a:ext cx="4343400" cy="59436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84632"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chemeClr val="accent1">
                    <a:tint val="83000"/>
                    <a:satMod val="150000"/>
                  </a:schemeClr>
                </a:solidFill>
              </a:rPr>
              <a:t>References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286000"/>
            <a:ext cx="7772400" cy="4114800"/>
          </a:xfrm>
        </p:spPr>
        <p:txBody>
          <a:bodyPr>
            <a:normAutofit lnSpcReduction="10000"/>
          </a:bodyPr>
          <a:lstStyle/>
          <a:p>
            <a:pPr marL="448056" indent="-38404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"/>
              <a:defRPr/>
            </a:pPr>
            <a:r>
              <a:rPr lang="en-US" altLang="en-US" sz="2800"/>
              <a:t>Include References</a:t>
            </a:r>
          </a:p>
          <a:p>
            <a:pPr marL="822960" lvl="1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›"/>
              <a:defRPr/>
            </a:pPr>
            <a:r>
              <a:rPr lang="en-US" altLang="en-US" sz="2400"/>
              <a:t>Former teachers or professors</a:t>
            </a:r>
          </a:p>
          <a:p>
            <a:pPr marL="822960" lvl="1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›"/>
              <a:defRPr/>
            </a:pPr>
            <a:r>
              <a:rPr lang="en-US" altLang="en-US" sz="2400"/>
              <a:t>Work supervisors</a:t>
            </a:r>
          </a:p>
          <a:p>
            <a:pPr marL="822960" lvl="1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›"/>
              <a:defRPr/>
            </a:pPr>
            <a:r>
              <a:rPr lang="en-US" altLang="en-US" sz="2400"/>
              <a:t>Professional colleagues</a:t>
            </a:r>
          </a:p>
          <a:p>
            <a:pPr marL="822960" lvl="1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›"/>
              <a:defRPr/>
            </a:pPr>
            <a:r>
              <a:rPr lang="en-US" altLang="en-US" sz="2400"/>
              <a:t>Contacts from work-related </a:t>
            </a:r>
          </a:p>
          <a:p>
            <a:pPr marL="822960" lvl="1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2400"/>
              <a:t>   associations or volunteer work</a:t>
            </a:r>
          </a:p>
          <a:p>
            <a:pPr marL="448056" indent="-38404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"/>
              <a:defRPr/>
            </a:pPr>
            <a:r>
              <a:rPr lang="en-US" altLang="en-US" sz="2800"/>
              <a:t>Include Contact Info</a:t>
            </a:r>
          </a:p>
          <a:p>
            <a:pPr marL="822960" lvl="1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›"/>
              <a:defRPr/>
            </a:pPr>
            <a:r>
              <a:rPr lang="en-US" altLang="en-US" sz="2400"/>
              <a:t>Phone number</a:t>
            </a:r>
          </a:p>
          <a:p>
            <a:pPr marL="822960" lvl="1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›"/>
              <a:defRPr/>
            </a:pPr>
            <a:r>
              <a:rPr lang="en-US" altLang="en-US" sz="2400"/>
              <a:t>Email</a:t>
            </a:r>
          </a:p>
          <a:p>
            <a:pPr marL="822960" lvl="1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›"/>
              <a:defRPr/>
            </a:pPr>
            <a:r>
              <a:rPr lang="en-US" altLang="en-US" sz="2400"/>
              <a:t>Address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84632"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chemeClr val="accent1">
                    <a:tint val="83000"/>
                    <a:satMod val="150000"/>
                  </a:schemeClr>
                </a:solidFill>
              </a:rPr>
              <a:t>Resume Blunders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82775"/>
            <a:ext cx="82296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i="1" smtClean="0">
                <a:solidFill>
                  <a:schemeClr val="folHlink"/>
                </a:solidFill>
              </a:rPr>
              <a:t>“I am an extremely fast leaner”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i="1" smtClean="0">
                <a:solidFill>
                  <a:schemeClr val="hlink"/>
                </a:solidFill>
              </a:rPr>
              <a:t>“Instrumental in ruining entire operation for a Midwest chain store”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i="1" smtClean="0">
                <a:solidFill>
                  <a:srgbClr val="00CC00"/>
                </a:solidFill>
              </a:rPr>
              <a:t>"I am a rabid typist“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i="1" smtClean="0">
                <a:solidFill>
                  <a:schemeClr val="accent2"/>
                </a:solidFill>
              </a:rPr>
              <a:t>“Received a plague for Salesperson of the Year“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i="1" smtClean="0">
                <a:solidFill>
                  <a:schemeClr val="tx2"/>
                </a:solidFill>
              </a:rPr>
              <a:t>“Dramatically increased exiting account base, achieving new company record”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i="1" smtClean="0">
                <a:solidFill>
                  <a:schemeClr val="hlink"/>
                </a:solidFill>
              </a:rPr>
              <a:t>“Seeking a party-time position with potential for advancement”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i="1" smtClean="0">
                <a:solidFill>
                  <a:srgbClr val="00CC00"/>
                </a:solidFill>
              </a:rPr>
              <a:t>“Consistently tanked as top sales producer for new accounts”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7" grpId="0" build="p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1093</TotalTime>
  <Words>313</Words>
  <Application>Microsoft Office PowerPoint</Application>
  <PresentationFormat>On-screen Show (4:3)</PresentationFormat>
  <Paragraphs>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Tahoma</vt:lpstr>
      <vt:lpstr>Wingdings</vt:lpstr>
      <vt:lpstr>Century Gothic</vt:lpstr>
      <vt:lpstr>Arial</vt:lpstr>
      <vt:lpstr>Wingdings 2</vt:lpstr>
      <vt:lpstr>Verdana</vt:lpstr>
      <vt:lpstr>Verve</vt:lpstr>
      <vt:lpstr>WRITING AN EFFECTIVE RESUME</vt:lpstr>
      <vt:lpstr>Your Resume Questions</vt:lpstr>
      <vt:lpstr>Resume Sections</vt:lpstr>
      <vt:lpstr>Top 5 Resume Writing tips</vt:lpstr>
      <vt:lpstr>The Main Steps In Writing An Efficient Resume</vt:lpstr>
      <vt:lpstr>Resume Do’s and Dont’s</vt:lpstr>
      <vt:lpstr>Operative Resume sample</vt:lpstr>
      <vt:lpstr>References</vt:lpstr>
      <vt:lpstr>Resume Blunders</vt:lpstr>
      <vt:lpstr>THANK YOU!</vt:lpstr>
    </vt:vector>
  </TitlesOfParts>
  <Company>THS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a Super Resume</dc:title>
  <dc:creator>THS</dc:creator>
  <cp:lastModifiedBy>Lenovo</cp:lastModifiedBy>
  <cp:revision>99</cp:revision>
  <cp:lastPrinted>1601-01-01T00:00:00Z</cp:lastPrinted>
  <dcterms:created xsi:type="dcterms:W3CDTF">2004-07-22T18:26:50Z</dcterms:created>
  <dcterms:modified xsi:type="dcterms:W3CDTF">2022-02-28T10:01:42Z</dcterms:modified>
</cp:coreProperties>
</file>