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401" r:id="rId7"/>
    <p:sldId id="433" r:id="rId8"/>
    <p:sldId id="471" r:id="rId9"/>
    <p:sldId id="472" r:id="rId10"/>
    <p:sldId id="473" r:id="rId11"/>
    <p:sldId id="474" r:id="rId12"/>
    <p:sldId id="475" r:id="rId13"/>
    <p:sldId id="476" r:id="rId14"/>
    <p:sldId id="271" r:id="rId15"/>
    <p:sldId id="272" r:id="rId16"/>
    <p:sldId id="273" r:id="rId17"/>
    <p:sldId id="422" r:id="rId18"/>
    <p:sldId id="423" r:id="rId19"/>
    <p:sldId id="424" r:id="rId20"/>
    <p:sldId id="43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316" r:id="rId29"/>
    <p:sldId id="477" r:id="rId30"/>
    <p:sldId id="478" r:id="rId31"/>
    <p:sldId id="479" r:id="rId32"/>
    <p:sldId id="480" r:id="rId33"/>
    <p:sldId id="481" r:id="rId34"/>
    <p:sldId id="482" r:id="rId35"/>
    <p:sldId id="435" r:id="rId36"/>
    <p:sldId id="354" r:id="rId37"/>
    <p:sldId id="438" r:id="rId38"/>
    <p:sldId id="439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8" r:id="rId56"/>
    <p:sldId id="469" r:id="rId57"/>
    <p:sldId id="470" r:id="rId58"/>
    <p:sldId id="437" r:id="rId59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9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2E570F-BBA6-440E-BE87-49634CD14FCF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6D3D0-AAB5-4C90-B202-2A5B9DCF910C}" type="slidenum">
              <a:rPr lang="en-IN"/>
              <a:pPr/>
              <a:t>1</a:t>
            </a:fld>
            <a:endParaRPr lang="en-IN"/>
          </a:p>
        </p:txBody>
      </p:sp>
      <p:sp>
        <p:nvSpPr>
          <p:cNvPr id="71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7D9580-1C08-4C92-96B6-48FAEFC605D3}" type="slidenum">
              <a:rPr lang="en-GB" smtClean="0">
                <a:latin typeface="Bitstream Vera Sans"/>
              </a:rPr>
              <a:pPr/>
              <a:t>12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AFEC5-B36C-4DCE-9A73-D85BB2D94190}" type="slidenum">
              <a:rPr lang="en-IN"/>
              <a:pPr/>
              <a:t>13</a:t>
            </a:fld>
            <a:endParaRPr lang="en-IN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FF26D-2D6C-4D47-875B-C66848736071}" type="slidenum">
              <a:rPr lang="en-IN"/>
              <a:pPr/>
              <a:t>14</a:t>
            </a:fld>
            <a:endParaRPr lang="en-IN"/>
          </a:p>
        </p:txBody>
      </p:sp>
      <p:sp>
        <p:nvSpPr>
          <p:cNvPr id="378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4F7E4-3BC7-40AD-9A48-ED178DE108F7}" type="slidenum">
              <a:rPr lang="en-IN"/>
              <a:pPr/>
              <a:t>15</a:t>
            </a:fld>
            <a:endParaRPr lang="en-IN"/>
          </a:p>
        </p:txBody>
      </p:sp>
      <p:sp>
        <p:nvSpPr>
          <p:cNvPr id="399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4E3CC-A3C9-4C9B-9301-D8094E71C72E}" type="slidenum">
              <a:rPr lang="en-IN"/>
              <a:pPr/>
              <a:t>16</a:t>
            </a:fld>
            <a:endParaRPr lang="en-IN"/>
          </a:p>
        </p:txBody>
      </p:sp>
      <p:sp>
        <p:nvSpPr>
          <p:cNvPr id="419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6BDB8-F29D-421A-B18C-2D98C74EA104}" type="slidenum">
              <a:rPr lang="en-IN"/>
              <a:pPr/>
              <a:t>21</a:t>
            </a:fld>
            <a:endParaRPr lang="en-IN"/>
          </a:p>
        </p:txBody>
      </p:sp>
      <p:sp>
        <p:nvSpPr>
          <p:cNvPr id="460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6FC04-FA40-49F2-A30B-D892D7622ACD}" type="slidenum">
              <a:rPr lang="en-IN"/>
              <a:pPr/>
              <a:t>22</a:t>
            </a:fld>
            <a:endParaRPr lang="en-IN"/>
          </a:p>
        </p:txBody>
      </p:sp>
      <p:sp>
        <p:nvSpPr>
          <p:cNvPr id="481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1C708-64A8-4AE2-BDDF-DC6BED3F998E}" type="slidenum">
              <a:rPr lang="en-IN"/>
              <a:pPr/>
              <a:t>23</a:t>
            </a:fld>
            <a:endParaRPr lang="en-IN"/>
          </a:p>
        </p:txBody>
      </p:sp>
      <p:sp>
        <p:nvSpPr>
          <p:cNvPr id="501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41247-D09B-45D2-82FF-4AE8D4CDE124}" type="slidenum">
              <a:rPr lang="en-IN"/>
              <a:pPr/>
              <a:t>24</a:t>
            </a:fld>
            <a:endParaRPr lang="en-IN"/>
          </a:p>
        </p:txBody>
      </p:sp>
      <p:sp>
        <p:nvSpPr>
          <p:cNvPr id="522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168A8-F6A7-4803-9773-E78EC1870E59}" type="slidenum">
              <a:rPr lang="en-IN"/>
              <a:pPr/>
              <a:t>25</a:t>
            </a:fld>
            <a:endParaRPr lang="en-IN"/>
          </a:p>
        </p:txBody>
      </p:sp>
      <p:sp>
        <p:nvSpPr>
          <p:cNvPr id="542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1D745-BDB9-4044-B5B6-BB76A86ADE6C}" type="slidenum">
              <a:rPr lang="en-IN"/>
              <a:pPr/>
              <a:t>2</a:t>
            </a:fld>
            <a:endParaRPr lang="en-IN"/>
          </a:p>
        </p:txBody>
      </p:sp>
      <p:sp>
        <p:nvSpPr>
          <p:cNvPr id="92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78C43-D117-4063-9DBE-4E9843362A51}" type="slidenum">
              <a:rPr lang="en-IN"/>
              <a:pPr/>
              <a:t>26</a:t>
            </a:fld>
            <a:endParaRPr lang="en-IN"/>
          </a:p>
        </p:txBody>
      </p:sp>
      <p:sp>
        <p:nvSpPr>
          <p:cNvPr id="56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9887D-0D44-4CC0-80F3-C34826C3AFA3}" type="slidenum">
              <a:rPr lang="en-IN"/>
              <a:pPr/>
              <a:t>27</a:t>
            </a:fld>
            <a:endParaRPr lang="en-I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E328A-F3D9-499F-866C-A92336A8F6BD}" type="slidenum">
              <a:rPr lang="en-IN"/>
              <a:pPr/>
              <a:t>28</a:t>
            </a:fld>
            <a:endParaRPr lang="en-IN"/>
          </a:p>
        </p:txBody>
      </p:sp>
      <p:sp>
        <p:nvSpPr>
          <p:cNvPr id="1300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E6208B-4420-451F-A06E-504845E9AA24}" type="slidenum">
              <a:rPr lang="en-GB" smtClean="0">
                <a:latin typeface="Bitstream Vera Sans"/>
              </a:rPr>
              <a:pPr/>
              <a:t>37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9921C5-8758-4468-862C-358129F669CF}" type="slidenum">
              <a:rPr lang="en-GB" smtClean="0">
                <a:latin typeface="Bitstream Vera Sans"/>
              </a:rPr>
              <a:pPr/>
              <a:t>38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39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40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41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42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AFEC5-B36C-4DCE-9A73-D85BB2D94190}" type="slidenum">
              <a:rPr lang="en-IN"/>
              <a:pPr/>
              <a:t>43</a:t>
            </a:fld>
            <a:endParaRPr lang="en-IN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60356-B442-4ECD-9191-E20AF9311CA8}" type="slidenum">
              <a:rPr lang="en-IN"/>
              <a:pPr/>
              <a:t>3</a:t>
            </a:fld>
            <a:endParaRPr lang="en-IN"/>
          </a:p>
        </p:txBody>
      </p:sp>
      <p:sp>
        <p:nvSpPr>
          <p:cNvPr id="112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AFEC5-B36C-4DCE-9A73-D85BB2D94190}" type="slidenum">
              <a:rPr lang="en-IN"/>
              <a:pPr/>
              <a:t>44</a:t>
            </a:fld>
            <a:endParaRPr lang="en-IN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45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46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47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48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49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50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51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52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AFA863-5373-4F9A-9FFA-1E231951F6CE}" type="slidenum">
              <a:rPr lang="en-GB" smtClean="0">
                <a:latin typeface="Bitstream Vera Sans"/>
              </a:rPr>
              <a:pPr/>
              <a:t>53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B4991-FF13-456B-874D-07101343B165}" type="slidenum">
              <a:rPr lang="en-IN"/>
              <a:pPr/>
              <a:t>4</a:t>
            </a:fld>
            <a:endParaRPr lang="en-IN"/>
          </a:p>
        </p:txBody>
      </p:sp>
      <p:sp>
        <p:nvSpPr>
          <p:cNvPr id="133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A8077-0CE9-4843-B3A8-A39C63A06516}" type="slidenum">
              <a:rPr lang="en-IN"/>
              <a:pPr/>
              <a:t>5</a:t>
            </a:fld>
            <a:endParaRPr lang="en-IN"/>
          </a:p>
        </p:txBody>
      </p:sp>
      <p:sp>
        <p:nvSpPr>
          <p:cNvPr id="153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474C75-243A-463A-BDFC-73EA08C2A536}" type="slidenum">
              <a:rPr lang="en-GB" smtClean="0">
                <a:latin typeface="Bitstream Vera Sans"/>
              </a:rPr>
              <a:pPr/>
              <a:t>8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a slide on related work, and a slide on our results. </a:t>
            </a:r>
            <a:endParaRPr lang="en-IN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7D9580-1C08-4C92-96B6-48FAEFC605D3}" type="slidenum">
              <a:rPr lang="en-GB" smtClean="0">
                <a:latin typeface="Bitstream Vera Sans"/>
              </a:rPr>
              <a:pPr/>
              <a:t>9</a:t>
            </a:fld>
            <a:endParaRPr lang="en-GB" smtClean="0">
              <a:latin typeface="Bitstream Vera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AFEC5-B36C-4DCE-9A73-D85BB2D94190}" type="slidenum">
              <a:rPr lang="en-IN"/>
              <a:pPr/>
              <a:t>10</a:t>
            </a:fld>
            <a:endParaRPr lang="en-IN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AFEC5-B36C-4DCE-9A73-D85BB2D94190}" type="slidenum">
              <a:rPr lang="en-IN"/>
              <a:pPr/>
              <a:t>11</a:t>
            </a:fld>
            <a:endParaRPr lang="en-IN"/>
          </a:p>
        </p:txBody>
      </p:sp>
      <p:sp>
        <p:nvSpPr>
          <p:cNvPr id="215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F45F8-2E7A-4A76-863E-2A67AD8A943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96D9-FC30-4F1D-B899-BB9AF1C1329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7FDFD-016F-457F-B00F-9CFD48AA2C0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37C0F21-70F4-435D-8368-128CF246D8D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1A6648-B2C8-4463-9E6C-B0B528F3A4D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52E1C-C1E5-4870-8C2D-1DFF7E32DF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38B82-A130-4596-A3F1-C533DC0DFBA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D547-58B3-4DD4-81F9-A26329A857F6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BA566-AD7B-4B95-9336-86BB86FEE42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70B4B-DC8E-4210-89AB-F7C49B90979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622E-F3D8-4D46-86B7-14990EC7EA0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C3898-483D-4294-8AC6-AB0131A5AB4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893F2-709F-4F5F-80C2-3E80EDCCAEC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849197-EFF7-4507-9BA1-F6AC67CCE047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2.xml"/><Relationship Id="rId7" Type="http://schemas.openxmlformats.org/officeDocument/2006/relationships/image" Target="../media/image11.emf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emf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3044825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0000FF"/>
                </a:solidFill>
              </a:rPr>
              <a:t>Minimizing Average Flow-Time</a:t>
            </a:r>
            <a:br>
              <a:rPr lang="en-GB">
                <a:solidFill>
                  <a:srgbClr val="0000FF"/>
                </a:solidFill>
              </a:rPr>
            </a:br>
            <a:endParaRPr lang="en-GB">
              <a:solidFill>
                <a:srgbClr val="0000FF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109913" y="2903538"/>
            <a:ext cx="2552700" cy="181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3300">
                <a:solidFill>
                  <a:srgbClr val="000000"/>
                </a:solidFill>
                <a:latin typeface="Comic Sans MS" pitchFamily="66" charset="0"/>
              </a:rPr>
              <a:t>Naveen Garg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</a:tabLst>
            </a:pPr>
            <a:endParaRPr lang="en-GB" sz="33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3300">
                <a:solidFill>
                  <a:srgbClr val="000000"/>
                </a:solidFill>
                <a:latin typeface="Comic Sans MS" pitchFamily="66" charset="0"/>
              </a:rPr>
              <a:t>  IIT Delhi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5391150"/>
            <a:ext cx="78486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200" dirty="0">
                <a:solidFill>
                  <a:srgbClr val="FF0000"/>
                </a:solidFill>
                <a:latin typeface="Comic Sans MS" pitchFamily="66" charset="0"/>
              </a:rPr>
              <a:t>Joint work with </a:t>
            </a:r>
            <a:r>
              <a:rPr lang="en-GB" sz="2200" dirty="0" err="1">
                <a:solidFill>
                  <a:srgbClr val="FF0000"/>
                </a:solidFill>
                <a:latin typeface="Comic Sans MS" pitchFamily="66" charset="0"/>
              </a:rPr>
              <a:t>Amit</a:t>
            </a:r>
            <a:r>
              <a:rPr lang="en-GB" sz="2200" dirty="0">
                <a:solidFill>
                  <a:srgbClr val="FF0000"/>
                </a:solidFill>
                <a:latin typeface="Comic Sans MS" pitchFamily="66" charset="0"/>
              </a:rPr>
              <a:t> Kumar, </a:t>
            </a:r>
            <a:r>
              <a:rPr lang="en-GB" sz="2200" dirty="0" err="1">
                <a:solidFill>
                  <a:srgbClr val="FF0000"/>
                </a:solidFill>
                <a:latin typeface="Comic Sans MS" pitchFamily="66" charset="0"/>
              </a:rPr>
              <a:t>Jivi</a:t>
            </a:r>
            <a:r>
              <a:rPr lang="en-GB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Comic Sans MS" pitchFamily="66" charset="0"/>
              </a:rPr>
              <a:t>Chadha</a:t>
            </a:r>
            <a:r>
              <a:rPr lang="en-GB" sz="22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2200" dirty="0" smtClean="0">
                <a:solidFill>
                  <a:srgbClr val="FF0000"/>
                </a:solidFill>
                <a:latin typeface="Comic Sans MS" pitchFamily="66" charset="0"/>
              </a:rPr>
              <a:t>,V </a:t>
            </a:r>
            <a:r>
              <a:rPr lang="en-GB" sz="2200" dirty="0" err="1" smtClean="0">
                <a:solidFill>
                  <a:srgbClr val="FF0000"/>
                </a:solidFill>
                <a:latin typeface="Comic Sans MS" pitchFamily="66" charset="0"/>
              </a:rPr>
              <a:t>Muralidhara</a:t>
            </a:r>
            <a:r>
              <a:rPr lang="en-GB" sz="2200" dirty="0" smtClean="0">
                <a:solidFill>
                  <a:srgbClr val="FF0000"/>
                </a:solidFill>
                <a:latin typeface="Comic Sans MS" pitchFamily="66" charset="0"/>
              </a:rPr>
              <a:t>, S. </a:t>
            </a:r>
            <a:r>
              <a:rPr lang="en-GB" sz="2200" dirty="0" err="1" smtClean="0">
                <a:solidFill>
                  <a:srgbClr val="FF0000"/>
                </a:solidFill>
                <a:latin typeface="Comic Sans MS" pitchFamily="66" charset="0"/>
              </a:rPr>
              <a:t>Anand</a:t>
            </a:r>
            <a:endParaRPr lang="en-GB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Integer Program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5625" y="1882775"/>
            <a:ext cx="7794625" cy="233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Define 0-1 variables :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     x(i,j,t) :  1 iff job j processed on i during [t,t+1]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   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5625" y="3625850"/>
            <a:ext cx="802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2200">
                <a:solidFill>
                  <a:srgbClr val="FF0000"/>
                </a:solidFill>
                <a:latin typeface="Comic Sans MS" pitchFamily="66" charset="0"/>
              </a:rPr>
              <a:t>Write constraints and objective in terms of these variables. 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38200" y="4495800"/>
            <a:ext cx="645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Fractional flow-time of j = </a:t>
            </a:r>
            <a:r>
              <a:rPr lang="en-US" sz="2400" dirty="0" smtClean="0">
                <a:latin typeface="Symbol"/>
                <a:sym typeface="Symbol"/>
              </a:rPr>
              <a:t></a:t>
            </a:r>
            <a:r>
              <a:rPr lang="en-US" sz="2400" baseline="-25000" dirty="0" smtClean="0">
                <a:latin typeface="+mj-lt"/>
                <a:sym typeface="Symbol"/>
              </a:rPr>
              <a:t>t </a:t>
            </a:r>
            <a:r>
              <a:rPr lang="en-US" sz="2400" baseline="-25000" dirty="0" smtClean="0">
                <a:latin typeface="cmsy10"/>
                <a:sym typeface="Symbol"/>
              </a:rPr>
              <a:t>≥ </a:t>
            </a:r>
            <a:r>
              <a:rPr lang="en-US" sz="2400" baseline="-25000" dirty="0" err="1" smtClean="0">
                <a:latin typeface="Comic Sans MS"/>
                <a:sym typeface="Symbol"/>
              </a:rPr>
              <a:t>r</a:t>
            </a:r>
            <a:r>
              <a:rPr lang="en-US" sz="2400" baseline="-50000" dirty="0" err="1" smtClean="0">
                <a:latin typeface="Comic Sans MS"/>
                <a:sym typeface="Symbol"/>
              </a:rPr>
              <a:t>j</a:t>
            </a:r>
            <a:r>
              <a:rPr lang="en-US" sz="2400" dirty="0" smtClean="0">
                <a:latin typeface="+mj-lt"/>
              </a:rPr>
              <a:t> (</a:t>
            </a:r>
            <a:r>
              <a:rPr lang="en-US" sz="2400" dirty="0" smtClean="0">
                <a:latin typeface="Comic Sans MS"/>
              </a:rPr>
              <a:t>t-</a:t>
            </a:r>
            <a:r>
              <a:rPr lang="en-US" sz="2400" dirty="0" err="1" smtClean="0">
                <a:latin typeface="Comic Sans MS"/>
              </a:rPr>
              <a:t>r</a:t>
            </a:r>
            <a:r>
              <a:rPr lang="en-US" sz="2400" baseline="-25000" dirty="0" err="1" smtClean="0">
                <a:latin typeface="Comic Sans MS"/>
              </a:rPr>
              <a:t>j</a:t>
            </a:r>
            <a:r>
              <a:rPr lang="en-US" sz="2400" dirty="0" smtClean="0">
                <a:latin typeface="+mj-lt"/>
              </a:rPr>
              <a:t>) x(</a:t>
            </a:r>
            <a:r>
              <a:rPr lang="en-US" sz="2400" dirty="0" err="1" smtClean="0">
                <a:latin typeface="+mj-lt"/>
              </a:rPr>
              <a:t>i,j,t</a:t>
            </a:r>
            <a:r>
              <a:rPr lang="en-US" sz="2400" dirty="0" smtClean="0">
                <a:latin typeface="+mj-lt"/>
              </a:rPr>
              <a:t>)/</a:t>
            </a:r>
            <a:r>
              <a:rPr lang="en-US" sz="2400" dirty="0" err="1" smtClean="0">
                <a:latin typeface="Comic Sans MS"/>
              </a:rPr>
              <a:t>p</a:t>
            </a:r>
            <a:r>
              <a:rPr lang="en-US" sz="2400" baseline="-25000" dirty="0" err="1" smtClean="0">
                <a:latin typeface="Comic Sans MS"/>
              </a:rPr>
              <a:t>ij</a:t>
            </a:r>
            <a:endParaRPr lang="en-US" sz="2400" baseline="-25000" dirty="0">
              <a:latin typeface="Comic Sans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 dirty="0" smtClean="0">
                <a:solidFill>
                  <a:srgbClr val="0000FF"/>
                </a:solidFill>
                <a:latin typeface="Comic Sans MS" pitchFamily="66" charset="0"/>
              </a:rPr>
              <a:t>LP Relaxation</a:t>
            </a:r>
            <a:endParaRPr lang="en-GB" sz="4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5625" y="1882775"/>
            <a:ext cx="7794625" cy="233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5625" y="3625850"/>
            <a:ext cx="802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en-GB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73575" y="3871913"/>
            <a:ext cx="21145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1600200"/>
          <a:ext cx="4495800" cy="4059237"/>
        </p:xfrm>
        <a:graphic>
          <a:graphicData uri="http://schemas.openxmlformats.org/presentationml/2006/ole">
            <p:oleObj spid="_x0000_s84994" name="Equation" r:id="rId4" imgW="1815840" imgH="18032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6800" y="6019800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One Caveat  … 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smtClean="0">
                <a:solidFill>
                  <a:srgbClr val="0033CC"/>
                </a:solidFill>
              </a:rPr>
              <a:t>Fractional flow-time</a:t>
            </a:r>
            <a:endParaRPr lang="en-IN" dirty="0" smtClean="0">
              <a:solidFill>
                <a:srgbClr val="0033CC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08000" y="319256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295400" y="2743200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914400" y="381000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1295400" y="3352800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434340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1295400" y="3886200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914400" y="502920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1303200" y="4575552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457200" y="53340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A job can be done simultaneously on many machines : flow-time is almost 0   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 dirty="0" smtClean="0">
                <a:solidFill>
                  <a:srgbClr val="0000FF"/>
                </a:solidFill>
                <a:latin typeface="Comic Sans MS" pitchFamily="66" charset="0"/>
              </a:rPr>
              <a:t>LP Relaxation</a:t>
            </a:r>
            <a:endParaRPr lang="en-GB" sz="4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5625" y="3625850"/>
            <a:ext cx="802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en-GB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73575" y="3871913"/>
            <a:ext cx="21145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95400" y="1552575"/>
          <a:ext cx="5848350" cy="4060825"/>
        </p:xfrm>
        <a:graphic>
          <a:graphicData uri="http://schemas.openxmlformats.org/presentationml/2006/ole">
            <p:oleObj spid="_x0000_s86018" name="Equation" r:id="rId4" imgW="2361960" imgH="18032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66800" y="6019800"/>
            <a:ext cx="546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Add a term for processing time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Class of a job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719138" y="1860550"/>
          <a:ext cx="782637" cy="549275"/>
        </p:xfrm>
        <a:graphic>
          <a:graphicData uri="http://schemas.openxmlformats.org/presentationml/2006/ole">
            <p:oleObj spid="_x0000_s36867" name="OpenOffice.org" r:id="rId4" imgW="333720" imgH="212040" progId="">
              <p:embed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311275" y="1820863"/>
            <a:ext cx="5965825" cy="98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400">
                <a:solidFill>
                  <a:srgbClr val="000000"/>
                </a:solidFill>
                <a:latin typeface="Comic Sans MS" pitchFamily="66" charset="0"/>
              </a:rPr>
              <a:t> : </a:t>
            </a: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The processing time of j rounded up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                  to nearest power of 2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306513" y="3886200"/>
          <a:ext cx="1304925" cy="915988"/>
        </p:xfrm>
        <a:graphic>
          <a:graphicData uri="http://schemas.openxmlformats.org/presentationml/2006/ole">
            <p:oleObj spid="_x0000_s36869" name="OpenOffice.org" r:id="rId5" imgW="567360" imgH="240840" progId="">
              <p:embed/>
            </p:oleObj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82638" y="4148138"/>
            <a:ext cx="7383462" cy="188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If              , we say k is the class of job j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Number of different classes = O(log P)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Modified Linear Program </a:t>
            </a: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295400" y="1676400"/>
          <a:ext cx="5848350" cy="4060825"/>
        </p:xfrm>
        <a:graphic>
          <a:graphicData uri="http://schemas.openxmlformats.org/presentationml/2006/ole">
            <p:oleObj spid="_x0000_s38921" name="Equation" r:id="rId4" imgW="2361960" imgH="18032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Modified</a:t>
            </a:r>
            <a:r>
              <a:rPr lang="en-GB" sz="40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LP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41325" y="812800"/>
            <a:ext cx="8229600" cy="34544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LP value changes by a constant factor only. </a:t>
            </a:r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/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But : rearranging jobs of the same class does not change objective value. </a:t>
            </a:r>
          </a:p>
        </p:txBody>
      </p:sp>
      <p:sp>
        <p:nvSpPr>
          <p:cNvPr id="40964" name="Freeform 4"/>
          <p:cNvSpPr>
            <a:spLocks noChangeArrowheads="1"/>
          </p:cNvSpPr>
          <p:nvPr/>
        </p:nvSpPr>
        <p:spPr bwMode="auto">
          <a:xfrm>
            <a:off x="941388" y="4629150"/>
            <a:ext cx="68659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25" y="0"/>
              </a:cxn>
            </a:cxnLst>
            <a:rect l="0" t="0" r="r" b="b"/>
            <a:pathLst>
              <a:path w="21026" h="1">
                <a:moveTo>
                  <a:pt x="0" y="0"/>
                </a:moveTo>
                <a:lnTo>
                  <a:pt x="21025" y="0"/>
                </a:lnTo>
              </a:path>
            </a:pathLst>
          </a:cu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5" name="Freeform 5"/>
          <p:cNvSpPr>
            <a:spLocks noChangeArrowheads="1"/>
          </p:cNvSpPr>
          <p:nvPr/>
        </p:nvSpPr>
        <p:spPr bwMode="auto">
          <a:xfrm>
            <a:off x="925513" y="5168900"/>
            <a:ext cx="69437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61" y="0"/>
              </a:cxn>
            </a:cxnLst>
            <a:rect l="0" t="0" r="r" b="b"/>
            <a:pathLst>
              <a:path w="21262" h="1">
                <a:moveTo>
                  <a:pt x="0" y="0"/>
                </a:moveTo>
                <a:lnTo>
                  <a:pt x="21261" y="0"/>
                </a:lnTo>
              </a:path>
            </a:pathLst>
          </a:cu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6" name="Freeform 6"/>
          <p:cNvSpPr>
            <a:spLocks noChangeArrowheads="1"/>
          </p:cNvSpPr>
          <p:nvPr/>
        </p:nvSpPr>
        <p:spPr bwMode="auto">
          <a:xfrm>
            <a:off x="941388" y="5770563"/>
            <a:ext cx="686593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25" y="0"/>
              </a:cxn>
            </a:cxnLst>
            <a:rect l="0" t="0" r="r" b="b"/>
            <a:pathLst>
              <a:path w="21026" h="1">
                <a:moveTo>
                  <a:pt x="0" y="0"/>
                </a:moveTo>
                <a:lnTo>
                  <a:pt x="21025" y="0"/>
                </a:lnTo>
              </a:path>
            </a:pathLst>
          </a:cu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7" name="Freeform 7"/>
          <p:cNvSpPr>
            <a:spLocks noChangeArrowheads="1"/>
          </p:cNvSpPr>
          <p:nvPr/>
        </p:nvSpPr>
        <p:spPr bwMode="auto">
          <a:xfrm>
            <a:off x="925513" y="6310313"/>
            <a:ext cx="69437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61" y="0"/>
              </a:cxn>
            </a:cxnLst>
            <a:rect l="0" t="0" r="r" b="b"/>
            <a:pathLst>
              <a:path w="21262" h="1">
                <a:moveTo>
                  <a:pt x="0" y="0"/>
                </a:moveTo>
                <a:lnTo>
                  <a:pt x="21261" y="0"/>
                </a:lnTo>
              </a:path>
            </a:pathLst>
          </a:custGeom>
          <a:noFill/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394075" y="5492750"/>
            <a:ext cx="339725" cy="277813"/>
          </a:xfrm>
          <a:prstGeom prst="roundRect">
            <a:avLst>
              <a:gd name="adj" fmla="val 519"/>
            </a:avLst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1573213" y="4337050"/>
            <a:ext cx="247650" cy="277813"/>
          </a:xfrm>
          <a:prstGeom prst="roundRect">
            <a:avLst>
              <a:gd name="adj" fmla="val 588"/>
            </a:avLst>
          </a:pr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829175" y="4891088"/>
            <a:ext cx="509588" cy="277812"/>
          </a:xfrm>
          <a:prstGeom prst="roundRect">
            <a:avLst>
              <a:gd name="adj" fmla="val 519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1558925" y="5478463"/>
            <a:ext cx="246063" cy="277812"/>
          </a:xfrm>
          <a:prstGeom prst="roundRect">
            <a:avLst>
              <a:gd name="adj" fmla="val 588"/>
            </a:avLst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409950" y="4351338"/>
            <a:ext cx="631825" cy="277812"/>
          </a:xfrm>
          <a:prstGeom prst="roundRect">
            <a:avLst>
              <a:gd name="adj" fmla="val 519"/>
            </a:avLst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717925" y="5492750"/>
            <a:ext cx="339725" cy="277813"/>
          </a:xfrm>
          <a:prstGeom prst="roundRect">
            <a:avLst>
              <a:gd name="adj" fmla="val 519"/>
            </a:avLst>
          </a:pr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4829175" y="6016625"/>
            <a:ext cx="509588" cy="277813"/>
          </a:xfrm>
          <a:prstGeom prst="roundRect">
            <a:avLst>
              <a:gd name="adj" fmla="val 519"/>
            </a:avLst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fractional to integral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r>
              <a:rPr lang="en-US"/>
              <a:t>The solution to the LP is not feasible for our (integral) problem since it schedules the same job on multiple m/c’s.</a:t>
            </a:r>
          </a:p>
          <a:p>
            <a:r>
              <a:rPr lang="en-US"/>
              <a:t>We now show how to get a feasible, non-migratory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Rounding the LP solution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9575"/>
            <a:ext cx="7772400" cy="636588"/>
          </a:xfrm>
        </p:spPr>
        <p:txBody>
          <a:bodyPr/>
          <a:lstStyle/>
          <a:p>
            <a:r>
              <a:rPr lang="en-US"/>
              <a:t>Consider jobs of one class, say blue.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6270625" y="2713038"/>
            <a:ext cx="304800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2855913" y="3624263"/>
            <a:ext cx="228600" cy="303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1868488" y="3624263"/>
            <a:ext cx="455612" cy="303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157538" y="4533900"/>
            <a:ext cx="608012" cy="303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3841750" y="2713038"/>
            <a:ext cx="455613" cy="30321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5511800" y="2713038"/>
            <a:ext cx="455613" cy="30321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2474913" y="4533900"/>
            <a:ext cx="228600" cy="303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5284788" y="3624263"/>
            <a:ext cx="606425" cy="30321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4068763" y="4533900"/>
            <a:ext cx="455612" cy="30321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4600575" y="2713038"/>
            <a:ext cx="608013" cy="30321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5130800" y="4533900"/>
            <a:ext cx="608013" cy="30321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297363" y="3624263"/>
            <a:ext cx="228600" cy="30321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4" name="Rectangle 16"/>
          <p:cNvSpPr>
            <a:spLocks noChangeArrowheads="1"/>
          </p:cNvSpPr>
          <p:nvPr/>
        </p:nvSpPr>
        <p:spPr bwMode="auto">
          <a:xfrm>
            <a:off x="5208588" y="2713038"/>
            <a:ext cx="3048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5" name="Rectangle 17"/>
          <p:cNvSpPr>
            <a:spLocks noChangeArrowheads="1"/>
          </p:cNvSpPr>
          <p:nvPr/>
        </p:nvSpPr>
        <p:spPr bwMode="auto">
          <a:xfrm>
            <a:off x="4600575" y="3624263"/>
            <a:ext cx="228600" cy="3032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6" name="Rectangle 18"/>
          <p:cNvSpPr>
            <a:spLocks noChangeArrowheads="1"/>
          </p:cNvSpPr>
          <p:nvPr/>
        </p:nvSpPr>
        <p:spPr bwMode="auto">
          <a:xfrm>
            <a:off x="1868488" y="2713038"/>
            <a:ext cx="455612" cy="303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3006725" y="2713038"/>
            <a:ext cx="608013" cy="303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8" name="Rectangle 20"/>
          <p:cNvSpPr>
            <a:spLocks noChangeArrowheads="1"/>
          </p:cNvSpPr>
          <p:nvPr/>
        </p:nvSpPr>
        <p:spPr bwMode="auto">
          <a:xfrm>
            <a:off x="3690938" y="3624263"/>
            <a:ext cx="455612" cy="3032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29" name="Rectangle 21"/>
          <p:cNvSpPr>
            <a:spLocks noChangeArrowheads="1"/>
          </p:cNvSpPr>
          <p:nvPr/>
        </p:nvSpPr>
        <p:spPr bwMode="auto">
          <a:xfrm>
            <a:off x="4829175" y="3624263"/>
            <a:ext cx="455613" cy="3032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0" name="Rectangle 22"/>
          <p:cNvSpPr>
            <a:spLocks noChangeArrowheads="1"/>
          </p:cNvSpPr>
          <p:nvPr/>
        </p:nvSpPr>
        <p:spPr bwMode="auto">
          <a:xfrm>
            <a:off x="3765550" y="4533900"/>
            <a:ext cx="228600" cy="30321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1" name="Rectangle 23"/>
          <p:cNvSpPr>
            <a:spLocks noChangeArrowheads="1"/>
          </p:cNvSpPr>
          <p:nvPr/>
        </p:nvSpPr>
        <p:spPr bwMode="auto">
          <a:xfrm>
            <a:off x="3082925" y="3624263"/>
            <a:ext cx="606425" cy="303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2" name="Rectangle 24"/>
          <p:cNvSpPr>
            <a:spLocks noChangeArrowheads="1"/>
          </p:cNvSpPr>
          <p:nvPr/>
        </p:nvSpPr>
        <p:spPr bwMode="auto">
          <a:xfrm>
            <a:off x="2701925" y="4533900"/>
            <a:ext cx="455613" cy="30321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3" name="Rectangle 25"/>
          <p:cNvSpPr>
            <a:spLocks noChangeArrowheads="1"/>
          </p:cNvSpPr>
          <p:nvPr/>
        </p:nvSpPr>
        <p:spPr bwMode="auto">
          <a:xfrm>
            <a:off x="4524375" y="4533900"/>
            <a:ext cx="608013" cy="30321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4" name="Rectangle 26"/>
          <p:cNvSpPr>
            <a:spLocks noChangeArrowheads="1"/>
          </p:cNvSpPr>
          <p:nvPr/>
        </p:nvSpPr>
        <p:spPr bwMode="auto">
          <a:xfrm>
            <a:off x="5738813" y="4533900"/>
            <a:ext cx="608012" cy="3032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297363" y="2713038"/>
            <a:ext cx="228600" cy="303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>
            <a:off x="5967413" y="2713038"/>
            <a:ext cx="228600" cy="3032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2324100" y="2713038"/>
            <a:ext cx="606425" cy="30321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>
            <a:off x="5891213" y="3624263"/>
            <a:ext cx="228600" cy="3032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39" name="Rectangle 31"/>
          <p:cNvSpPr>
            <a:spLocks noChangeArrowheads="1"/>
          </p:cNvSpPr>
          <p:nvPr/>
        </p:nvSpPr>
        <p:spPr bwMode="auto">
          <a:xfrm>
            <a:off x="3614738" y="2713038"/>
            <a:ext cx="228600" cy="3032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2324100" y="3624263"/>
            <a:ext cx="455613" cy="30321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1866900" y="4533900"/>
            <a:ext cx="606425" cy="3032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749300" y="1712913"/>
            <a:ext cx="77739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Find the optimum solution to the 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  <p:bldP spid="247824" grpId="0" animBg="1"/>
      <p:bldP spid="247825" grpId="0" animBg="1"/>
      <p:bldP spid="247826" grpId="0" animBg="1"/>
      <p:bldP spid="247827" grpId="0" animBg="1"/>
      <p:bldP spid="247828" grpId="0" animBg="1"/>
      <p:bldP spid="247829" grpId="0" animBg="1"/>
      <p:bldP spid="247830" grpId="0" animBg="1"/>
      <p:bldP spid="247831" grpId="0" animBg="1"/>
      <p:bldP spid="247832" grpId="0" animBg="1"/>
      <p:bldP spid="247833" grpId="0" animBg="1"/>
      <p:bldP spid="247834" grpId="0" animBg="1"/>
      <p:bldP spid="247835" grpId="0" animBg="1"/>
      <p:bldP spid="247836" grpId="0" animBg="1"/>
      <p:bldP spid="247837" grpId="0" animBg="1"/>
      <p:bldP spid="247838" grpId="0" animBg="1"/>
      <p:bldP spid="247839" grpId="0" animBg="1"/>
      <p:bldP spid="247840" grpId="0" animBg="1"/>
      <p:bldP spid="2478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Rounding the LP solution (contd.)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4035425"/>
            <a:ext cx="8229600" cy="2439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Rearrange blue jobs in the space occupied by the blue jobs so that each job is scheduled on only one m/c.</a:t>
            </a:r>
          </a:p>
          <a:p>
            <a:pPr>
              <a:lnSpc>
                <a:spcPct val="90000"/>
              </a:lnSpc>
            </a:pPr>
            <a:r>
              <a:rPr lang="en-US"/>
              <a:t>If additional space is needed it is created at the end of the schedule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392863" y="1606550"/>
            <a:ext cx="304800" cy="304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2978150" y="2517775"/>
            <a:ext cx="228600" cy="303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1990725" y="2517775"/>
            <a:ext cx="455613" cy="303213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3279775" y="3427413"/>
            <a:ext cx="608013" cy="303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3963988" y="1606550"/>
            <a:ext cx="455612" cy="30321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5634038" y="1606550"/>
            <a:ext cx="455612" cy="30321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2597150" y="3427413"/>
            <a:ext cx="228600" cy="303212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5407025" y="2517775"/>
            <a:ext cx="303213" cy="30321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4191000" y="3427413"/>
            <a:ext cx="455613" cy="30321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4722813" y="1606550"/>
            <a:ext cx="608012" cy="30321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5253038" y="3427413"/>
            <a:ext cx="608012" cy="30321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419600" y="2517775"/>
            <a:ext cx="228600" cy="30321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5710238" y="2517775"/>
            <a:ext cx="303212" cy="303213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6526213" y="3311525"/>
            <a:ext cx="1316037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H="1">
            <a:off x="7508875" y="2716213"/>
            <a:ext cx="193675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8851" name="Text Box 19"/>
          <p:cNvSpPr txBox="1">
            <a:spLocks noChangeArrowheads="1"/>
          </p:cNvSpPr>
          <p:nvPr/>
        </p:nvSpPr>
        <p:spPr bwMode="auto">
          <a:xfrm>
            <a:off x="7181850" y="1928813"/>
            <a:ext cx="160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Additional </a:t>
            </a:r>
          </a:p>
          <a:p>
            <a:r>
              <a:rPr lang="en-US" sz="2400"/>
              <a:t>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-2.96296E-6 L 0.19913 -0.13287 " pathEditMode="relative" ptsTypes="AA">
                                      <p:cBhvr>
                                        <p:cTn id="6" dur="2000" fill="hold"/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23229 -0.132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-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2865 -0.1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23 L 0.04167 -0.13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0.07483 -0.13264 " pathEditMode="relative" ptsTypes="AA">
                                      <p:cBhvr>
                                        <p:cTn id="14" dur="20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12049 0.26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0.08941 0.266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  <p:bldP spid="248839" grpId="0" animBg="1"/>
      <p:bldP spid="248841" grpId="0" animBg="1"/>
      <p:bldP spid="248842" grpId="0" animBg="1"/>
      <p:bldP spid="248843" grpId="0" animBg="1"/>
      <p:bldP spid="248847" grpId="0" animBg="1"/>
      <p:bldP spid="248848" grpId="0" animBg="1"/>
      <p:bldP spid="248849" grpId="0" animBg="1"/>
      <p:bldP spid="248850" grpId="0" animBg="1"/>
      <p:bldP spid="2488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Problem Definition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219200"/>
            <a:ext cx="8228013" cy="30861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solidFill>
                  <a:srgbClr val="FF0000"/>
                </a:solidFill>
              </a:rPr>
              <a:t>Given :</a:t>
            </a:r>
            <a:r>
              <a:rPr lang="en-GB"/>
              <a:t>      A set of M machines </a:t>
            </a:r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    A set of jobs </a:t>
            </a:r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    A matrix      of processing times of </a:t>
            </a:r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           job i</a:t>
            </a:r>
            <a:r>
              <a:rPr lang="en-GB" i="1"/>
              <a:t> </a:t>
            </a:r>
            <a:r>
              <a:rPr lang="en-GB"/>
              <a:t>on machine j.  </a:t>
            </a:r>
          </a:p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    Each job specifies a release date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895600" y="2514600"/>
          <a:ext cx="584200" cy="566738"/>
        </p:xfrm>
        <a:graphic>
          <a:graphicData uri="http://schemas.openxmlformats.org/presentationml/2006/ole">
            <p:oleObj spid="_x0000_s8196" r:id="rId4" imgW="217800" imgH="248400" progId="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467600" y="3810000"/>
          <a:ext cx="414338" cy="415925"/>
        </p:xfrm>
        <a:graphic>
          <a:graphicData uri="http://schemas.openxmlformats.org/presentationml/2006/ole">
            <p:oleObj spid="_x0000_s8197" r:id="rId5" imgW="195840" imgH="202680" progId="">
              <p:embed/>
            </p:oleObj>
          </a:graphicData>
        </a:graphic>
      </p:graphicFrame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403350" y="5424488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647950" y="4716463"/>
            <a:ext cx="1588" cy="7080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116138" y="4389438"/>
          <a:ext cx="415925" cy="414337"/>
        </p:xfrm>
        <a:graphic>
          <a:graphicData uri="http://schemas.openxmlformats.org/presentationml/2006/ole">
            <p:oleObj spid="_x0000_s8200" r:id="rId6" imgW="195840" imgH="202680" progId="">
              <p:embed/>
            </p:oleObj>
          </a:graphicData>
        </a:graphic>
      </p:graphicFrame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417638" y="6148388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846388" y="4646613"/>
            <a:ext cx="1303337" cy="28416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46388" y="5567363"/>
            <a:ext cx="849312" cy="2413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Preemptive, unweighted Flow time</a:t>
            </a: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ph idx="1"/>
          </p:nvPr>
        </p:nvGraphicFramePr>
        <p:xfrm>
          <a:off x="457200" y="1741488"/>
          <a:ext cx="8229600" cy="4553712"/>
        </p:xfrm>
        <a:graphic>
          <a:graphicData uri="http://schemas.openxmlformats.org/drawingml/2006/table">
            <a:tbl>
              <a:tblPr/>
              <a:tblGrid>
                <a:gridCol w="2743200"/>
                <a:gridCol w="2209800"/>
                <a:gridCol w="32766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Offline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Parallel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P),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ymbol" pitchFamily="18" charset="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1-</a:t>
                      </a:r>
                      <a:r>
                        <a:rPr kumimoji="0" lang="el-GR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Subset parallel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Unbounded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P/loglogP)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Unrelated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Assignment as flow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42888" y="1265238"/>
            <a:ext cx="8175625" cy="984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Fix a class k : arrange the jobs in ascending order of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                             release dates. 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46050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11943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2891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39481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47783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560705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64373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726598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1570038" y="3297238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397125" y="33004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3227388" y="3300413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4056063" y="33004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4886325" y="3300413"/>
            <a:ext cx="766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5715000" y="33004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6545263" y="3300413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157413" y="2728913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7956213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325563" y="2725738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146050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311943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22891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39481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47783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560705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64373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726598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1570038" y="4127500"/>
            <a:ext cx="766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2397125" y="4130675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3227388" y="4130675"/>
            <a:ext cx="766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5" name="Freeform 39"/>
          <p:cNvSpPr>
            <a:spLocks/>
          </p:cNvSpPr>
          <p:nvPr/>
        </p:nvSpPr>
        <p:spPr bwMode="auto">
          <a:xfrm>
            <a:off x="4056063" y="4130675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6" name="Freeform 40"/>
          <p:cNvSpPr>
            <a:spLocks/>
          </p:cNvSpPr>
          <p:nvPr/>
        </p:nvSpPr>
        <p:spPr bwMode="auto">
          <a:xfrm>
            <a:off x="4886325" y="4130675"/>
            <a:ext cx="766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7" name="Freeform 41"/>
          <p:cNvSpPr>
            <a:spLocks/>
          </p:cNvSpPr>
          <p:nvPr/>
        </p:nvSpPr>
        <p:spPr bwMode="auto">
          <a:xfrm>
            <a:off x="5715000" y="4130675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8" name="Freeform 42"/>
          <p:cNvSpPr>
            <a:spLocks/>
          </p:cNvSpPr>
          <p:nvPr/>
        </p:nvSpPr>
        <p:spPr bwMode="auto">
          <a:xfrm>
            <a:off x="6545263" y="4130675"/>
            <a:ext cx="766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146050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311943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22891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39481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47783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560705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64373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726598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07" name="Freeform 51"/>
          <p:cNvSpPr>
            <a:spLocks/>
          </p:cNvSpPr>
          <p:nvPr/>
        </p:nvSpPr>
        <p:spPr bwMode="auto">
          <a:xfrm>
            <a:off x="1570038" y="4957763"/>
            <a:ext cx="7667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08" name="Freeform 52"/>
          <p:cNvSpPr>
            <a:spLocks/>
          </p:cNvSpPr>
          <p:nvPr/>
        </p:nvSpPr>
        <p:spPr bwMode="auto">
          <a:xfrm>
            <a:off x="2397125" y="4959350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09" name="Freeform 53"/>
          <p:cNvSpPr>
            <a:spLocks/>
          </p:cNvSpPr>
          <p:nvPr/>
        </p:nvSpPr>
        <p:spPr bwMode="auto">
          <a:xfrm>
            <a:off x="3227388" y="4959350"/>
            <a:ext cx="766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10" name="Freeform 54"/>
          <p:cNvSpPr>
            <a:spLocks/>
          </p:cNvSpPr>
          <p:nvPr/>
        </p:nvSpPr>
        <p:spPr bwMode="auto">
          <a:xfrm>
            <a:off x="4056063" y="4959350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11" name="Freeform 55"/>
          <p:cNvSpPr>
            <a:spLocks/>
          </p:cNvSpPr>
          <p:nvPr/>
        </p:nvSpPr>
        <p:spPr bwMode="auto">
          <a:xfrm>
            <a:off x="4886325" y="4959350"/>
            <a:ext cx="766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12" name="Freeform 56"/>
          <p:cNvSpPr>
            <a:spLocks/>
          </p:cNvSpPr>
          <p:nvPr/>
        </p:nvSpPr>
        <p:spPr bwMode="auto">
          <a:xfrm>
            <a:off x="5715000" y="4959350"/>
            <a:ext cx="768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13" name="Freeform 57"/>
          <p:cNvSpPr>
            <a:spLocks/>
          </p:cNvSpPr>
          <p:nvPr/>
        </p:nvSpPr>
        <p:spPr bwMode="auto">
          <a:xfrm>
            <a:off x="6545263" y="4959350"/>
            <a:ext cx="766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146050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311943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22891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39481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18" name="Oval 62"/>
          <p:cNvSpPr>
            <a:spLocks noChangeArrowheads="1"/>
          </p:cNvSpPr>
          <p:nvPr/>
        </p:nvSpPr>
        <p:spPr bwMode="auto">
          <a:xfrm>
            <a:off x="47783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19" name="Oval 63"/>
          <p:cNvSpPr>
            <a:spLocks noChangeArrowheads="1"/>
          </p:cNvSpPr>
          <p:nvPr/>
        </p:nvSpPr>
        <p:spPr bwMode="auto">
          <a:xfrm>
            <a:off x="560705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20" name="Oval 64"/>
          <p:cNvSpPr>
            <a:spLocks noChangeArrowheads="1"/>
          </p:cNvSpPr>
          <p:nvPr/>
        </p:nvSpPr>
        <p:spPr bwMode="auto">
          <a:xfrm>
            <a:off x="64373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21" name="Oval 65"/>
          <p:cNvSpPr>
            <a:spLocks noChangeArrowheads="1"/>
          </p:cNvSpPr>
          <p:nvPr/>
        </p:nvSpPr>
        <p:spPr bwMode="auto">
          <a:xfrm>
            <a:off x="726598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22" name="Freeform 66"/>
          <p:cNvSpPr>
            <a:spLocks/>
          </p:cNvSpPr>
          <p:nvPr/>
        </p:nvSpPr>
        <p:spPr bwMode="auto">
          <a:xfrm>
            <a:off x="1570038" y="5786438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3" name="Freeform 67"/>
          <p:cNvSpPr>
            <a:spLocks/>
          </p:cNvSpPr>
          <p:nvPr/>
        </p:nvSpPr>
        <p:spPr bwMode="auto">
          <a:xfrm>
            <a:off x="2397125" y="57896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4" name="Freeform 68"/>
          <p:cNvSpPr>
            <a:spLocks/>
          </p:cNvSpPr>
          <p:nvPr/>
        </p:nvSpPr>
        <p:spPr bwMode="auto">
          <a:xfrm>
            <a:off x="3227388" y="5789613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5" name="Freeform 69"/>
          <p:cNvSpPr>
            <a:spLocks/>
          </p:cNvSpPr>
          <p:nvPr/>
        </p:nvSpPr>
        <p:spPr bwMode="auto">
          <a:xfrm>
            <a:off x="4056063" y="57896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6" name="Freeform 70"/>
          <p:cNvSpPr>
            <a:spLocks/>
          </p:cNvSpPr>
          <p:nvPr/>
        </p:nvSpPr>
        <p:spPr bwMode="auto">
          <a:xfrm>
            <a:off x="4886325" y="5789613"/>
            <a:ext cx="766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7" name="Freeform 71"/>
          <p:cNvSpPr>
            <a:spLocks/>
          </p:cNvSpPr>
          <p:nvPr/>
        </p:nvSpPr>
        <p:spPr bwMode="auto">
          <a:xfrm>
            <a:off x="5715000" y="5789613"/>
            <a:ext cx="7683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8" name="Freeform 72"/>
          <p:cNvSpPr>
            <a:spLocks/>
          </p:cNvSpPr>
          <p:nvPr/>
        </p:nvSpPr>
        <p:spPr bwMode="auto">
          <a:xfrm>
            <a:off x="6545263" y="5789613"/>
            <a:ext cx="7667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8" y="0"/>
              </a:cxn>
            </a:cxnLst>
            <a:rect l="0" t="0" r="r" b="b"/>
            <a:pathLst>
              <a:path w="2349" h="1">
                <a:moveTo>
                  <a:pt x="0" y="0"/>
                </a:moveTo>
                <a:lnTo>
                  <a:pt x="2348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1168400" y="4027488"/>
            <a:ext cx="2413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4356100" y="4211638"/>
            <a:ext cx="9906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v(i,k,j)</a:t>
            </a:r>
            <a:r>
              <a:rPr lang="ar-SA" sz="2200">
                <a:solidFill>
                  <a:srgbClr val="000000"/>
                </a:solidFill>
                <a:latin typeface="Comic Sans MS" pitchFamily="66" charset="0"/>
              </a:rPr>
              <a:t>‏</a:t>
            </a:r>
            <a:endParaRPr lang="en-GB" sz="2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2713038" y="3700463"/>
            <a:ext cx="146050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32" name="Freeform 76"/>
          <p:cNvSpPr>
            <a:spLocks/>
          </p:cNvSpPr>
          <p:nvPr/>
        </p:nvSpPr>
        <p:spPr bwMode="auto">
          <a:xfrm>
            <a:off x="2347913" y="3297238"/>
            <a:ext cx="366712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8" y="1230"/>
              </a:cxn>
            </a:cxnLst>
            <a:rect l="0" t="0" r="r" b="b"/>
            <a:pathLst>
              <a:path w="1119" h="1231">
                <a:moveTo>
                  <a:pt x="0" y="0"/>
                </a:moveTo>
                <a:lnTo>
                  <a:pt x="1118" y="1230"/>
                </a:ln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33" name="Freeform 77"/>
          <p:cNvSpPr>
            <a:spLocks/>
          </p:cNvSpPr>
          <p:nvPr/>
        </p:nvSpPr>
        <p:spPr bwMode="auto">
          <a:xfrm>
            <a:off x="2347913" y="3808413"/>
            <a:ext cx="377825" cy="306387"/>
          </a:xfrm>
          <a:custGeom>
            <a:avLst/>
            <a:gdLst/>
            <a:ahLst/>
            <a:cxnLst>
              <a:cxn ang="0">
                <a:pos x="0" y="932"/>
              </a:cxn>
              <a:cxn ang="0">
                <a:pos x="1155" y="0"/>
              </a:cxn>
            </a:cxnLst>
            <a:rect l="0" t="0" r="r" b="b"/>
            <a:pathLst>
              <a:path w="1156" h="933">
                <a:moveTo>
                  <a:pt x="0" y="932"/>
                </a:moveTo>
                <a:lnTo>
                  <a:pt x="1155" y="0"/>
                </a:ln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6030913" y="4529138"/>
            <a:ext cx="144462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35" name="Freeform 79"/>
          <p:cNvSpPr>
            <a:spLocks/>
          </p:cNvSpPr>
          <p:nvPr/>
        </p:nvSpPr>
        <p:spPr bwMode="auto">
          <a:xfrm>
            <a:off x="5646738" y="3273425"/>
            <a:ext cx="414337" cy="1265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7" y="3876"/>
              </a:cxn>
            </a:cxnLst>
            <a:rect l="0" t="0" r="r" b="b"/>
            <a:pathLst>
              <a:path w="1268" h="3877">
                <a:moveTo>
                  <a:pt x="0" y="0"/>
                </a:moveTo>
                <a:lnTo>
                  <a:pt x="1267" y="3876"/>
                </a:ln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36" name="Freeform 80"/>
          <p:cNvSpPr>
            <a:spLocks/>
          </p:cNvSpPr>
          <p:nvPr/>
        </p:nvSpPr>
        <p:spPr bwMode="auto">
          <a:xfrm>
            <a:off x="5657850" y="4624388"/>
            <a:ext cx="365125" cy="1155700"/>
          </a:xfrm>
          <a:custGeom>
            <a:avLst/>
            <a:gdLst/>
            <a:ahLst/>
            <a:cxnLst>
              <a:cxn ang="0">
                <a:pos x="0" y="3540"/>
              </a:cxn>
              <a:cxn ang="0">
                <a:pos x="1118" y="0"/>
              </a:cxn>
            </a:cxnLst>
            <a:rect l="0" t="0" r="r" b="b"/>
            <a:pathLst>
              <a:path w="1119" h="3541">
                <a:moveTo>
                  <a:pt x="0" y="3540"/>
                </a:moveTo>
                <a:lnTo>
                  <a:pt x="1118" y="0"/>
                </a:ln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45137" name="Object 81"/>
          <p:cNvGraphicFramePr>
            <a:graphicFrameLocks noChangeAspect="1"/>
          </p:cNvGraphicFramePr>
          <p:nvPr/>
        </p:nvGraphicFramePr>
        <p:xfrm>
          <a:off x="5791201" y="3505201"/>
          <a:ext cx="2364464" cy="304800"/>
        </p:xfrm>
        <a:graphic>
          <a:graphicData uri="http://schemas.openxmlformats.org/presentationml/2006/ole">
            <p:oleObj spid="_x0000_s45137" name="OpenOffice.org" r:id="rId4" imgW="1449720" imgH="236160" progId="">
              <p:embed/>
            </p:oleObj>
          </a:graphicData>
        </a:graphic>
      </p:graphicFrame>
      <p:graphicFrame>
        <p:nvGraphicFramePr>
          <p:cNvPr id="45138" name="Object 82"/>
          <p:cNvGraphicFramePr>
            <a:graphicFrameLocks noChangeAspect="1"/>
          </p:cNvGraphicFramePr>
          <p:nvPr/>
        </p:nvGraphicFramePr>
        <p:xfrm>
          <a:off x="6207125" y="4400550"/>
          <a:ext cx="339725" cy="298450"/>
        </p:xfrm>
        <a:graphic>
          <a:graphicData uri="http://schemas.openxmlformats.org/presentationml/2006/ole">
            <p:oleObj spid="_x0000_s45138" r:id="rId5" imgW="218880" imgH="202680" progId="">
              <p:embed/>
            </p:oleObj>
          </a:graphicData>
        </a:graphic>
      </p:graphicFrame>
      <p:sp>
        <p:nvSpPr>
          <p:cNvPr id="45139" name="Oval 83"/>
          <p:cNvSpPr>
            <a:spLocks noChangeArrowheads="1"/>
          </p:cNvSpPr>
          <p:nvPr/>
        </p:nvSpPr>
        <p:spPr bwMode="auto">
          <a:xfrm>
            <a:off x="377825" y="4503738"/>
            <a:ext cx="193675" cy="206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140" name="Text Box 84"/>
          <p:cNvSpPr txBox="1">
            <a:spLocks noChangeArrowheads="1"/>
          </p:cNvSpPr>
          <p:nvPr/>
        </p:nvSpPr>
        <p:spPr bwMode="auto">
          <a:xfrm>
            <a:off x="279400" y="4819650"/>
            <a:ext cx="29845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45141" name="Freeform 85"/>
          <p:cNvSpPr>
            <a:spLocks/>
          </p:cNvSpPr>
          <p:nvPr/>
        </p:nvSpPr>
        <p:spPr bwMode="auto">
          <a:xfrm>
            <a:off x="473075" y="3297238"/>
            <a:ext cx="1022350" cy="1327150"/>
          </a:xfrm>
          <a:custGeom>
            <a:avLst/>
            <a:gdLst/>
            <a:ahLst/>
            <a:cxnLst>
              <a:cxn ang="0">
                <a:pos x="0" y="4062"/>
              </a:cxn>
              <a:cxn ang="0">
                <a:pos x="3131" y="0"/>
              </a:cxn>
            </a:cxnLst>
            <a:rect l="0" t="0" r="r" b="b"/>
            <a:pathLst>
              <a:path w="3132" h="4063">
                <a:moveTo>
                  <a:pt x="0" y="4062"/>
                </a:moveTo>
                <a:lnTo>
                  <a:pt x="3131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42" name="Freeform 86"/>
          <p:cNvSpPr>
            <a:spLocks/>
          </p:cNvSpPr>
          <p:nvPr/>
        </p:nvSpPr>
        <p:spPr bwMode="auto">
          <a:xfrm>
            <a:off x="487363" y="4125913"/>
            <a:ext cx="1022350" cy="500062"/>
          </a:xfrm>
          <a:custGeom>
            <a:avLst/>
            <a:gdLst/>
            <a:ahLst/>
            <a:cxnLst>
              <a:cxn ang="0">
                <a:pos x="0" y="1528"/>
              </a:cxn>
              <a:cxn ang="0">
                <a:pos x="3130" y="0"/>
              </a:cxn>
            </a:cxnLst>
            <a:rect l="0" t="0" r="r" b="b"/>
            <a:pathLst>
              <a:path w="3131" h="1529">
                <a:moveTo>
                  <a:pt x="0" y="1528"/>
                </a:moveTo>
                <a:lnTo>
                  <a:pt x="3130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43" name="Freeform 87"/>
          <p:cNvSpPr>
            <a:spLocks/>
          </p:cNvSpPr>
          <p:nvPr/>
        </p:nvSpPr>
        <p:spPr bwMode="auto">
          <a:xfrm>
            <a:off x="473075" y="4613275"/>
            <a:ext cx="102235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31" y="931"/>
              </a:cxn>
            </a:cxnLst>
            <a:rect l="0" t="0" r="r" b="b"/>
            <a:pathLst>
              <a:path w="3132" h="932">
                <a:moveTo>
                  <a:pt x="0" y="0"/>
                </a:moveTo>
                <a:lnTo>
                  <a:pt x="3131" y="931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44" name="Freeform 88"/>
          <p:cNvSpPr>
            <a:spLocks/>
          </p:cNvSpPr>
          <p:nvPr/>
        </p:nvSpPr>
        <p:spPr bwMode="auto">
          <a:xfrm>
            <a:off x="473075" y="4613275"/>
            <a:ext cx="998538" cy="1119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56" y="3428"/>
              </a:cxn>
            </a:cxnLst>
            <a:rect l="0" t="0" r="r" b="b"/>
            <a:pathLst>
              <a:path w="3057" h="3429">
                <a:moveTo>
                  <a:pt x="0" y="0"/>
                </a:moveTo>
                <a:lnTo>
                  <a:pt x="3056" y="3428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145" name="Text Box 89"/>
          <p:cNvSpPr txBox="1">
            <a:spLocks noChangeArrowheads="1"/>
          </p:cNvSpPr>
          <p:nvPr/>
        </p:nvSpPr>
        <p:spPr bwMode="auto">
          <a:xfrm>
            <a:off x="2390775" y="5802313"/>
            <a:ext cx="127635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Flow = ? </a:t>
            </a: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7086600" y="2819400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6248400" y="2743200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5410200" y="2743200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3" name="Text Box 19"/>
          <p:cNvSpPr txBox="1">
            <a:spLocks noChangeArrowheads="1"/>
          </p:cNvSpPr>
          <p:nvPr/>
        </p:nvSpPr>
        <p:spPr bwMode="auto">
          <a:xfrm>
            <a:off x="4648200" y="2743200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4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4" name="Text Box 19"/>
          <p:cNvSpPr txBox="1">
            <a:spLocks noChangeArrowheads="1"/>
          </p:cNvSpPr>
          <p:nvPr/>
        </p:nvSpPr>
        <p:spPr bwMode="auto">
          <a:xfrm>
            <a:off x="3810000" y="2732088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5" name="Text Box 19"/>
          <p:cNvSpPr txBox="1">
            <a:spLocks noChangeArrowheads="1"/>
          </p:cNvSpPr>
          <p:nvPr/>
        </p:nvSpPr>
        <p:spPr bwMode="auto">
          <a:xfrm>
            <a:off x="2971800" y="2732088"/>
            <a:ext cx="4333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GB" sz="2200" baseline="-25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GB" sz="2200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0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3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6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9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2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5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8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91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94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97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0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6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9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2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8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1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4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7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0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3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6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9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42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45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48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1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4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7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0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3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6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9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2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5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8" dur="500"/>
                                        <p:tgtEl>
                                          <p:spTgt spid="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1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4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7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0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3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6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9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2" dur="500"/>
                                        <p:tgtEl>
                                          <p:spTgt spid="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5" dur="500"/>
                                        <p:tgtEl>
                                          <p:spTgt spid="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8" dur="5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1" dur="500"/>
                                        <p:tgtEl>
                                          <p:spTgt spid="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4" dur="500"/>
                                        <p:tgtEl>
                                          <p:spTgt spid="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9" dur="500"/>
                                        <p:tgtEl>
                                          <p:spTgt spid="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2" dur="500"/>
                                        <p:tgtEl>
                                          <p:spTgt spid="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5" dur="500"/>
                                        <p:tgtEl>
                                          <p:spTgt spid="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8" dur="500"/>
                                        <p:tgtEl>
                                          <p:spTgt spid="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1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4" dur="500"/>
                                        <p:tgtEl>
                                          <p:spTgt spid="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9" dur="500"/>
                                        <p:tgtEl>
                                          <p:spTgt spid="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2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5" dur="500"/>
                                        <p:tgtEl>
                                          <p:spTgt spid="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 animBg="1"/>
      <p:bldP spid="45093" grpId="0" animBg="1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 animBg="1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 animBg="1"/>
      <p:bldP spid="45119" grpId="0" animBg="1"/>
      <p:bldP spid="45120" grpId="0" animBg="1"/>
      <p:bldP spid="45121" grpId="0" animBg="1"/>
      <p:bldP spid="45122" grpId="0" animBg="1"/>
      <p:bldP spid="45123" grpId="0" animBg="1"/>
      <p:bldP spid="45124" grpId="0" animBg="1"/>
      <p:bldP spid="45125" grpId="0" animBg="1"/>
      <p:bldP spid="45126" grpId="0" animBg="1"/>
      <p:bldP spid="45127" grpId="0" animBg="1"/>
      <p:bldP spid="45128" grpId="0" animBg="1"/>
      <p:bldP spid="45131" grpId="0" animBg="1"/>
      <p:bldP spid="45132" grpId="0" animBg="1"/>
      <p:bldP spid="45133" grpId="0" animBg="1"/>
      <p:bldP spid="45134" grpId="0" animBg="1"/>
      <p:bldP spid="45135" grpId="0" animBg="1"/>
      <p:bldP spid="45136" grpId="0" animBg="1"/>
      <p:bldP spid="45139" grpId="0" animBg="1"/>
      <p:bldP spid="45141" grpId="0" animBg="1"/>
      <p:bldP spid="45142" grpId="0" animBg="1"/>
      <p:bldP spid="45143" grpId="0" animBg="1"/>
      <p:bldP spid="45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Unsplittable Flow Problem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714500" y="1995488"/>
            <a:ext cx="1222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374775" y="2008188"/>
            <a:ext cx="29845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044700" y="4746625"/>
            <a:ext cx="133350" cy="1333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52600" y="5124450"/>
            <a:ext cx="44926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d1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292725" y="5014913"/>
            <a:ext cx="4953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d2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59488" y="3140075"/>
            <a:ext cx="493712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d3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622925" y="4745038"/>
            <a:ext cx="134938" cy="1349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453188" y="3086100"/>
            <a:ext cx="133350" cy="1333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115" name="AutoShape 11"/>
          <p:cNvCxnSpPr>
            <a:cxnSpLocks noChangeShapeType="1"/>
            <a:stCxn id="47107" idx="4"/>
          </p:cNvCxnSpPr>
          <p:nvPr/>
        </p:nvCxnSpPr>
        <p:spPr bwMode="auto">
          <a:xfrm>
            <a:off x="1958975" y="2320925"/>
            <a:ext cx="1516063" cy="1006475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6" name="AutoShape 12"/>
          <p:cNvCxnSpPr>
            <a:cxnSpLocks noChangeShapeType="1"/>
            <a:stCxn id="47115" idx="3"/>
            <a:endCxn id="47109" idx="1"/>
          </p:cNvCxnSpPr>
          <p:nvPr/>
        </p:nvCxnSpPr>
        <p:spPr bwMode="auto">
          <a:xfrm flipH="1">
            <a:off x="2274888" y="3327400"/>
            <a:ext cx="1198562" cy="1927225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7" name="AutoShape 13"/>
          <p:cNvCxnSpPr>
            <a:cxnSpLocks noChangeShapeType="1"/>
            <a:stCxn id="47115" idx="3"/>
          </p:cNvCxnSpPr>
          <p:nvPr/>
        </p:nvCxnSpPr>
        <p:spPr bwMode="auto">
          <a:xfrm>
            <a:off x="3475038" y="3327400"/>
            <a:ext cx="1422400" cy="388938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8" name="AutoShape 14"/>
          <p:cNvCxnSpPr>
            <a:cxnSpLocks noChangeShapeType="1"/>
            <a:stCxn id="47117" idx="3"/>
            <a:endCxn id="47109" idx="1"/>
          </p:cNvCxnSpPr>
          <p:nvPr/>
        </p:nvCxnSpPr>
        <p:spPr bwMode="auto">
          <a:xfrm flipH="1">
            <a:off x="2274888" y="3716338"/>
            <a:ext cx="2620962" cy="1538287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19" name="AutoShape 15"/>
          <p:cNvCxnSpPr>
            <a:cxnSpLocks noChangeShapeType="1"/>
            <a:stCxn id="47117" idx="3"/>
            <a:endCxn id="47114" idx="2"/>
          </p:cNvCxnSpPr>
          <p:nvPr/>
        </p:nvCxnSpPr>
        <p:spPr bwMode="auto">
          <a:xfrm flipV="1">
            <a:off x="4897438" y="3475038"/>
            <a:ext cx="2217737" cy="2413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0" name="AutoShape 16"/>
          <p:cNvCxnSpPr>
            <a:cxnSpLocks noChangeShapeType="1"/>
            <a:stCxn id="47117" idx="3"/>
            <a:endCxn id="47113" idx="1"/>
          </p:cNvCxnSpPr>
          <p:nvPr/>
        </p:nvCxnSpPr>
        <p:spPr bwMode="auto">
          <a:xfrm>
            <a:off x="4897438" y="3716338"/>
            <a:ext cx="1323975" cy="1535112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1" name="AutoShape 17"/>
          <p:cNvCxnSpPr>
            <a:cxnSpLocks noChangeShapeType="1"/>
            <a:endCxn id="47113" idx="1"/>
          </p:cNvCxnSpPr>
          <p:nvPr/>
        </p:nvCxnSpPr>
        <p:spPr bwMode="auto">
          <a:xfrm>
            <a:off x="3729038" y="4494213"/>
            <a:ext cx="2490787" cy="757237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2" name="AutoShape 18"/>
          <p:cNvCxnSpPr>
            <a:cxnSpLocks noChangeShapeType="1"/>
            <a:endCxn id="47114" idx="3"/>
          </p:cNvCxnSpPr>
          <p:nvPr/>
        </p:nvCxnSpPr>
        <p:spPr bwMode="auto">
          <a:xfrm flipV="1">
            <a:off x="3849688" y="3527425"/>
            <a:ext cx="3286125" cy="9525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3" name="AutoShape 19"/>
          <p:cNvCxnSpPr>
            <a:cxnSpLocks noChangeShapeType="1"/>
            <a:stCxn id="47107" idx="4"/>
            <a:endCxn id="47109" idx="1"/>
          </p:cNvCxnSpPr>
          <p:nvPr/>
        </p:nvCxnSpPr>
        <p:spPr bwMode="auto">
          <a:xfrm>
            <a:off x="1958975" y="2320925"/>
            <a:ext cx="317500" cy="29337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124" name="AutoShape 20"/>
          <p:cNvCxnSpPr>
            <a:cxnSpLocks noChangeShapeType="1"/>
            <a:stCxn id="47107" idx="4"/>
            <a:endCxn id="47114" idx="1"/>
          </p:cNvCxnSpPr>
          <p:nvPr/>
        </p:nvCxnSpPr>
        <p:spPr bwMode="auto">
          <a:xfrm>
            <a:off x="1958975" y="2320925"/>
            <a:ext cx="5176838" cy="1101725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790575" y="6059488"/>
            <a:ext cx="163513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Unsplittable Flow Problem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714500" y="1995488"/>
            <a:ext cx="1222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74775" y="2008188"/>
            <a:ext cx="29845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044700" y="4746625"/>
            <a:ext cx="133350" cy="1333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752600" y="5124450"/>
            <a:ext cx="44926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d1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292725" y="5014913"/>
            <a:ext cx="4953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d2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059488" y="3140075"/>
            <a:ext cx="493712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d3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622925" y="4745038"/>
            <a:ext cx="134938" cy="1349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453188" y="3086100"/>
            <a:ext cx="133350" cy="1333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9163" name="AutoShape 11"/>
          <p:cNvCxnSpPr>
            <a:cxnSpLocks noChangeShapeType="1"/>
            <a:stCxn id="49155" idx="4"/>
          </p:cNvCxnSpPr>
          <p:nvPr/>
        </p:nvCxnSpPr>
        <p:spPr bwMode="auto">
          <a:xfrm>
            <a:off x="1958975" y="2320925"/>
            <a:ext cx="1516063" cy="1006475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4" name="AutoShape 12"/>
          <p:cNvCxnSpPr>
            <a:cxnSpLocks noChangeShapeType="1"/>
            <a:stCxn id="49163" idx="3"/>
            <a:endCxn id="49157" idx="1"/>
          </p:cNvCxnSpPr>
          <p:nvPr/>
        </p:nvCxnSpPr>
        <p:spPr bwMode="auto">
          <a:xfrm flipH="1">
            <a:off x="2274888" y="3327400"/>
            <a:ext cx="1198562" cy="1927225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5" name="AutoShape 13"/>
          <p:cNvCxnSpPr>
            <a:cxnSpLocks noChangeShapeType="1"/>
            <a:stCxn id="49163" idx="3"/>
          </p:cNvCxnSpPr>
          <p:nvPr/>
        </p:nvCxnSpPr>
        <p:spPr bwMode="auto">
          <a:xfrm>
            <a:off x="3475038" y="3327400"/>
            <a:ext cx="1422400" cy="388938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6" name="AutoShape 14"/>
          <p:cNvCxnSpPr>
            <a:cxnSpLocks noChangeShapeType="1"/>
            <a:stCxn id="49165" idx="3"/>
            <a:endCxn id="49157" idx="1"/>
          </p:cNvCxnSpPr>
          <p:nvPr/>
        </p:nvCxnSpPr>
        <p:spPr bwMode="auto">
          <a:xfrm flipH="1">
            <a:off x="2274888" y="3716338"/>
            <a:ext cx="2620962" cy="1538287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7" name="AutoShape 15"/>
          <p:cNvCxnSpPr>
            <a:cxnSpLocks noChangeShapeType="1"/>
            <a:stCxn id="49165" idx="3"/>
            <a:endCxn id="49162" idx="2"/>
          </p:cNvCxnSpPr>
          <p:nvPr/>
        </p:nvCxnSpPr>
        <p:spPr bwMode="auto">
          <a:xfrm flipV="1">
            <a:off x="4897438" y="3475038"/>
            <a:ext cx="2217737" cy="241300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8" name="AutoShape 16"/>
          <p:cNvCxnSpPr>
            <a:cxnSpLocks noChangeShapeType="1"/>
            <a:stCxn id="49165" idx="3"/>
            <a:endCxn id="49161" idx="1"/>
          </p:cNvCxnSpPr>
          <p:nvPr/>
        </p:nvCxnSpPr>
        <p:spPr bwMode="auto">
          <a:xfrm>
            <a:off x="4897438" y="3716338"/>
            <a:ext cx="1323975" cy="1535112"/>
          </a:xfrm>
          <a:prstGeom prst="curvedConnector3">
            <a:avLst>
              <a:gd name="adj1" fmla="val 50000"/>
            </a:avLst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69" name="AutoShape 17"/>
          <p:cNvCxnSpPr>
            <a:cxnSpLocks noChangeShapeType="1"/>
            <a:endCxn id="49161" idx="1"/>
          </p:cNvCxnSpPr>
          <p:nvPr/>
        </p:nvCxnSpPr>
        <p:spPr bwMode="auto">
          <a:xfrm>
            <a:off x="3729038" y="4494213"/>
            <a:ext cx="2490787" cy="757237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70" name="AutoShape 18"/>
          <p:cNvCxnSpPr>
            <a:cxnSpLocks noChangeShapeType="1"/>
            <a:endCxn id="49162" idx="3"/>
          </p:cNvCxnSpPr>
          <p:nvPr/>
        </p:nvCxnSpPr>
        <p:spPr bwMode="auto">
          <a:xfrm flipV="1">
            <a:off x="3849688" y="3527425"/>
            <a:ext cx="3286125" cy="9525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71" name="AutoShape 19"/>
          <p:cNvCxnSpPr>
            <a:cxnSpLocks noChangeShapeType="1"/>
            <a:stCxn id="49155" idx="4"/>
            <a:endCxn id="49157" idx="1"/>
          </p:cNvCxnSpPr>
          <p:nvPr/>
        </p:nvCxnSpPr>
        <p:spPr bwMode="auto">
          <a:xfrm>
            <a:off x="1958975" y="2320925"/>
            <a:ext cx="317500" cy="29337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172" name="AutoShape 20"/>
          <p:cNvCxnSpPr>
            <a:cxnSpLocks noChangeShapeType="1"/>
            <a:stCxn id="49155" idx="4"/>
            <a:endCxn id="49162" idx="1"/>
          </p:cNvCxnSpPr>
          <p:nvPr/>
        </p:nvCxnSpPr>
        <p:spPr bwMode="auto">
          <a:xfrm>
            <a:off x="1958975" y="2320925"/>
            <a:ext cx="5176838" cy="1101725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790575" y="6059488"/>
            <a:ext cx="163513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12713" y="5645150"/>
            <a:ext cx="886777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Flow can be converted to an unsplittable flow such that excess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   flow on any edge is at most the max demand </a:t>
            </a:r>
            <a:r>
              <a:rPr lang="en-GB" sz="2000">
                <a:solidFill>
                  <a:srgbClr val="000000"/>
                </a:solidFill>
                <a:latin typeface="Comic Sans MS" pitchFamily="66" charset="0"/>
              </a:rPr>
              <a:t>[Dinitz,Garg, Goemans]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Back to scheduling...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2888" y="1265238"/>
            <a:ext cx="5602287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Fix a class k : find unsplittable flow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46050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11943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2891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39481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7783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60705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64373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26598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570038" y="3297238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2397125" y="33004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227388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056063" y="3300413"/>
            <a:ext cx="766762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886325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715000" y="33004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545263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57413" y="2728913"/>
            <a:ext cx="28733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325563" y="2725738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986088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3816350" y="2728913"/>
            <a:ext cx="331788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4645025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475288" y="2728913"/>
            <a:ext cx="3317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6303963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134225" y="2728913"/>
            <a:ext cx="331788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46050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11943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22891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9481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47783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560705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64373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726598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1570038" y="412750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2397125" y="4130675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3227388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4056063" y="4130675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4886325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5715000" y="4130675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6545263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42" name="Oval 42"/>
          <p:cNvSpPr>
            <a:spLocks noChangeArrowheads="1"/>
          </p:cNvSpPr>
          <p:nvPr/>
        </p:nvSpPr>
        <p:spPr bwMode="auto">
          <a:xfrm>
            <a:off x="146050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311943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22891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39481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6" name="Oval 46"/>
          <p:cNvSpPr>
            <a:spLocks noChangeArrowheads="1"/>
          </p:cNvSpPr>
          <p:nvPr/>
        </p:nvSpPr>
        <p:spPr bwMode="auto">
          <a:xfrm>
            <a:off x="47783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7" name="Oval 47"/>
          <p:cNvSpPr>
            <a:spLocks noChangeArrowheads="1"/>
          </p:cNvSpPr>
          <p:nvPr/>
        </p:nvSpPr>
        <p:spPr bwMode="auto">
          <a:xfrm>
            <a:off x="560705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8" name="Oval 48"/>
          <p:cNvSpPr>
            <a:spLocks noChangeArrowheads="1"/>
          </p:cNvSpPr>
          <p:nvPr/>
        </p:nvSpPr>
        <p:spPr bwMode="auto">
          <a:xfrm>
            <a:off x="64373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49" name="Oval 49"/>
          <p:cNvSpPr>
            <a:spLocks noChangeArrowheads="1"/>
          </p:cNvSpPr>
          <p:nvPr/>
        </p:nvSpPr>
        <p:spPr bwMode="auto">
          <a:xfrm>
            <a:off x="726598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1570038" y="4957763"/>
            <a:ext cx="765175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>
            <a:off x="2397125" y="4959350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3227388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4056063" y="4959350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>
            <a:off x="4886325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5715000" y="4959350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6545263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57" name="Oval 57"/>
          <p:cNvSpPr>
            <a:spLocks noChangeArrowheads="1"/>
          </p:cNvSpPr>
          <p:nvPr/>
        </p:nvSpPr>
        <p:spPr bwMode="auto">
          <a:xfrm>
            <a:off x="146050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311943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9" name="Oval 59"/>
          <p:cNvSpPr>
            <a:spLocks noChangeArrowheads="1"/>
          </p:cNvSpPr>
          <p:nvPr/>
        </p:nvSpPr>
        <p:spPr bwMode="auto">
          <a:xfrm>
            <a:off x="22891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0" name="Oval 60"/>
          <p:cNvSpPr>
            <a:spLocks noChangeArrowheads="1"/>
          </p:cNvSpPr>
          <p:nvPr/>
        </p:nvSpPr>
        <p:spPr bwMode="auto">
          <a:xfrm>
            <a:off x="39481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1" name="Oval 61"/>
          <p:cNvSpPr>
            <a:spLocks noChangeArrowheads="1"/>
          </p:cNvSpPr>
          <p:nvPr/>
        </p:nvSpPr>
        <p:spPr bwMode="auto">
          <a:xfrm>
            <a:off x="47783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2" name="Oval 62"/>
          <p:cNvSpPr>
            <a:spLocks noChangeArrowheads="1"/>
          </p:cNvSpPr>
          <p:nvPr/>
        </p:nvSpPr>
        <p:spPr bwMode="auto">
          <a:xfrm>
            <a:off x="560705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3" name="Oval 63"/>
          <p:cNvSpPr>
            <a:spLocks noChangeArrowheads="1"/>
          </p:cNvSpPr>
          <p:nvPr/>
        </p:nvSpPr>
        <p:spPr bwMode="auto">
          <a:xfrm>
            <a:off x="64373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4" name="Oval 64"/>
          <p:cNvSpPr>
            <a:spLocks noChangeArrowheads="1"/>
          </p:cNvSpPr>
          <p:nvPr/>
        </p:nvSpPr>
        <p:spPr bwMode="auto">
          <a:xfrm>
            <a:off x="726598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5" name="Line 65"/>
          <p:cNvSpPr>
            <a:spLocks noChangeShapeType="1"/>
          </p:cNvSpPr>
          <p:nvPr/>
        </p:nvSpPr>
        <p:spPr bwMode="auto">
          <a:xfrm>
            <a:off x="1570038" y="5786438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66" name="Line 66"/>
          <p:cNvSpPr>
            <a:spLocks noChangeShapeType="1"/>
          </p:cNvSpPr>
          <p:nvPr/>
        </p:nvSpPr>
        <p:spPr bwMode="auto">
          <a:xfrm>
            <a:off x="2397125" y="57896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67" name="Line 67"/>
          <p:cNvSpPr>
            <a:spLocks noChangeShapeType="1"/>
          </p:cNvSpPr>
          <p:nvPr/>
        </p:nvSpPr>
        <p:spPr bwMode="auto">
          <a:xfrm>
            <a:off x="3227388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68" name="Line 68"/>
          <p:cNvSpPr>
            <a:spLocks noChangeShapeType="1"/>
          </p:cNvSpPr>
          <p:nvPr/>
        </p:nvSpPr>
        <p:spPr bwMode="auto">
          <a:xfrm>
            <a:off x="4056063" y="5789613"/>
            <a:ext cx="766762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69" name="Line 69"/>
          <p:cNvSpPr>
            <a:spLocks noChangeShapeType="1"/>
          </p:cNvSpPr>
          <p:nvPr/>
        </p:nvSpPr>
        <p:spPr bwMode="auto">
          <a:xfrm>
            <a:off x="4886325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>
            <a:off x="5715000" y="57896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>
            <a:off x="6545263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1168400" y="4027488"/>
            <a:ext cx="2413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1273" name="Text Box 73"/>
          <p:cNvSpPr txBox="1">
            <a:spLocks noChangeArrowheads="1"/>
          </p:cNvSpPr>
          <p:nvPr/>
        </p:nvSpPr>
        <p:spPr bwMode="auto">
          <a:xfrm>
            <a:off x="4356100" y="4211638"/>
            <a:ext cx="9906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v(i,j,k)</a:t>
            </a:r>
            <a:r>
              <a:rPr lang="ar-SA" sz="2200">
                <a:solidFill>
                  <a:srgbClr val="000000"/>
                </a:solidFill>
                <a:latin typeface="Comic Sans MS" pitchFamily="66" charset="0"/>
              </a:rPr>
              <a:t>‏</a:t>
            </a:r>
            <a:endParaRPr lang="en-GB" sz="2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1274" name="Rectangle 74"/>
          <p:cNvSpPr>
            <a:spLocks noChangeArrowheads="1"/>
          </p:cNvSpPr>
          <p:nvPr/>
        </p:nvSpPr>
        <p:spPr bwMode="auto">
          <a:xfrm>
            <a:off x="2713038" y="3700463"/>
            <a:ext cx="146050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>
            <a:off x="2347913" y="3297238"/>
            <a:ext cx="366712" cy="403225"/>
          </a:xfrm>
          <a:prstGeom prst="line">
            <a:avLst/>
          </a:pr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76" name="Rectangle 76"/>
          <p:cNvSpPr>
            <a:spLocks noChangeArrowheads="1"/>
          </p:cNvSpPr>
          <p:nvPr/>
        </p:nvSpPr>
        <p:spPr bwMode="auto">
          <a:xfrm>
            <a:off x="6030913" y="4529138"/>
            <a:ext cx="144462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 flipV="1">
            <a:off x="5657850" y="4622800"/>
            <a:ext cx="365125" cy="1158875"/>
          </a:xfrm>
          <a:prstGeom prst="line">
            <a:avLst/>
          </a:pr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51278" name="Object 78"/>
          <p:cNvGraphicFramePr>
            <a:graphicFrameLocks noChangeAspect="1"/>
          </p:cNvGraphicFramePr>
          <p:nvPr/>
        </p:nvGraphicFramePr>
        <p:xfrm>
          <a:off x="6207125" y="4400550"/>
          <a:ext cx="339725" cy="298450"/>
        </p:xfrm>
        <a:graphic>
          <a:graphicData uri="http://schemas.openxmlformats.org/presentationml/2006/ole">
            <p:oleObj spid="_x0000_s51278" r:id="rId4" imgW="218880" imgH="202680" progId="">
              <p:embed/>
            </p:oleObj>
          </a:graphicData>
        </a:graphic>
      </p:graphicFrame>
      <p:sp>
        <p:nvSpPr>
          <p:cNvPr id="51279" name="Oval 79"/>
          <p:cNvSpPr>
            <a:spLocks noChangeArrowheads="1"/>
          </p:cNvSpPr>
          <p:nvPr/>
        </p:nvSpPr>
        <p:spPr bwMode="auto">
          <a:xfrm>
            <a:off x="377825" y="4503738"/>
            <a:ext cx="193675" cy="206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80" name="Text Box 80"/>
          <p:cNvSpPr txBox="1">
            <a:spLocks noChangeArrowheads="1"/>
          </p:cNvSpPr>
          <p:nvPr/>
        </p:nvSpPr>
        <p:spPr bwMode="auto">
          <a:xfrm>
            <a:off x="279400" y="4819650"/>
            <a:ext cx="29845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 flipV="1">
            <a:off x="473075" y="3297238"/>
            <a:ext cx="1022350" cy="13287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 flipV="1">
            <a:off x="487363" y="4122738"/>
            <a:ext cx="1022350" cy="5032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473075" y="4613275"/>
            <a:ext cx="1022350" cy="3032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>
            <a:off x="473075" y="4613275"/>
            <a:ext cx="998538" cy="11191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85" name="Text Box 85"/>
          <p:cNvSpPr txBox="1">
            <a:spLocks noChangeArrowheads="1"/>
          </p:cNvSpPr>
          <p:nvPr/>
        </p:nvSpPr>
        <p:spPr bwMode="auto">
          <a:xfrm>
            <a:off x="763588" y="6229350"/>
            <a:ext cx="576103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sz="2500">
                <a:solidFill>
                  <a:srgbClr val="FF0000"/>
                </a:solidFill>
                <a:latin typeface="Comic Sans MS" pitchFamily="66" charset="0"/>
              </a:rPr>
              <a:t>Gives assignment of jobs to machines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Back to scheduling...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42888" y="1265238"/>
            <a:ext cx="5180012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J(i,k) : jobs assigned to machine i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146050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11943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2891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9481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4778375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607050" y="3235325"/>
            <a:ext cx="109538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437313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7265988" y="3235325"/>
            <a:ext cx="109537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570038" y="3297238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397125" y="33004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227388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056063" y="3300413"/>
            <a:ext cx="766762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886325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715000" y="33004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6545263" y="33004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157413" y="2728913"/>
            <a:ext cx="28733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325563" y="2725738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2986088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816350" y="2728913"/>
            <a:ext cx="331788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645025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475288" y="2728913"/>
            <a:ext cx="331787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6303963" y="2728913"/>
            <a:ext cx="33337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7134225" y="2728913"/>
            <a:ext cx="331788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146050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311943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>
            <a:off x="22891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39481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4778375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5607050" y="4064000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6437313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82" name="Oval 34"/>
          <p:cNvSpPr>
            <a:spLocks noChangeArrowheads="1"/>
          </p:cNvSpPr>
          <p:nvPr/>
        </p:nvSpPr>
        <p:spPr bwMode="auto">
          <a:xfrm>
            <a:off x="7265988" y="4064000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570038" y="412750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2397125" y="4130675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3227388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4056063" y="4130675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4886325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5715000" y="4130675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6545263" y="41306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46050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311943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22891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39481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4778375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607050" y="4894263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6437313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7265988" y="4894263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1570038" y="4957763"/>
            <a:ext cx="765175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>
            <a:off x="2397125" y="4959350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>
            <a:off x="3227388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4056063" y="4959350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>
            <a:off x="4886325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5715000" y="4959350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6545263" y="49593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05" name="Oval 57"/>
          <p:cNvSpPr>
            <a:spLocks noChangeArrowheads="1"/>
          </p:cNvSpPr>
          <p:nvPr/>
        </p:nvSpPr>
        <p:spPr bwMode="auto">
          <a:xfrm>
            <a:off x="146050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06" name="Oval 58"/>
          <p:cNvSpPr>
            <a:spLocks noChangeArrowheads="1"/>
          </p:cNvSpPr>
          <p:nvPr/>
        </p:nvSpPr>
        <p:spPr bwMode="auto">
          <a:xfrm>
            <a:off x="311943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07" name="Oval 59"/>
          <p:cNvSpPr>
            <a:spLocks noChangeArrowheads="1"/>
          </p:cNvSpPr>
          <p:nvPr/>
        </p:nvSpPr>
        <p:spPr bwMode="auto">
          <a:xfrm>
            <a:off x="22891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08" name="Oval 60"/>
          <p:cNvSpPr>
            <a:spLocks noChangeArrowheads="1"/>
          </p:cNvSpPr>
          <p:nvPr/>
        </p:nvSpPr>
        <p:spPr bwMode="auto">
          <a:xfrm>
            <a:off x="39481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09" name="Oval 61"/>
          <p:cNvSpPr>
            <a:spLocks noChangeArrowheads="1"/>
          </p:cNvSpPr>
          <p:nvPr/>
        </p:nvSpPr>
        <p:spPr bwMode="auto">
          <a:xfrm>
            <a:off x="4778375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10" name="Oval 62"/>
          <p:cNvSpPr>
            <a:spLocks noChangeArrowheads="1"/>
          </p:cNvSpPr>
          <p:nvPr/>
        </p:nvSpPr>
        <p:spPr bwMode="auto">
          <a:xfrm>
            <a:off x="5607050" y="5722938"/>
            <a:ext cx="109538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11" name="Oval 63"/>
          <p:cNvSpPr>
            <a:spLocks noChangeArrowheads="1"/>
          </p:cNvSpPr>
          <p:nvPr/>
        </p:nvSpPr>
        <p:spPr bwMode="auto">
          <a:xfrm>
            <a:off x="6437313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12" name="Oval 64"/>
          <p:cNvSpPr>
            <a:spLocks noChangeArrowheads="1"/>
          </p:cNvSpPr>
          <p:nvPr/>
        </p:nvSpPr>
        <p:spPr bwMode="auto">
          <a:xfrm>
            <a:off x="7265988" y="5722938"/>
            <a:ext cx="109537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1570038" y="5786438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>
            <a:off x="2397125" y="57896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5" name="Line 67"/>
          <p:cNvSpPr>
            <a:spLocks noChangeShapeType="1"/>
          </p:cNvSpPr>
          <p:nvPr/>
        </p:nvSpPr>
        <p:spPr bwMode="auto">
          <a:xfrm>
            <a:off x="3227388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6" name="Line 68"/>
          <p:cNvSpPr>
            <a:spLocks noChangeShapeType="1"/>
          </p:cNvSpPr>
          <p:nvPr/>
        </p:nvSpPr>
        <p:spPr bwMode="auto">
          <a:xfrm>
            <a:off x="4056063" y="5789613"/>
            <a:ext cx="766762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7" name="Line 69"/>
          <p:cNvSpPr>
            <a:spLocks noChangeShapeType="1"/>
          </p:cNvSpPr>
          <p:nvPr/>
        </p:nvSpPr>
        <p:spPr bwMode="auto">
          <a:xfrm>
            <a:off x="4886325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8" name="Line 70"/>
          <p:cNvSpPr>
            <a:spLocks noChangeShapeType="1"/>
          </p:cNvSpPr>
          <p:nvPr/>
        </p:nvSpPr>
        <p:spPr bwMode="auto">
          <a:xfrm>
            <a:off x="5715000" y="5789613"/>
            <a:ext cx="766763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19" name="Line 71"/>
          <p:cNvSpPr>
            <a:spLocks noChangeShapeType="1"/>
          </p:cNvSpPr>
          <p:nvPr/>
        </p:nvSpPr>
        <p:spPr bwMode="auto">
          <a:xfrm>
            <a:off x="6545263" y="5789613"/>
            <a:ext cx="765175" cy="158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1168400" y="4027488"/>
            <a:ext cx="2413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4356100" y="4211638"/>
            <a:ext cx="99060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v(i,j,k)</a:t>
            </a:r>
            <a:r>
              <a:rPr lang="ar-SA" sz="2200">
                <a:solidFill>
                  <a:srgbClr val="000000"/>
                </a:solidFill>
                <a:latin typeface="Comic Sans MS" pitchFamily="66" charset="0"/>
              </a:rPr>
              <a:t>‏</a:t>
            </a:r>
            <a:endParaRPr lang="en-GB" sz="22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2713038" y="3700463"/>
            <a:ext cx="146050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23" name="Line 75"/>
          <p:cNvSpPr>
            <a:spLocks noChangeShapeType="1"/>
          </p:cNvSpPr>
          <p:nvPr/>
        </p:nvSpPr>
        <p:spPr bwMode="auto">
          <a:xfrm>
            <a:off x="2347913" y="3297238"/>
            <a:ext cx="366712" cy="403225"/>
          </a:xfrm>
          <a:prstGeom prst="line">
            <a:avLst/>
          </a:pr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6030913" y="4529138"/>
            <a:ext cx="144462" cy="12065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 flipV="1">
            <a:off x="5657850" y="4622800"/>
            <a:ext cx="365125" cy="1158875"/>
          </a:xfrm>
          <a:prstGeom prst="line">
            <a:avLst/>
          </a:prstGeom>
          <a:noFill/>
          <a:ln w="18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53326" name="Object 78"/>
          <p:cNvGraphicFramePr>
            <a:graphicFrameLocks noChangeAspect="1"/>
          </p:cNvGraphicFramePr>
          <p:nvPr/>
        </p:nvGraphicFramePr>
        <p:xfrm>
          <a:off x="6207125" y="4400550"/>
          <a:ext cx="339725" cy="298450"/>
        </p:xfrm>
        <a:graphic>
          <a:graphicData uri="http://schemas.openxmlformats.org/presentationml/2006/ole">
            <p:oleObj spid="_x0000_s53326" r:id="rId4" imgW="218880" imgH="202680" progId="">
              <p:embed/>
            </p:oleObj>
          </a:graphicData>
        </a:graphic>
      </p:graphicFrame>
      <p:sp>
        <p:nvSpPr>
          <p:cNvPr id="53327" name="Oval 79"/>
          <p:cNvSpPr>
            <a:spLocks noChangeArrowheads="1"/>
          </p:cNvSpPr>
          <p:nvPr/>
        </p:nvSpPr>
        <p:spPr bwMode="auto">
          <a:xfrm>
            <a:off x="377825" y="4503738"/>
            <a:ext cx="193675" cy="2063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279400" y="4819650"/>
            <a:ext cx="29845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V="1">
            <a:off x="473075" y="3297238"/>
            <a:ext cx="1022350" cy="13287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V="1">
            <a:off x="487363" y="4122738"/>
            <a:ext cx="1022350" cy="5032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>
            <a:off x="473075" y="4613275"/>
            <a:ext cx="1022350" cy="3032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>
            <a:off x="473075" y="4613275"/>
            <a:ext cx="998538" cy="11191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auto">
          <a:xfrm>
            <a:off x="774700" y="2178050"/>
            <a:ext cx="5924550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Can we complete J(i,k) on class k slots in I 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Building the Schedule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381125" y="1450975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040063" y="1450975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209800" y="1450975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868738" y="1450975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4699000" y="1450975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5527675" y="1450975"/>
            <a:ext cx="109538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6357938" y="1450975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7186613" y="1450975"/>
            <a:ext cx="109537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492250" y="1514475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319338" y="1517650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149600" y="15176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978275" y="1517650"/>
            <a:ext cx="766763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808538" y="15176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5637213" y="1517650"/>
            <a:ext cx="766762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467475" y="1517650"/>
            <a:ext cx="765175" cy="158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 flipV="1">
            <a:off x="3398838" y="1558925"/>
            <a:ext cx="384175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3343274" y="2054225"/>
            <a:ext cx="3743325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66" charset="0"/>
              </a:rPr>
              <a:t>Flow increases by at most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66" charset="0"/>
              </a:rPr>
              <a:t>   max processing </a:t>
            </a: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time = 2</a:t>
            </a:r>
            <a:r>
              <a:rPr lang="en-GB" sz="2200" baseline="3000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lang="en-GB" sz="22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GB" sz="2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17538" y="3041650"/>
            <a:ext cx="7993062" cy="213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 dirty="0">
                <a:solidFill>
                  <a:srgbClr val="FF0000"/>
                </a:solidFill>
                <a:latin typeface="Comic Sans MS" pitchFamily="66" charset="0"/>
              </a:rPr>
              <a:t>So all but at most 2 jobs in J(</a:t>
            </a:r>
            <a:r>
              <a:rPr lang="en-GB" sz="2500" dirty="0" err="1">
                <a:solidFill>
                  <a:srgbClr val="FF0000"/>
                </a:solidFill>
                <a:latin typeface="Comic Sans MS" pitchFamily="66" charset="0"/>
              </a:rPr>
              <a:t>i,k</a:t>
            </a:r>
            <a:r>
              <a:rPr lang="en-GB" sz="2500" dirty="0">
                <a:solidFill>
                  <a:srgbClr val="FF0000"/>
                </a:solidFill>
                <a:latin typeface="Comic Sans MS" pitchFamily="66" charset="0"/>
              </a:rPr>
              <a:t>) can be packed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 dirty="0">
                <a:solidFill>
                  <a:srgbClr val="FF0000"/>
                </a:solidFill>
                <a:latin typeface="Comic Sans MS" pitchFamily="66" charset="0"/>
              </a:rPr>
              <a:t>  into these </a:t>
            </a:r>
            <a:r>
              <a:rPr lang="en-GB" sz="2500" dirty="0" smtClean="0">
                <a:solidFill>
                  <a:srgbClr val="FF0000"/>
                </a:solidFill>
                <a:latin typeface="Comic Sans MS" pitchFamily="66" charset="0"/>
              </a:rPr>
              <a:t>slots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 dirty="0" smtClean="0">
                <a:latin typeface="Comic Sans MS" pitchFamily="66" charset="0"/>
              </a:rPr>
              <a:t>Extra slots are created at the end to accommodate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 dirty="0" smtClean="0">
                <a:latin typeface="Comic Sans MS" pitchFamily="66" charset="0"/>
              </a:rPr>
              <a:t> this </a:t>
            </a:r>
            <a:r>
              <a:rPr lang="en-GB" sz="2500" dirty="0" err="1" smtClean="0">
                <a:latin typeface="Comic Sans MS" pitchFamily="66" charset="0"/>
              </a:rPr>
              <a:t>spillover</a:t>
            </a:r>
            <a:endParaRPr lang="en-GB" sz="2500" dirty="0" smtClean="0"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Increase in Flow-time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979488" y="1404938"/>
            <a:ext cx="5072062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How well does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endParaRPr lang="en-GB" sz="2500" dirty="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      capture the flow-time of j ? </a:t>
            </a:r>
          </a:p>
        </p:txBody>
      </p:sp>
      <p:sp>
        <p:nvSpPr>
          <p:cNvPr id="61445" name="Freeform 5"/>
          <p:cNvSpPr>
            <a:spLocks noChangeArrowheads="1"/>
          </p:cNvSpPr>
          <p:nvPr/>
        </p:nvSpPr>
        <p:spPr bwMode="auto">
          <a:xfrm>
            <a:off x="661988" y="3938588"/>
            <a:ext cx="67452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52" y="0"/>
              </a:cxn>
            </a:cxnLst>
            <a:rect l="0" t="0" r="r" b="b"/>
            <a:pathLst>
              <a:path w="20653" h="1">
                <a:moveTo>
                  <a:pt x="0" y="0"/>
                </a:moveTo>
                <a:lnTo>
                  <a:pt x="20652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446" name="Freeform 6"/>
          <p:cNvSpPr>
            <a:spLocks noChangeArrowheads="1"/>
          </p:cNvSpPr>
          <p:nvPr/>
        </p:nvSpPr>
        <p:spPr bwMode="auto">
          <a:xfrm>
            <a:off x="695325" y="5072063"/>
            <a:ext cx="67452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52" y="0"/>
              </a:cxn>
            </a:cxnLst>
            <a:rect l="0" t="0" r="r" b="b"/>
            <a:pathLst>
              <a:path w="20653" h="1">
                <a:moveTo>
                  <a:pt x="0" y="0"/>
                </a:moveTo>
                <a:lnTo>
                  <a:pt x="20652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582738" y="3646488"/>
            <a:ext cx="695325" cy="2921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503363" y="4735513"/>
            <a:ext cx="606425" cy="3365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2120900" y="4735513"/>
            <a:ext cx="1773238" cy="3365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94138" y="4735513"/>
            <a:ext cx="133350" cy="3254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12725" y="5589588"/>
            <a:ext cx="7218363" cy="531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Charge to the processing time of other classes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429000" y="1295400"/>
          <a:ext cx="2470150" cy="871538"/>
        </p:xfrm>
        <a:graphic>
          <a:graphicData uri="http://schemas.openxmlformats.org/presentationml/2006/ole">
            <p:oleObj spid="_x0000_s61444" name="Equation" r:id="rId4" imgW="1511280" imgH="53316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  <p:bldP spid="61447" grpId="0" animBg="1"/>
      <p:bldP spid="61448" grpId="0" animBg="1"/>
      <p:bldP spid="61449" grpId="0" animBg="1"/>
      <p:bldP spid="614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Finally...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896938" y="1371600"/>
            <a:ext cx="7180262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500" dirty="0" smtClean="0">
                <a:solidFill>
                  <a:srgbClr val="000000"/>
                </a:solidFill>
                <a:latin typeface="Comic Sans MS" pitchFamily="66" charset="0"/>
              </a:rPr>
              <a:t>Since there are only log P classes…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endParaRPr lang="en-GB" sz="25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500" dirty="0" smtClean="0">
                <a:solidFill>
                  <a:srgbClr val="000000"/>
                </a:solidFill>
                <a:latin typeface="Comic Sans MS" pitchFamily="66" charset="0"/>
              </a:rPr>
              <a:t>Can </a:t>
            </a: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get OPT + O(log P).processing time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   flow-time for subset parallel case.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492250" y="5229225"/>
            <a:ext cx="163513" cy="404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Preemptive, unweighted Flow time</a:t>
            </a: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>
            <p:ph idx="1"/>
          </p:nvPr>
        </p:nvGraphicFramePr>
        <p:xfrm>
          <a:off x="457200" y="1741488"/>
          <a:ext cx="8229600" cy="4553712"/>
        </p:xfrm>
        <a:graphic>
          <a:graphicData uri="http://schemas.openxmlformats.org/drawingml/2006/table">
            <a:tbl>
              <a:tblPr/>
              <a:tblGrid>
                <a:gridCol w="2743200"/>
                <a:gridCol w="2209800"/>
                <a:gridCol w="32766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Offline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Parallel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P),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ymbol" pitchFamily="18" charset="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1-</a:t>
                      </a:r>
                      <a:r>
                        <a:rPr kumimoji="0" lang="el-GR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Subset parallel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Unbounded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P/loglogP)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Unrelated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Problem Definition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44475" y="1262063"/>
            <a:ext cx="8228013" cy="6223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Conditions : 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403350" y="5424488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647950" y="4716463"/>
            <a:ext cx="1588" cy="7080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116138" y="4389438"/>
          <a:ext cx="415925" cy="414337"/>
        </p:xfrm>
        <a:graphic>
          <a:graphicData uri="http://schemas.openxmlformats.org/presentationml/2006/ole">
            <p:oleObj spid="_x0000_s10246" r:id="rId4" imgW="195840" imgH="202680" progId="">
              <p:embed/>
            </p:oleObj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417638" y="6148388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17813" y="5127625"/>
            <a:ext cx="652462" cy="2841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288088" y="5892800"/>
            <a:ext cx="425450" cy="2413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690813" y="2463800"/>
            <a:ext cx="1587" cy="7096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160588" y="2136775"/>
          <a:ext cx="414337" cy="415925"/>
        </p:xfrm>
        <a:graphic>
          <a:graphicData uri="http://schemas.openxmlformats.org/presentationml/2006/ole">
            <p:oleObj spid="_x0000_s10251" r:id="rId5" imgW="195840" imgH="202680" progId="">
              <p:embed/>
            </p:oleObj>
          </a:graphicData>
        </a:graphic>
      </p:graphicFrame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431925" y="4037013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817813" y="2876550"/>
            <a:ext cx="398462" cy="2825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725863" y="2862263"/>
            <a:ext cx="636587" cy="29686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976938" y="2878138"/>
            <a:ext cx="241300" cy="2825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444625" y="3173413"/>
            <a:ext cx="6600825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383213" y="2238375"/>
            <a:ext cx="27432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Pre-emption allowed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354638" y="4405313"/>
            <a:ext cx="2930525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en-GB" sz="2200">
                <a:solidFill>
                  <a:srgbClr val="000000"/>
                </a:solidFill>
                <a:latin typeface="Comic Sans MS" pitchFamily="66" charset="0"/>
              </a:rPr>
              <a:t>Migration not allowed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Integrality Gap for our LP(identical m/c)</a:t>
            </a: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>
            <a:off x="473075" y="2062163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473075" y="2517775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473075" y="2973388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473075" y="3429000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473075" y="1835150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1081088" y="2290763"/>
            <a:ext cx="182086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1687513" y="2746375"/>
            <a:ext cx="12144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2295525" y="3201988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 rot="5400000">
            <a:off x="-627063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 rot="5400000">
            <a:off x="-19050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 rot="5400000">
            <a:off x="587375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 rot="5400000">
            <a:off x="1195387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381000" y="3387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852488" y="3429000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k-1</a:t>
            </a: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1460500" y="3429000"/>
            <a:ext cx="71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2m</a:t>
            </a:r>
            <a:r>
              <a:rPr lang="en-US" baseline="30000"/>
              <a:t>k-1</a:t>
            </a: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2598738" y="34290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</a:t>
            </a:r>
          </a:p>
        </p:txBody>
      </p:sp>
      <p:sp>
        <p:nvSpPr>
          <p:cNvPr id="215059" name="Rectangle 19"/>
          <p:cNvSpPr>
            <a:spLocks noChangeArrowheads="1"/>
          </p:cNvSpPr>
          <p:nvPr/>
        </p:nvSpPr>
        <p:spPr bwMode="auto">
          <a:xfrm>
            <a:off x="2901950" y="1835150"/>
            <a:ext cx="1214438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0" name="Rectangle 20"/>
          <p:cNvSpPr>
            <a:spLocks noChangeArrowheads="1"/>
          </p:cNvSpPr>
          <p:nvPr/>
        </p:nvSpPr>
        <p:spPr bwMode="auto">
          <a:xfrm>
            <a:off x="3205163" y="2290763"/>
            <a:ext cx="911225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1" name="Rectangle 21"/>
          <p:cNvSpPr>
            <a:spLocks noChangeArrowheads="1"/>
          </p:cNvSpPr>
          <p:nvPr/>
        </p:nvSpPr>
        <p:spPr bwMode="auto">
          <a:xfrm>
            <a:off x="3509963" y="2746375"/>
            <a:ext cx="606425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2" name="Rectangle 22"/>
          <p:cNvSpPr>
            <a:spLocks noChangeArrowheads="1"/>
          </p:cNvSpPr>
          <p:nvPr/>
        </p:nvSpPr>
        <p:spPr bwMode="auto">
          <a:xfrm>
            <a:off x="3813175" y="3201988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3" name="Rectangle 23"/>
          <p:cNvSpPr>
            <a:spLocks noChangeArrowheads="1"/>
          </p:cNvSpPr>
          <p:nvPr/>
        </p:nvSpPr>
        <p:spPr bwMode="auto">
          <a:xfrm rot="5400000">
            <a:off x="2370931" y="4795044"/>
            <a:ext cx="1214438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 rot="5400000">
            <a:off x="2673350" y="4795838"/>
            <a:ext cx="1214438" cy="1508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5" name="Rectangle 25"/>
          <p:cNvSpPr>
            <a:spLocks noChangeArrowheads="1"/>
          </p:cNvSpPr>
          <p:nvPr/>
        </p:nvSpPr>
        <p:spPr bwMode="auto">
          <a:xfrm rot="5400000">
            <a:off x="2978944" y="4795044"/>
            <a:ext cx="1214438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6" name="Rectangle 26"/>
          <p:cNvSpPr>
            <a:spLocks noChangeArrowheads="1"/>
          </p:cNvSpPr>
          <p:nvPr/>
        </p:nvSpPr>
        <p:spPr bwMode="auto">
          <a:xfrm rot="5400000">
            <a:off x="3281363" y="4795837"/>
            <a:ext cx="1214438" cy="1508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3813175" y="34290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+m</a:t>
            </a:r>
            <a:r>
              <a:rPr lang="en-US" baseline="30000"/>
              <a:t>k-1</a:t>
            </a: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1839913" y="63134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</a:t>
            </a: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3054350" y="5554663"/>
            <a:ext cx="585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k-1</a:t>
            </a:r>
          </a:p>
        </p:txBody>
      </p:sp>
      <p:sp>
        <p:nvSpPr>
          <p:cNvPr id="215070" name="Rectangle 30"/>
          <p:cNvSpPr>
            <a:spLocks noChangeArrowheads="1"/>
          </p:cNvSpPr>
          <p:nvPr/>
        </p:nvSpPr>
        <p:spPr bwMode="auto">
          <a:xfrm>
            <a:off x="5937250" y="1835150"/>
            <a:ext cx="6080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1" name="Rectangle 31"/>
          <p:cNvSpPr>
            <a:spLocks noChangeArrowheads="1"/>
          </p:cNvSpPr>
          <p:nvPr/>
        </p:nvSpPr>
        <p:spPr bwMode="auto">
          <a:xfrm>
            <a:off x="6089650" y="2290763"/>
            <a:ext cx="4556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6242050" y="2746375"/>
            <a:ext cx="3032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3" name="Rectangle 33"/>
          <p:cNvSpPr>
            <a:spLocks noChangeArrowheads="1"/>
          </p:cNvSpPr>
          <p:nvPr/>
        </p:nvSpPr>
        <p:spPr bwMode="auto">
          <a:xfrm>
            <a:off x="6392863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4" name="Rectangle 34"/>
          <p:cNvSpPr>
            <a:spLocks noChangeArrowheads="1"/>
          </p:cNvSpPr>
          <p:nvPr/>
        </p:nvSpPr>
        <p:spPr bwMode="auto">
          <a:xfrm rot="5400000">
            <a:off x="5672137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5" name="Rectangle 35"/>
          <p:cNvSpPr>
            <a:spLocks noChangeArrowheads="1"/>
          </p:cNvSpPr>
          <p:nvPr/>
        </p:nvSpPr>
        <p:spPr bwMode="auto">
          <a:xfrm rot="5400000">
            <a:off x="5823744" y="4529931"/>
            <a:ext cx="606425" cy="746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6" name="Rectangle 36"/>
          <p:cNvSpPr>
            <a:spLocks noChangeArrowheads="1"/>
          </p:cNvSpPr>
          <p:nvPr/>
        </p:nvSpPr>
        <p:spPr bwMode="auto">
          <a:xfrm rot="5400000">
            <a:off x="5976937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7" name="Rectangle 37"/>
          <p:cNvSpPr>
            <a:spLocks noChangeArrowheads="1"/>
          </p:cNvSpPr>
          <p:nvPr/>
        </p:nvSpPr>
        <p:spPr bwMode="auto">
          <a:xfrm rot="5400000">
            <a:off x="6127750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8" name="Text Box 38"/>
          <p:cNvSpPr txBox="1">
            <a:spLocks noChangeArrowheads="1"/>
          </p:cNvSpPr>
          <p:nvPr/>
        </p:nvSpPr>
        <p:spPr bwMode="auto">
          <a:xfrm>
            <a:off x="6013450" y="4946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endParaRPr lang="en-US" baseline="30000"/>
          </a:p>
        </p:txBody>
      </p:sp>
      <p:sp>
        <p:nvSpPr>
          <p:cNvPr id="215079" name="Rectangle 39"/>
          <p:cNvSpPr>
            <a:spLocks noChangeArrowheads="1"/>
          </p:cNvSpPr>
          <p:nvPr/>
        </p:nvSpPr>
        <p:spPr bwMode="auto">
          <a:xfrm>
            <a:off x="65452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0" name="Rectangle 40"/>
          <p:cNvSpPr>
            <a:spLocks noChangeArrowheads="1"/>
          </p:cNvSpPr>
          <p:nvPr/>
        </p:nvSpPr>
        <p:spPr bwMode="auto">
          <a:xfrm>
            <a:off x="65452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1" name="Rectangle 41"/>
          <p:cNvSpPr>
            <a:spLocks noChangeArrowheads="1"/>
          </p:cNvSpPr>
          <p:nvPr/>
        </p:nvSpPr>
        <p:spPr bwMode="auto">
          <a:xfrm>
            <a:off x="65452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2" name="Rectangle 42"/>
          <p:cNvSpPr>
            <a:spLocks noChangeArrowheads="1"/>
          </p:cNvSpPr>
          <p:nvPr/>
        </p:nvSpPr>
        <p:spPr bwMode="auto">
          <a:xfrm>
            <a:off x="65452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3" name="Rectangle 43"/>
          <p:cNvSpPr>
            <a:spLocks noChangeArrowheads="1"/>
          </p:cNvSpPr>
          <p:nvPr/>
        </p:nvSpPr>
        <p:spPr bwMode="auto">
          <a:xfrm>
            <a:off x="6545263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4" name="Rectangle 44"/>
          <p:cNvSpPr>
            <a:spLocks noChangeArrowheads="1"/>
          </p:cNvSpPr>
          <p:nvPr/>
        </p:nvSpPr>
        <p:spPr bwMode="auto">
          <a:xfrm>
            <a:off x="6545263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5" name="Rectangle 45"/>
          <p:cNvSpPr>
            <a:spLocks noChangeArrowheads="1"/>
          </p:cNvSpPr>
          <p:nvPr/>
        </p:nvSpPr>
        <p:spPr bwMode="auto">
          <a:xfrm>
            <a:off x="6545263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6" name="Rectangle 46"/>
          <p:cNvSpPr>
            <a:spLocks noChangeArrowheads="1"/>
          </p:cNvSpPr>
          <p:nvPr/>
        </p:nvSpPr>
        <p:spPr bwMode="auto">
          <a:xfrm>
            <a:off x="6545263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7" name="Rectangle 47"/>
          <p:cNvSpPr>
            <a:spLocks noChangeArrowheads="1"/>
          </p:cNvSpPr>
          <p:nvPr/>
        </p:nvSpPr>
        <p:spPr bwMode="auto">
          <a:xfrm>
            <a:off x="66976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8" name="Rectangle 48"/>
          <p:cNvSpPr>
            <a:spLocks noChangeArrowheads="1"/>
          </p:cNvSpPr>
          <p:nvPr/>
        </p:nvSpPr>
        <p:spPr bwMode="auto">
          <a:xfrm>
            <a:off x="66976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9" name="Rectangle 49"/>
          <p:cNvSpPr>
            <a:spLocks noChangeArrowheads="1"/>
          </p:cNvSpPr>
          <p:nvPr/>
        </p:nvSpPr>
        <p:spPr bwMode="auto">
          <a:xfrm>
            <a:off x="66976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0" name="Rectangle 50"/>
          <p:cNvSpPr>
            <a:spLocks noChangeArrowheads="1"/>
          </p:cNvSpPr>
          <p:nvPr/>
        </p:nvSpPr>
        <p:spPr bwMode="auto">
          <a:xfrm>
            <a:off x="66976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1" name="Rectangle 51"/>
          <p:cNvSpPr>
            <a:spLocks noChangeArrowheads="1"/>
          </p:cNvSpPr>
          <p:nvPr/>
        </p:nvSpPr>
        <p:spPr bwMode="auto">
          <a:xfrm>
            <a:off x="6848475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2" name="Rectangle 52"/>
          <p:cNvSpPr>
            <a:spLocks noChangeArrowheads="1"/>
          </p:cNvSpPr>
          <p:nvPr/>
        </p:nvSpPr>
        <p:spPr bwMode="auto">
          <a:xfrm>
            <a:off x="6848475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3" name="Rectangle 53"/>
          <p:cNvSpPr>
            <a:spLocks noChangeArrowheads="1"/>
          </p:cNvSpPr>
          <p:nvPr/>
        </p:nvSpPr>
        <p:spPr bwMode="auto">
          <a:xfrm>
            <a:off x="6848475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4" name="Rectangle 54"/>
          <p:cNvSpPr>
            <a:spLocks noChangeArrowheads="1"/>
          </p:cNvSpPr>
          <p:nvPr/>
        </p:nvSpPr>
        <p:spPr bwMode="auto">
          <a:xfrm>
            <a:off x="6848475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5" name="Rectangle 55"/>
          <p:cNvSpPr>
            <a:spLocks noChangeArrowheads="1"/>
          </p:cNvSpPr>
          <p:nvPr/>
        </p:nvSpPr>
        <p:spPr bwMode="auto">
          <a:xfrm>
            <a:off x="6697663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6" name="Rectangle 56"/>
          <p:cNvSpPr>
            <a:spLocks noChangeArrowheads="1"/>
          </p:cNvSpPr>
          <p:nvPr/>
        </p:nvSpPr>
        <p:spPr bwMode="auto">
          <a:xfrm>
            <a:off x="6697663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7" name="Rectangle 57"/>
          <p:cNvSpPr>
            <a:spLocks noChangeArrowheads="1"/>
          </p:cNvSpPr>
          <p:nvPr/>
        </p:nvSpPr>
        <p:spPr bwMode="auto">
          <a:xfrm>
            <a:off x="6697663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8" name="Rectangle 58"/>
          <p:cNvSpPr>
            <a:spLocks noChangeArrowheads="1"/>
          </p:cNvSpPr>
          <p:nvPr/>
        </p:nvSpPr>
        <p:spPr bwMode="auto">
          <a:xfrm>
            <a:off x="6697663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99" name="Rectangle 59"/>
          <p:cNvSpPr>
            <a:spLocks noChangeArrowheads="1"/>
          </p:cNvSpPr>
          <p:nvPr/>
        </p:nvSpPr>
        <p:spPr bwMode="auto">
          <a:xfrm>
            <a:off x="6848475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00" name="Rectangle 60"/>
          <p:cNvSpPr>
            <a:spLocks noChangeArrowheads="1"/>
          </p:cNvSpPr>
          <p:nvPr/>
        </p:nvSpPr>
        <p:spPr bwMode="auto">
          <a:xfrm>
            <a:off x="6848475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01" name="Rectangle 61"/>
          <p:cNvSpPr>
            <a:spLocks noChangeArrowheads="1"/>
          </p:cNvSpPr>
          <p:nvPr/>
        </p:nvSpPr>
        <p:spPr bwMode="auto">
          <a:xfrm>
            <a:off x="6848475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02" name="Rectangle 62"/>
          <p:cNvSpPr>
            <a:spLocks noChangeArrowheads="1"/>
          </p:cNvSpPr>
          <p:nvPr/>
        </p:nvSpPr>
        <p:spPr bwMode="auto">
          <a:xfrm>
            <a:off x="6848475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103" name="Line 63"/>
          <p:cNvSpPr>
            <a:spLocks noChangeShapeType="1"/>
          </p:cNvSpPr>
          <p:nvPr/>
        </p:nvSpPr>
        <p:spPr bwMode="auto">
          <a:xfrm>
            <a:off x="6545263" y="3656013"/>
            <a:ext cx="204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04" name="Text Box 64"/>
          <p:cNvSpPr txBox="1">
            <a:spLocks noChangeArrowheads="1"/>
          </p:cNvSpPr>
          <p:nvPr/>
        </p:nvSpPr>
        <p:spPr bwMode="auto">
          <a:xfrm>
            <a:off x="7439025" y="3616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15105" name="Text Box 65"/>
          <p:cNvSpPr txBox="1">
            <a:spLocks noChangeArrowheads="1"/>
          </p:cNvSpPr>
          <p:nvPr/>
        </p:nvSpPr>
        <p:spPr bwMode="auto">
          <a:xfrm>
            <a:off x="6605588" y="5437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5106" name="Line 66"/>
          <p:cNvSpPr>
            <a:spLocks noChangeShapeType="1"/>
          </p:cNvSpPr>
          <p:nvPr/>
        </p:nvSpPr>
        <p:spPr bwMode="auto">
          <a:xfrm>
            <a:off x="2901950" y="1608138"/>
            <a:ext cx="0" cy="2276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07" name="Line 67"/>
          <p:cNvSpPr>
            <a:spLocks noChangeShapeType="1"/>
          </p:cNvSpPr>
          <p:nvPr/>
        </p:nvSpPr>
        <p:spPr bwMode="auto">
          <a:xfrm>
            <a:off x="6545263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08" name="Line 68"/>
          <p:cNvSpPr>
            <a:spLocks noChangeShapeType="1"/>
          </p:cNvSpPr>
          <p:nvPr/>
        </p:nvSpPr>
        <p:spPr bwMode="auto">
          <a:xfrm>
            <a:off x="593883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09" name="Line 69"/>
          <p:cNvSpPr>
            <a:spLocks noChangeShapeType="1"/>
          </p:cNvSpPr>
          <p:nvPr/>
        </p:nvSpPr>
        <p:spPr bwMode="auto">
          <a:xfrm>
            <a:off x="411638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10" name="Line 70"/>
          <p:cNvSpPr>
            <a:spLocks noChangeShapeType="1"/>
          </p:cNvSpPr>
          <p:nvPr/>
        </p:nvSpPr>
        <p:spPr bwMode="auto">
          <a:xfrm>
            <a:off x="47307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11" name="Line 71"/>
          <p:cNvSpPr>
            <a:spLocks noChangeShapeType="1"/>
          </p:cNvSpPr>
          <p:nvPr/>
        </p:nvSpPr>
        <p:spPr bwMode="auto">
          <a:xfrm>
            <a:off x="859472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12" name="Text Box 72"/>
          <p:cNvSpPr txBox="1">
            <a:spLocks noChangeArrowheads="1"/>
          </p:cNvSpPr>
          <p:nvPr/>
        </p:nvSpPr>
        <p:spPr bwMode="auto">
          <a:xfrm>
            <a:off x="77788" y="126365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Phase</a:t>
            </a:r>
          </a:p>
        </p:txBody>
      </p:sp>
      <p:sp>
        <p:nvSpPr>
          <p:cNvPr id="215113" name="Text Box 73"/>
          <p:cNvSpPr txBox="1">
            <a:spLocks noChangeArrowheads="1"/>
          </p:cNvSpPr>
          <p:nvPr/>
        </p:nvSpPr>
        <p:spPr bwMode="auto">
          <a:xfrm>
            <a:off x="1520825" y="1263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114" name="Text Box 74"/>
          <p:cNvSpPr txBox="1">
            <a:spLocks noChangeArrowheads="1"/>
          </p:cNvSpPr>
          <p:nvPr/>
        </p:nvSpPr>
        <p:spPr bwMode="auto">
          <a:xfrm>
            <a:off x="3357563" y="130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5115" name="Text Box 75"/>
          <p:cNvSpPr txBox="1">
            <a:spLocks noChangeArrowheads="1"/>
          </p:cNvSpPr>
          <p:nvPr/>
        </p:nvSpPr>
        <p:spPr bwMode="auto">
          <a:xfrm>
            <a:off x="6013450" y="13033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215116" name="Text Box 76"/>
          <p:cNvSpPr txBox="1">
            <a:spLocks noChangeArrowheads="1"/>
          </p:cNvSpPr>
          <p:nvPr/>
        </p:nvSpPr>
        <p:spPr bwMode="auto">
          <a:xfrm>
            <a:off x="7456488" y="1303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animBg="1"/>
      <p:bldP spid="215048" grpId="0" animBg="1"/>
      <p:bldP spid="215049" grpId="0" animBg="1"/>
      <p:bldP spid="215050" grpId="0" animBg="1"/>
      <p:bldP spid="215051" grpId="0" animBg="1"/>
      <p:bldP spid="215052" grpId="0" animBg="1"/>
      <p:bldP spid="215053" grpId="0" animBg="1"/>
      <p:bldP spid="215054" grpId="0" animBg="1"/>
      <p:bldP spid="215059" grpId="0" animBg="1"/>
      <p:bldP spid="215060" grpId="0" animBg="1"/>
      <p:bldP spid="215061" grpId="0" animBg="1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8" grpId="0"/>
      <p:bldP spid="215069" grpId="0"/>
      <p:bldP spid="215070" grpId="0" animBg="1"/>
      <p:bldP spid="215071" grpId="0" animBg="1"/>
      <p:bldP spid="215072" grpId="0" animBg="1"/>
      <p:bldP spid="215073" grpId="0" animBg="1"/>
      <p:bldP spid="215074" grpId="0" animBg="1"/>
      <p:bldP spid="215075" grpId="0" animBg="1"/>
      <p:bldP spid="215076" grpId="0" animBg="1"/>
      <p:bldP spid="215077" grpId="0" animBg="1"/>
      <p:bldP spid="215078" grpId="0"/>
      <p:bldP spid="215079" grpId="0" animBg="1"/>
      <p:bldP spid="215080" grpId="0" animBg="1"/>
      <p:bldP spid="215081" grpId="0" animBg="1"/>
      <p:bldP spid="215082" grpId="0" animBg="1"/>
      <p:bldP spid="215083" grpId="0" animBg="1"/>
      <p:bldP spid="215084" grpId="0" animBg="1"/>
      <p:bldP spid="215085" grpId="0" animBg="1"/>
      <p:bldP spid="215086" grpId="0" animBg="1"/>
      <p:bldP spid="215087" grpId="0" animBg="1"/>
      <p:bldP spid="215088" grpId="0" animBg="1"/>
      <p:bldP spid="215089" grpId="0" animBg="1"/>
      <p:bldP spid="215090" grpId="0" animBg="1"/>
      <p:bldP spid="215091" grpId="0" animBg="1"/>
      <p:bldP spid="215092" grpId="0" animBg="1"/>
      <p:bldP spid="215093" grpId="0" animBg="1"/>
      <p:bldP spid="215094" grpId="0" animBg="1"/>
      <p:bldP spid="215095" grpId="0" animBg="1"/>
      <p:bldP spid="215096" grpId="0" animBg="1"/>
      <p:bldP spid="215097" grpId="0" animBg="1"/>
      <p:bldP spid="215098" grpId="0" animBg="1"/>
      <p:bldP spid="215099" grpId="0" animBg="1"/>
      <p:bldP spid="215100" grpId="0" animBg="1"/>
      <p:bldP spid="215101" grpId="0" animBg="1"/>
      <p:bldP spid="215102" grpId="0" animBg="1"/>
      <p:bldP spid="2151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Integrality Gap for our LP(identical m/c)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5857875"/>
            <a:ext cx="8213725" cy="682625"/>
          </a:xfrm>
        </p:spPr>
        <p:txBody>
          <a:bodyPr/>
          <a:lstStyle/>
          <a:p>
            <a:r>
              <a:rPr lang="en-US" sz="2800" dirty="0"/>
              <a:t>For sufficiently large T, flow time </a:t>
            </a:r>
            <a:r>
              <a:rPr lang="en-US" sz="2800" dirty="0">
                <a:latin typeface="cmsy10" pitchFamily="34" charset="0"/>
              </a:rPr>
              <a:t>≥</a:t>
            </a:r>
            <a:r>
              <a:rPr lang="en-US" sz="2800" dirty="0" smtClean="0"/>
              <a:t> </a:t>
            </a:r>
            <a:r>
              <a:rPr lang="en-US" sz="2800" dirty="0" err="1"/>
              <a:t>mT</a:t>
            </a:r>
            <a:r>
              <a:rPr lang="en-US" sz="2800" dirty="0"/>
              <a:t>(1+k/2)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473075" y="2062163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473075" y="2517775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473075" y="2973388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73075" y="3429000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473075" y="1835150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1081088" y="2290763"/>
            <a:ext cx="182086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687513" y="2746375"/>
            <a:ext cx="1214437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2295525" y="3201988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381000" y="3387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852488" y="3429000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k-1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460500" y="3429000"/>
            <a:ext cx="71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2m</a:t>
            </a:r>
            <a:r>
              <a:rPr lang="en-US" baseline="30000"/>
              <a:t>k-1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2598738" y="34290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2901950" y="1835150"/>
            <a:ext cx="1214438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3205163" y="2290763"/>
            <a:ext cx="911225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3509963" y="2746375"/>
            <a:ext cx="606425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3813175" y="3201988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3813175" y="34290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+m</a:t>
            </a:r>
            <a:r>
              <a:rPr lang="en-US" baseline="30000"/>
              <a:t>k-1</a:t>
            </a:r>
          </a:p>
        </p:txBody>
      </p: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5937250" y="1835150"/>
            <a:ext cx="6080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6" name="Rectangle 22"/>
          <p:cNvSpPr>
            <a:spLocks noChangeArrowheads="1"/>
          </p:cNvSpPr>
          <p:nvPr/>
        </p:nvSpPr>
        <p:spPr bwMode="auto">
          <a:xfrm>
            <a:off x="6089650" y="2290763"/>
            <a:ext cx="4556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6242050" y="2746375"/>
            <a:ext cx="303213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8" name="Rectangle 24"/>
          <p:cNvSpPr>
            <a:spLocks noChangeArrowheads="1"/>
          </p:cNvSpPr>
          <p:nvPr/>
        </p:nvSpPr>
        <p:spPr bwMode="auto">
          <a:xfrm>
            <a:off x="6392863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89" name="Rectangle 25"/>
          <p:cNvSpPr>
            <a:spLocks noChangeArrowheads="1"/>
          </p:cNvSpPr>
          <p:nvPr/>
        </p:nvSpPr>
        <p:spPr bwMode="auto">
          <a:xfrm>
            <a:off x="65452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0" name="Rectangle 26"/>
          <p:cNvSpPr>
            <a:spLocks noChangeArrowheads="1"/>
          </p:cNvSpPr>
          <p:nvPr/>
        </p:nvSpPr>
        <p:spPr bwMode="auto">
          <a:xfrm>
            <a:off x="65452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1" name="Rectangle 27"/>
          <p:cNvSpPr>
            <a:spLocks noChangeArrowheads="1"/>
          </p:cNvSpPr>
          <p:nvPr/>
        </p:nvSpPr>
        <p:spPr bwMode="auto">
          <a:xfrm>
            <a:off x="65452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2" name="Rectangle 28"/>
          <p:cNvSpPr>
            <a:spLocks noChangeArrowheads="1"/>
          </p:cNvSpPr>
          <p:nvPr/>
        </p:nvSpPr>
        <p:spPr bwMode="auto">
          <a:xfrm>
            <a:off x="65452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3" name="Rectangle 29"/>
          <p:cNvSpPr>
            <a:spLocks noChangeArrowheads="1"/>
          </p:cNvSpPr>
          <p:nvPr/>
        </p:nvSpPr>
        <p:spPr bwMode="auto">
          <a:xfrm>
            <a:off x="66976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4" name="Rectangle 30"/>
          <p:cNvSpPr>
            <a:spLocks noChangeArrowheads="1"/>
          </p:cNvSpPr>
          <p:nvPr/>
        </p:nvSpPr>
        <p:spPr bwMode="auto">
          <a:xfrm>
            <a:off x="66976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66976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6" name="Rectangle 32"/>
          <p:cNvSpPr>
            <a:spLocks noChangeArrowheads="1"/>
          </p:cNvSpPr>
          <p:nvPr/>
        </p:nvSpPr>
        <p:spPr bwMode="auto">
          <a:xfrm>
            <a:off x="66976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7" name="Rectangle 33"/>
          <p:cNvSpPr>
            <a:spLocks noChangeArrowheads="1"/>
          </p:cNvSpPr>
          <p:nvPr/>
        </p:nvSpPr>
        <p:spPr bwMode="auto">
          <a:xfrm>
            <a:off x="6848475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8" name="Rectangle 34"/>
          <p:cNvSpPr>
            <a:spLocks noChangeArrowheads="1"/>
          </p:cNvSpPr>
          <p:nvPr/>
        </p:nvSpPr>
        <p:spPr bwMode="auto">
          <a:xfrm>
            <a:off x="6848475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099" name="Rectangle 35"/>
          <p:cNvSpPr>
            <a:spLocks noChangeArrowheads="1"/>
          </p:cNvSpPr>
          <p:nvPr/>
        </p:nvSpPr>
        <p:spPr bwMode="auto">
          <a:xfrm>
            <a:off x="6848475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100" name="Rectangle 36"/>
          <p:cNvSpPr>
            <a:spLocks noChangeArrowheads="1"/>
          </p:cNvSpPr>
          <p:nvPr/>
        </p:nvSpPr>
        <p:spPr bwMode="auto">
          <a:xfrm>
            <a:off x="6848475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101" name="Line 37"/>
          <p:cNvSpPr>
            <a:spLocks noChangeShapeType="1"/>
          </p:cNvSpPr>
          <p:nvPr/>
        </p:nvSpPr>
        <p:spPr bwMode="auto">
          <a:xfrm>
            <a:off x="6545263" y="3656013"/>
            <a:ext cx="204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2" name="Text Box 38"/>
          <p:cNvSpPr txBox="1">
            <a:spLocks noChangeArrowheads="1"/>
          </p:cNvSpPr>
          <p:nvPr/>
        </p:nvSpPr>
        <p:spPr bwMode="auto">
          <a:xfrm>
            <a:off x="7439025" y="3616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16103" name="Line 39"/>
          <p:cNvSpPr>
            <a:spLocks noChangeShapeType="1"/>
          </p:cNvSpPr>
          <p:nvPr/>
        </p:nvSpPr>
        <p:spPr bwMode="auto">
          <a:xfrm>
            <a:off x="2901950" y="1608138"/>
            <a:ext cx="0" cy="2276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4" name="Line 40"/>
          <p:cNvSpPr>
            <a:spLocks noChangeShapeType="1"/>
          </p:cNvSpPr>
          <p:nvPr/>
        </p:nvSpPr>
        <p:spPr bwMode="auto">
          <a:xfrm>
            <a:off x="6545263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5" name="Line 41"/>
          <p:cNvSpPr>
            <a:spLocks noChangeShapeType="1"/>
          </p:cNvSpPr>
          <p:nvPr/>
        </p:nvSpPr>
        <p:spPr bwMode="auto">
          <a:xfrm>
            <a:off x="593883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6" name="Line 42"/>
          <p:cNvSpPr>
            <a:spLocks noChangeShapeType="1"/>
          </p:cNvSpPr>
          <p:nvPr/>
        </p:nvSpPr>
        <p:spPr bwMode="auto">
          <a:xfrm>
            <a:off x="411638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7" name="Line 43"/>
          <p:cNvSpPr>
            <a:spLocks noChangeShapeType="1"/>
          </p:cNvSpPr>
          <p:nvPr/>
        </p:nvSpPr>
        <p:spPr bwMode="auto">
          <a:xfrm>
            <a:off x="47307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8" name="Line 44"/>
          <p:cNvSpPr>
            <a:spLocks noChangeShapeType="1"/>
          </p:cNvSpPr>
          <p:nvPr/>
        </p:nvSpPr>
        <p:spPr bwMode="auto">
          <a:xfrm>
            <a:off x="859472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09" name="Text Box 45"/>
          <p:cNvSpPr txBox="1">
            <a:spLocks noChangeArrowheads="1"/>
          </p:cNvSpPr>
          <p:nvPr/>
        </p:nvSpPr>
        <p:spPr bwMode="auto">
          <a:xfrm>
            <a:off x="77788" y="126365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Phase</a:t>
            </a:r>
          </a:p>
        </p:txBody>
      </p:sp>
      <p:sp>
        <p:nvSpPr>
          <p:cNvPr id="216110" name="Text Box 46"/>
          <p:cNvSpPr txBox="1">
            <a:spLocks noChangeArrowheads="1"/>
          </p:cNvSpPr>
          <p:nvPr/>
        </p:nvSpPr>
        <p:spPr bwMode="auto">
          <a:xfrm>
            <a:off x="1520825" y="1263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6111" name="Text Box 47"/>
          <p:cNvSpPr txBox="1">
            <a:spLocks noChangeArrowheads="1"/>
          </p:cNvSpPr>
          <p:nvPr/>
        </p:nvSpPr>
        <p:spPr bwMode="auto">
          <a:xfrm>
            <a:off x="3357563" y="130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6112" name="Text Box 48"/>
          <p:cNvSpPr txBox="1">
            <a:spLocks noChangeArrowheads="1"/>
          </p:cNvSpPr>
          <p:nvPr/>
        </p:nvSpPr>
        <p:spPr bwMode="auto">
          <a:xfrm>
            <a:off x="6013450" y="13033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216113" name="Text Box 49"/>
          <p:cNvSpPr txBox="1">
            <a:spLocks noChangeArrowheads="1"/>
          </p:cNvSpPr>
          <p:nvPr/>
        </p:nvSpPr>
        <p:spPr bwMode="auto">
          <a:xfrm>
            <a:off x="7456488" y="1303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16114" name="Freeform 50"/>
          <p:cNvSpPr>
            <a:spLocks/>
          </p:cNvSpPr>
          <p:nvPr/>
        </p:nvSpPr>
        <p:spPr bwMode="auto">
          <a:xfrm>
            <a:off x="246063" y="1835150"/>
            <a:ext cx="3719512" cy="1593850"/>
          </a:xfrm>
          <a:custGeom>
            <a:avLst/>
            <a:gdLst/>
            <a:ahLst/>
            <a:cxnLst>
              <a:cxn ang="0">
                <a:pos x="1291" y="1004"/>
              </a:cxn>
              <a:cxn ang="0">
                <a:pos x="0" y="0"/>
              </a:cxn>
              <a:cxn ang="0">
                <a:pos x="1673" y="0"/>
              </a:cxn>
              <a:cxn ang="0">
                <a:pos x="2343" y="1004"/>
              </a:cxn>
              <a:cxn ang="0">
                <a:pos x="1291" y="1004"/>
              </a:cxn>
            </a:cxnLst>
            <a:rect l="0" t="0" r="r" b="b"/>
            <a:pathLst>
              <a:path w="2343" h="1004">
                <a:moveTo>
                  <a:pt x="1291" y="1004"/>
                </a:moveTo>
                <a:lnTo>
                  <a:pt x="0" y="0"/>
                </a:lnTo>
                <a:lnTo>
                  <a:pt x="1673" y="0"/>
                </a:lnTo>
                <a:lnTo>
                  <a:pt x="2343" y="1004"/>
                </a:lnTo>
                <a:lnTo>
                  <a:pt x="1291" y="1004"/>
                </a:lnTo>
                <a:close/>
              </a:path>
            </a:pathLst>
          </a:custGeom>
          <a:solidFill>
            <a:schemeClr val="folHlink">
              <a:alpha val="4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6115" name="AutoShape 51"/>
          <p:cNvSpPr>
            <a:spLocks/>
          </p:cNvSpPr>
          <p:nvPr/>
        </p:nvSpPr>
        <p:spPr bwMode="auto">
          <a:xfrm>
            <a:off x="473075" y="4264025"/>
            <a:ext cx="8348663" cy="379413"/>
          </a:xfrm>
          <a:prstGeom prst="borderCallout3">
            <a:avLst>
              <a:gd name="adj1" fmla="val 30125"/>
              <a:gd name="adj2" fmla="val -912"/>
              <a:gd name="adj3" fmla="val 30125"/>
              <a:gd name="adj4" fmla="val -1139"/>
              <a:gd name="adj5" fmla="val -373639"/>
              <a:gd name="adj6" fmla="val -1139"/>
              <a:gd name="adj7" fmla="val -438495"/>
              <a:gd name="adj8" fmla="val 1726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Blue jobs can be scheduled only in this area of volume (m</a:t>
            </a:r>
            <a:r>
              <a:rPr lang="en-US" sz="2000" baseline="30000"/>
              <a:t>k</a:t>
            </a:r>
            <a:r>
              <a:rPr lang="en-US" sz="2000"/>
              <a:t>+m</a:t>
            </a:r>
            <a:r>
              <a:rPr lang="en-US" sz="2000" baseline="30000"/>
              <a:t>k-1</a:t>
            </a:r>
            <a:r>
              <a:rPr lang="en-US" sz="2000"/>
              <a:t>)m/2</a:t>
            </a:r>
          </a:p>
        </p:txBody>
      </p:sp>
      <p:sp>
        <p:nvSpPr>
          <p:cNvPr id="216116" name="AutoShape 52"/>
          <p:cNvSpPr>
            <a:spLocks/>
          </p:cNvSpPr>
          <p:nvPr/>
        </p:nvSpPr>
        <p:spPr bwMode="auto">
          <a:xfrm>
            <a:off x="1004888" y="4946650"/>
            <a:ext cx="3187700" cy="455613"/>
          </a:xfrm>
          <a:prstGeom prst="borderCallout3">
            <a:avLst>
              <a:gd name="adj1" fmla="val 25088"/>
              <a:gd name="adj2" fmla="val -2389"/>
              <a:gd name="adj3" fmla="val 25088"/>
              <a:gd name="adj4" fmla="val -7870"/>
              <a:gd name="adj5" fmla="val -208014"/>
              <a:gd name="adj6" fmla="val -7870"/>
              <a:gd name="adj7" fmla="val -245644"/>
              <a:gd name="adj8" fmla="val 9725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At least m/2 blue jobs left</a:t>
            </a:r>
          </a:p>
        </p:txBody>
      </p:sp>
      <p:sp>
        <p:nvSpPr>
          <p:cNvPr id="216117" name="AutoShape 53"/>
          <p:cNvSpPr>
            <a:spLocks/>
          </p:cNvSpPr>
          <p:nvPr/>
        </p:nvSpPr>
        <p:spPr bwMode="auto">
          <a:xfrm>
            <a:off x="5254625" y="4946650"/>
            <a:ext cx="2732088" cy="455613"/>
          </a:xfrm>
          <a:prstGeom prst="borderCallout3">
            <a:avLst>
              <a:gd name="adj1" fmla="val 25088"/>
              <a:gd name="adj2" fmla="val -2787"/>
              <a:gd name="adj3" fmla="val 25088"/>
              <a:gd name="adj4" fmla="val -3486"/>
              <a:gd name="adj5" fmla="val -212542"/>
              <a:gd name="adj6" fmla="val -3486"/>
              <a:gd name="adj7" fmla="val -250523"/>
              <a:gd name="adj8" fmla="val 4590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At least mk/2 jobs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115" grpId="0" animBg="1"/>
      <p:bldP spid="216115" grpId="1" animBg="1"/>
      <p:bldP spid="216116" grpId="0" animBg="1"/>
      <p:bldP spid="2161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Integrality Gap for our LP(identical m/c)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5483225"/>
            <a:ext cx="8121650" cy="633413"/>
          </a:xfrm>
        </p:spPr>
        <p:txBody>
          <a:bodyPr/>
          <a:lstStyle/>
          <a:p>
            <a:r>
              <a:rPr lang="en-US"/>
              <a:t>Optimum fractional solution is roughly mT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473075" y="2062163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473075" y="2517775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473075" y="2973388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73075" y="3429000"/>
            <a:ext cx="812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2295525" y="3201988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 rot="5400000">
            <a:off x="-627063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 rot="5400000">
            <a:off x="-19050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 rot="5400000">
            <a:off x="587375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 rot="5400000">
            <a:off x="1195387" y="5364163"/>
            <a:ext cx="24288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381000" y="33877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852488" y="3429000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k-1</a:t>
            </a: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1460500" y="3429000"/>
            <a:ext cx="712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2m</a:t>
            </a:r>
            <a:r>
              <a:rPr lang="en-US" baseline="30000"/>
              <a:t>k-1</a:t>
            </a: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2598738" y="34290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</a:t>
            </a: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3813175" y="3201988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 rot="5400000">
            <a:off x="2370931" y="4795044"/>
            <a:ext cx="1214438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7" name="Rectangle 19"/>
          <p:cNvSpPr>
            <a:spLocks noChangeArrowheads="1"/>
          </p:cNvSpPr>
          <p:nvPr/>
        </p:nvSpPr>
        <p:spPr bwMode="auto">
          <a:xfrm rot="5400000">
            <a:off x="2673350" y="4795838"/>
            <a:ext cx="1214438" cy="1508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 rot="5400000">
            <a:off x="2978944" y="4795044"/>
            <a:ext cx="1214438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09" name="Rectangle 21"/>
          <p:cNvSpPr>
            <a:spLocks noChangeArrowheads="1"/>
          </p:cNvSpPr>
          <p:nvPr/>
        </p:nvSpPr>
        <p:spPr bwMode="auto">
          <a:xfrm rot="5400000">
            <a:off x="3281363" y="4795837"/>
            <a:ext cx="1214438" cy="1508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0" name="Text Box 22"/>
          <p:cNvSpPr txBox="1">
            <a:spLocks noChangeArrowheads="1"/>
          </p:cNvSpPr>
          <p:nvPr/>
        </p:nvSpPr>
        <p:spPr bwMode="auto">
          <a:xfrm>
            <a:off x="3813175" y="34290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+m</a:t>
            </a:r>
            <a:r>
              <a:rPr lang="en-US" baseline="30000"/>
              <a:t>k-1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839913" y="63134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</a:t>
            </a: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3054350" y="5554663"/>
            <a:ext cx="585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30000"/>
              <a:t>k-1</a:t>
            </a:r>
          </a:p>
        </p:txBody>
      </p:sp>
      <p:sp>
        <p:nvSpPr>
          <p:cNvPr id="217113" name="Rectangle 25"/>
          <p:cNvSpPr>
            <a:spLocks noChangeArrowheads="1"/>
          </p:cNvSpPr>
          <p:nvPr/>
        </p:nvSpPr>
        <p:spPr bwMode="auto">
          <a:xfrm>
            <a:off x="6392863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4" name="Rectangle 26"/>
          <p:cNvSpPr>
            <a:spLocks noChangeArrowheads="1"/>
          </p:cNvSpPr>
          <p:nvPr/>
        </p:nvSpPr>
        <p:spPr bwMode="auto">
          <a:xfrm rot="5400000">
            <a:off x="5672137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5" name="Rectangle 27"/>
          <p:cNvSpPr>
            <a:spLocks noChangeArrowheads="1"/>
          </p:cNvSpPr>
          <p:nvPr/>
        </p:nvSpPr>
        <p:spPr bwMode="auto">
          <a:xfrm rot="5400000">
            <a:off x="5823744" y="4529931"/>
            <a:ext cx="606425" cy="746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6" name="Rectangle 28"/>
          <p:cNvSpPr>
            <a:spLocks noChangeArrowheads="1"/>
          </p:cNvSpPr>
          <p:nvPr/>
        </p:nvSpPr>
        <p:spPr bwMode="auto">
          <a:xfrm rot="5400000">
            <a:off x="5976937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7" name="Rectangle 29"/>
          <p:cNvSpPr>
            <a:spLocks noChangeArrowheads="1"/>
          </p:cNvSpPr>
          <p:nvPr/>
        </p:nvSpPr>
        <p:spPr bwMode="auto">
          <a:xfrm rot="5400000">
            <a:off x="6127750" y="4529138"/>
            <a:ext cx="606425" cy="7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6013450" y="4946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  <a:endParaRPr lang="en-US" baseline="30000"/>
          </a:p>
        </p:txBody>
      </p:sp>
      <p:sp>
        <p:nvSpPr>
          <p:cNvPr id="217119" name="Rectangle 31"/>
          <p:cNvSpPr>
            <a:spLocks noChangeArrowheads="1"/>
          </p:cNvSpPr>
          <p:nvPr/>
        </p:nvSpPr>
        <p:spPr bwMode="auto">
          <a:xfrm>
            <a:off x="65452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0" name="Rectangle 32"/>
          <p:cNvSpPr>
            <a:spLocks noChangeArrowheads="1"/>
          </p:cNvSpPr>
          <p:nvPr/>
        </p:nvSpPr>
        <p:spPr bwMode="auto">
          <a:xfrm>
            <a:off x="65452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1" name="Rectangle 33"/>
          <p:cNvSpPr>
            <a:spLocks noChangeArrowheads="1"/>
          </p:cNvSpPr>
          <p:nvPr/>
        </p:nvSpPr>
        <p:spPr bwMode="auto">
          <a:xfrm>
            <a:off x="65452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2" name="Rectangle 34"/>
          <p:cNvSpPr>
            <a:spLocks noChangeArrowheads="1"/>
          </p:cNvSpPr>
          <p:nvPr/>
        </p:nvSpPr>
        <p:spPr bwMode="auto">
          <a:xfrm>
            <a:off x="65452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3" name="Rectangle 35"/>
          <p:cNvSpPr>
            <a:spLocks noChangeArrowheads="1"/>
          </p:cNvSpPr>
          <p:nvPr/>
        </p:nvSpPr>
        <p:spPr bwMode="auto">
          <a:xfrm>
            <a:off x="6545263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4" name="Rectangle 36"/>
          <p:cNvSpPr>
            <a:spLocks noChangeArrowheads="1"/>
          </p:cNvSpPr>
          <p:nvPr/>
        </p:nvSpPr>
        <p:spPr bwMode="auto">
          <a:xfrm>
            <a:off x="6545263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5" name="Rectangle 37"/>
          <p:cNvSpPr>
            <a:spLocks noChangeArrowheads="1"/>
          </p:cNvSpPr>
          <p:nvPr/>
        </p:nvSpPr>
        <p:spPr bwMode="auto">
          <a:xfrm>
            <a:off x="6545263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6" name="Rectangle 38"/>
          <p:cNvSpPr>
            <a:spLocks noChangeArrowheads="1"/>
          </p:cNvSpPr>
          <p:nvPr/>
        </p:nvSpPr>
        <p:spPr bwMode="auto">
          <a:xfrm>
            <a:off x="6545263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7" name="Rectangle 39"/>
          <p:cNvSpPr>
            <a:spLocks noChangeArrowheads="1"/>
          </p:cNvSpPr>
          <p:nvPr/>
        </p:nvSpPr>
        <p:spPr bwMode="auto">
          <a:xfrm>
            <a:off x="6697663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8" name="Rectangle 40"/>
          <p:cNvSpPr>
            <a:spLocks noChangeArrowheads="1"/>
          </p:cNvSpPr>
          <p:nvPr/>
        </p:nvSpPr>
        <p:spPr bwMode="auto">
          <a:xfrm>
            <a:off x="6697663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29" name="Rectangle 41"/>
          <p:cNvSpPr>
            <a:spLocks noChangeArrowheads="1"/>
          </p:cNvSpPr>
          <p:nvPr/>
        </p:nvSpPr>
        <p:spPr bwMode="auto">
          <a:xfrm>
            <a:off x="6697663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0" name="Rectangle 42"/>
          <p:cNvSpPr>
            <a:spLocks noChangeArrowheads="1"/>
          </p:cNvSpPr>
          <p:nvPr/>
        </p:nvSpPr>
        <p:spPr bwMode="auto">
          <a:xfrm>
            <a:off x="6697663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1" name="Rectangle 43"/>
          <p:cNvSpPr>
            <a:spLocks noChangeArrowheads="1"/>
          </p:cNvSpPr>
          <p:nvPr/>
        </p:nvSpPr>
        <p:spPr bwMode="auto">
          <a:xfrm>
            <a:off x="6848475" y="183515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2" name="Rectangle 44"/>
          <p:cNvSpPr>
            <a:spLocks noChangeArrowheads="1"/>
          </p:cNvSpPr>
          <p:nvPr/>
        </p:nvSpPr>
        <p:spPr bwMode="auto">
          <a:xfrm>
            <a:off x="6848475" y="2290763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3" name="Rectangle 45"/>
          <p:cNvSpPr>
            <a:spLocks noChangeArrowheads="1"/>
          </p:cNvSpPr>
          <p:nvPr/>
        </p:nvSpPr>
        <p:spPr bwMode="auto">
          <a:xfrm>
            <a:off x="6848475" y="2746375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4" name="Rectangle 46"/>
          <p:cNvSpPr>
            <a:spLocks noChangeArrowheads="1"/>
          </p:cNvSpPr>
          <p:nvPr/>
        </p:nvSpPr>
        <p:spPr bwMode="auto">
          <a:xfrm>
            <a:off x="6848475" y="3201988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5" name="Rectangle 47"/>
          <p:cNvSpPr>
            <a:spLocks noChangeArrowheads="1"/>
          </p:cNvSpPr>
          <p:nvPr/>
        </p:nvSpPr>
        <p:spPr bwMode="auto">
          <a:xfrm>
            <a:off x="6697663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6" name="Rectangle 48"/>
          <p:cNvSpPr>
            <a:spLocks noChangeArrowheads="1"/>
          </p:cNvSpPr>
          <p:nvPr/>
        </p:nvSpPr>
        <p:spPr bwMode="auto">
          <a:xfrm>
            <a:off x="6697663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7" name="Rectangle 49"/>
          <p:cNvSpPr>
            <a:spLocks noChangeArrowheads="1"/>
          </p:cNvSpPr>
          <p:nvPr/>
        </p:nvSpPr>
        <p:spPr bwMode="auto">
          <a:xfrm>
            <a:off x="6697663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8" name="Rectangle 50"/>
          <p:cNvSpPr>
            <a:spLocks noChangeArrowheads="1"/>
          </p:cNvSpPr>
          <p:nvPr/>
        </p:nvSpPr>
        <p:spPr bwMode="auto">
          <a:xfrm>
            <a:off x="6697663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39" name="Rectangle 51"/>
          <p:cNvSpPr>
            <a:spLocks noChangeArrowheads="1"/>
          </p:cNvSpPr>
          <p:nvPr/>
        </p:nvSpPr>
        <p:spPr bwMode="auto">
          <a:xfrm>
            <a:off x="6848475" y="4264025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40" name="Rectangle 52"/>
          <p:cNvSpPr>
            <a:spLocks noChangeArrowheads="1"/>
          </p:cNvSpPr>
          <p:nvPr/>
        </p:nvSpPr>
        <p:spPr bwMode="auto">
          <a:xfrm>
            <a:off x="6848475" y="4567238"/>
            <a:ext cx="76200" cy="22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41" name="Rectangle 53"/>
          <p:cNvSpPr>
            <a:spLocks noChangeArrowheads="1"/>
          </p:cNvSpPr>
          <p:nvPr/>
        </p:nvSpPr>
        <p:spPr bwMode="auto">
          <a:xfrm>
            <a:off x="6848475" y="48704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42" name="Rectangle 54"/>
          <p:cNvSpPr>
            <a:spLocks noChangeArrowheads="1"/>
          </p:cNvSpPr>
          <p:nvPr/>
        </p:nvSpPr>
        <p:spPr bwMode="auto">
          <a:xfrm>
            <a:off x="6848475" y="5175250"/>
            <a:ext cx="76200" cy="227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43" name="Line 55"/>
          <p:cNvSpPr>
            <a:spLocks noChangeShapeType="1"/>
          </p:cNvSpPr>
          <p:nvPr/>
        </p:nvSpPr>
        <p:spPr bwMode="auto">
          <a:xfrm>
            <a:off x="6545263" y="3656013"/>
            <a:ext cx="204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44" name="Text Box 56"/>
          <p:cNvSpPr txBox="1">
            <a:spLocks noChangeArrowheads="1"/>
          </p:cNvSpPr>
          <p:nvPr/>
        </p:nvSpPr>
        <p:spPr bwMode="auto">
          <a:xfrm>
            <a:off x="7439025" y="3616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17145" name="Text Box 57"/>
          <p:cNvSpPr txBox="1">
            <a:spLocks noChangeArrowheads="1"/>
          </p:cNvSpPr>
          <p:nvPr/>
        </p:nvSpPr>
        <p:spPr bwMode="auto">
          <a:xfrm>
            <a:off x="6605588" y="5437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7146" name="Line 58"/>
          <p:cNvSpPr>
            <a:spLocks noChangeShapeType="1"/>
          </p:cNvSpPr>
          <p:nvPr/>
        </p:nvSpPr>
        <p:spPr bwMode="auto">
          <a:xfrm>
            <a:off x="2901950" y="1608138"/>
            <a:ext cx="0" cy="2276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47" name="Line 59"/>
          <p:cNvSpPr>
            <a:spLocks noChangeShapeType="1"/>
          </p:cNvSpPr>
          <p:nvPr/>
        </p:nvSpPr>
        <p:spPr bwMode="auto">
          <a:xfrm>
            <a:off x="6545263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593883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49" name="Line 61"/>
          <p:cNvSpPr>
            <a:spLocks noChangeShapeType="1"/>
          </p:cNvSpPr>
          <p:nvPr/>
        </p:nvSpPr>
        <p:spPr bwMode="auto">
          <a:xfrm>
            <a:off x="4116388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50" name="Line 62"/>
          <p:cNvSpPr>
            <a:spLocks noChangeShapeType="1"/>
          </p:cNvSpPr>
          <p:nvPr/>
        </p:nvSpPr>
        <p:spPr bwMode="auto">
          <a:xfrm>
            <a:off x="47307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51" name="Line 63"/>
          <p:cNvSpPr>
            <a:spLocks noChangeShapeType="1"/>
          </p:cNvSpPr>
          <p:nvPr/>
        </p:nvSpPr>
        <p:spPr bwMode="auto">
          <a:xfrm>
            <a:off x="8594725" y="1608138"/>
            <a:ext cx="0" cy="22764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7152" name="Text Box 64"/>
          <p:cNvSpPr txBox="1">
            <a:spLocks noChangeArrowheads="1"/>
          </p:cNvSpPr>
          <p:nvPr/>
        </p:nvSpPr>
        <p:spPr bwMode="auto">
          <a:xfrm>
            <a:off x="77788" y="126365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Phase</a:t>
            </a:r>
          </a:p>
        </p:txBody>
      </p:sp>
      <p:sp>
        <p:nvSpPr>
          <p:cNvPr id="217153" name="Text Box 65"/>
          <p:cNvSpPr txBox="1">
            <a:spLocks noChangeArrowheads="1"/>
          </p:cNvSpPr>
          <p:nvPr/>
        </p:nvSpPr>
        <p:spPr bwMode="auto">
          <a:xfrm>
            <a:off x="1520825" y="1263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7154" name="Text Box 66"/>
          <p:cNvSpPr txBox="1">
            <a:spLocks noChangeArrowheads="1"/>
          </p:cNvSpPr>
          <p:nvPr/>
        </p:nvSpPr>
        <p:spPr bwMode="auto">
          <a:xfrm>
            <a:off x="3357563" y="130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7155" name="Text Box 67"/>
          <p:cNvSpPr txBox="1">
            <a:spLocks noChangeArrowheads="1"/>
          </p:cNvSpPr>
          <p:nvPr/>
        </p:nvSpPr>
        <p:spPr bwMode="auto">
          <a:xfrm>
            <a:off x="6013450" y="13033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7456488" y="1303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17157" name="Rectangle 69"/>
          <p:cNvSpPr>
            <a:spLocks noChangeArrowheads="1"/>
          </p:cNvSpPr>
          <p:nvPr/>
        </p:nvSpPr>
        <p:spPr bwMode="auto">
          <a:xfrm>
            <a:off x="2295525" y="2746375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58" name="Rectangle 70"/>
          <p:cNvSpPr>
            <a:spLocks noChangeArrowheads="1"/>
          </p:cNvSpPr>
          <p:nvPr/>
        </p:nvSpPr>
        <p:spPr bwMode="auto">
          <a:xfrm>
            <a:off x="2295525" y="2290763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59" name="Rectangle 71"/>
          <p:cNvSpPr>
            <a:spLocks noChangeArrowheads="1"/>
          </p:cNvSpPr>
          <p:nvPr/>
        </p:nvSpPr>
        <p:spPr bwMode="auto">
          <a:xfrm>
            <a:off x="2295525" y="1835150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0" name="Rectangle 72"/>
          <p:cNvSpPr>
            <a:spLocks noChangeArrowheads="1"/>
          </p:cNvSpPr>
          <p:nvPr/>
        </p:nvSpPr>
        <p:spPr bwMode="auto">
          <a:xfrm>
            <a:off x="1687513" y="3201988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1" name="Rectangle 73"/>
          <p:cNvSpPr>
            <a:spLocks noChangeArrowheads="1"/>
          </p:cNvSpPr>
          <p:nvPr/>
        </p:nvSpPr>
        <p:spPr bwMode="auto">
          <a:xfrm>
            <a:off x="1687513" y="2746375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2" name="Rectangle 74"/>
          <p:cNvSpPr>
            <a:spLocks noChangeArrowheads="1"/>
          </p:cNvSpPr>
          <p:nvPr/>
        </p:nvSpPr>
        <p:spPr bwMode="auto">
          <a:xfrm>
            <a:off x="1687513" y="2290763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3" name="Rectangle 75"/>
          <p:cNvSpPr>
            <a:spLocks noChangeArrowheads="1"/>
          </p:cNvSpPr>
          <p:nvPr/>
        </p:nvSpPr>
        <p:spPr bwMode="auto">
          <a:xfrm>
            <a:off x="1687513" y="1835150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4" name="Rectangle 76"/>
          <p:cNvSpPr>
            <a:spLocks noChangeArrowheads="1"/>
          </p:cNvSpPr>
          <p:nvPr/>
        </p:nvSpPr>
        <p:spPr bwMode="auto">
          <a:xfrm>
            <a:off x="1081088" y="3201988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5" name="Rectangle 77"/>
          <p:cNvSpPr>
            <a:spLocks noChangeArrowheads="1"/>
          </p:cNvSpPr>
          <p:nvPr/>
        </p:nvSpPr>
        <p:spPr bwMode="auto">
          <a:xfrm>
            <a:off x="1081088" y="2746375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6" name="Rectangle 78"/>
          <p:cNvSpPr>
            <a:spLocks noChangeArrowheads="1"/>
          </p:cNvSpPr>
          <p:nvPr/>
        </p:nvSpPr>
        <p:spPr bwMode="auto">
          <a:xfrm>
            <a:off x="1081088" y="2290763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7" name="Rectangle 79"/>
          <p:cNvSpPr>
            <a:spLocks noChangeArrowheads="1"/>
          </p:cNvSpPr>
          <p:nvPr/>
        </p:nvSpPr>
        <p:spPr bwMode="auto">
          <a:xfrm>
            <a:off x="1081088" y="1835150"/>
            <a:ext cx="6080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8" name="Rectangle 80"/>
          <p:cNvSpPr>
            <a:spLocks noChangeArrowheads="1"/>
          </p:cNvSpPr>
          <p:nvPr/>
        </p:nvSpPr>
        <p:spPr bwMode="auto">
          <a:xfrm>
            <a:off x="473075" y="3201988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69" name="Rectangle 81"/>
          <p:cNvSpPr>
            <a:spLocks noChangeArrowheads="1"/>
          </p:cNvSpPr>
          <p:nvPr/>
        </p:nvSpPr>
        <p:spPr bwMode="auto">
          <a:xfrm>
            <a:off x="473075" y="2746375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0" name="Rectangle 82"/>
          <p:cNvSpPr>
            <a:spLocks noChangeArrowheads="1"/>
          </p:cNvSpPr>
          <p:nvPr/>
        </p:nvSpPr>
        <p:spPr bwMode="auto">
          <a:xfrm>
            <a:off x="473075" y="2290763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1" name="Rectangle 83"/>
          <p:cNvSpPr>
            <a:spLocks noChangeArrowheads="1"/>
          </p:cNvSpPr>
          <p:nvPr/>
        </p:nvSpPr>
        <p:spPr bwMode="auto">
          <a:xfrm>
            <a:off x="473075" y="1835150"/>
            <a:ext cx="6080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2" name="Rectangle 84"/>
          <p:cNvSpPr>
            <a:spLocks noChangeArrowheads="1"/>
          </p:cNvSpPr>
          <p:nvPr/>
        </p:nvSpPr>
        <p:spPr bwMode="auto">
          <a:xfrm>
            <a:off x="3813175" y="1835150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3" name="Rectangle 85"/>
          <p:cNvSpPr>
            <a:spLocks noChangeArrowheads="1"/>
          </p:cNvSpPr>
          <p:nvPr/>
        </p:nvSpPr>
        <p:spPr bwMode="auto">
          <a:xfrm>
            <a:off x="3813175" y="2290763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4" name="Rectangle 86"/>
          <p:cNvSpPr>
            <a:spLocks noChangeArrowheads="1"/>
          </p:cNvSpPr>
          <p:nvPr/>
        </p:nvSpPr>
        <p:spPr bwMode="auto">
          <a:xfrm>
            <a:off x="3813175" y="2746375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5" name="Rectangle 87"/>
          <p:cNvSpPr>
            <a:spLocks noChangeArrowheads="1"/>
          </p:cNvSpPr>
          <p:nvPr/>
        </p:nvSpPr>
        <p:spPr bwMode="auto">
          <a:xfrm>
            <a:off x="3509963" y="3201988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6" name="Rectangle 88"/>
          <p:cNvSpPr>
            <a:spLocks noChangeArrowheads="1"/>
          </p:cNvSpPr>
          <p:nvPr/>
        </p:nvSpPr>
        <p:spPr bwMode="auto">
          <a:xfrm>
            <a:off x="3509963" y="1835150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7" name="Rectangle 89"/>
          <p:cNvSpPr>
            <a:spLocks noChangeArrowheads="1"/>
          </p:cNvSpPr>
          <p:nvPr/>
        </p:nvSpPr>
        <p:spPr bwMode="auto">
          <a:xfrm>
            <a:off x="3509963" y="2290763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8" name="Rectangle 90"/>
          <p:cNvSpPr>
            <a:spLocks noChangeArrowheads="1"/>
          </p:cNvSpPr>
          <p:nvPr/>
        </p:nvSpPr>
        <p:spPr bwMode="auto">
          <a:xfrm>
            <a:off x="3509963" y="2746375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79" name="Rectangle 91"/>
          <p:cNvSpPr>
            <a:spLocks noChangeArrowheads="1"/>
          </p:cNvSpPr>
          <p:nvPr/>
        </p:nvSpPr>
        <p:spPr bwMode="auto">
          <a:xfrm>
            <a:off x="3205163" y="3201988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0" name="Rectangle 92"/>
          <p:cNvSpPr>
            <a:spLocks noChangeArrowheads="1"/>
          </p:cNvSpPr>
          <p:nvPr/>
        </p:nvSpPr>
        <p:spPr bwMode="auto">
          <a:xfrm>
            <a:off x="3205163" y="1835150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1" name="Rectangle 93"/>
          <p:cNvSpPr>
            <a:spLocks noChangeArrowheads="1"/>
          </p:cNvSpPr>
          <p:nvPr/>
        </p:nvSpPr>
        <p:spPr bwMode="auto">
          <a:xfrm>
            <a:off x="3205163" y="2290763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2" name="Rectangle 94"/>
          <p:cNvSpPr>
            <a:spLocks noChangeArrowheads="1"/>
          </p:cNvSpPr>
          <p:nvPr/>
        </p:nvSpPr>
        <p:spPr bwMode="auto">
          <a:xfrm>
            <a:off x="3205163" y="2746375"/>
            <a:ext cx="303212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3" name="Rectangle 95"/>
          <p:cNvSpPr>
            <a:spLocks noChangeArrowheads="1"/>
          </p:cNvSpPr>
          <p:nvPr/>
        </p:nvSpPr>
        <p:spPr bwMode="auto">
          <a:xfrm>
            <a:off x="2901950" y="3201988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4" name="Rectangle 96"/>
          <p:cNvSpPr>
            <a:spLocks noChangeArrowheads="1"/>
          </p:cNvSpPr>
          <p:nvPr/>
        </p:nvSpPr>
        <p:spPr bwMode="auto">
          <a:xfrm>
            <a:off x="2901950" y="1835150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5" name="Rectangle 97"/>
          <p:cNvSpPr>
            <a:spLocks noChangeArrowheads="1"/>
          </p:cNvSpPr>
          <p:nvPr/>
        </p:nvSpPr>
        <p:spPr bwMode="auto">
          <a:xfrm>
            <a:off x="2901950" y="2290763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6" name="Rectangle 98"/>
          <p:cNvSpPr>
            <a:spLocks noChangeArrowheads="1"/>
          </p:cNvSpPr>
          <p:nvPr/>
        </p:nvSpPr>
        <p:spPr bwMode="auto">
          <a:xfrm>
            <a:off x="2901950" y="2746375"/>
            <a:ext cx="303213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7" name="Rectangle 99"/>
          <p:cNvSpPr>
            <a:spLocks noChangeArrowheads="1"/>
          </p:cNvSpPr>
          <p:nvPr/>
        </p:nvSpPr>
        <p:spPr bwMode="auto">
          <a:xfrm>
            <a:off x="6392863" y="2746375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8" name="Rectangle 100"/>
          <p:cNvSpPr>
            <a:spLocks noChangeArrowheads="1"/>
          </p:cNvSpPr>
          <p:nvPr/>
        </p:nvSpPr>
        <p:spPr bwMode="auto">
          <a:xfrm>
            <a:off x="6392863" y="2290763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89" name="Rectangle 101"/>
          <p:cNvSpPr>
            <a:spLocks noChangeArrowheads="1"/>
          </p:cNvSpPr>
          <p:nvPr/>
        </p:nvSpPr>
        <p:spPr bwMode="auto">
          <a:xfrm>
            <a:off x="6392863" y="1835150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0" name="Rectangle 102"/>
          <p:cNvSpPr>
            <a:spLocks noChangeArrowheads="1"/>
          </p:cNvSpPr>
          <p:nvPr/>
        </p:nvSpPr>
        <p:spPr bwMode="auto">
          <a:xfrm>
            <a:off x="6242050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1" name="Rectangle 103"/>
          <p:cNvSpPr>
            <a:spLocks noChangeArrowheads="1"/>
          </p:cNvSpPr>
          <p:nvPr/>
        </p:nvSpPr>
        <p:spPr bwMode="auto">
          <a:xfrm>
            <a:off x="6242050" y="2746375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2" name="Rectangle 104"/>
          <p:cNvSpPr>
            <a:spLocks noChangeArrowheads="1"/>
          </p:cNvSpPr>
          <p:nvPr/>
        </p:nvSpPr>
        <p:spPr bwMode="auto">
          <a:xfrm>
            <a:off x="6242050" y="2290763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3" name="Rectangle 105"/>
          <p:cNvSpPr>
            <a:spLocks noChangeArrowheads="1"/>
          </p:cNvSpPr>
          <p:nvPr/>
        </p:nvSpPr>
        <p:spPr bwMode="auto">
          <a:xfrm>
            <a:off x="6242050" y="1835150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4" name="Rectangle 106"/>
          <p:cNvSpPr>
            <a:spLocks noChangeArrowheads="1"/>
          </p:cNvSpPr>
          <p:nvPr/>
        </p:nvSpPr>
        <p:spPr bwMode="auto">
          <a:xfrm>
            <a:off x="6089650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5" name="Rectangle 107"/>
          <p:cNvSpPr>
            <a:spLocks noChangeArrowheads="1"/>
          </p:cNvSpPr>
          <p:nvPr/>
        </p:nvSpPr>
        <p:spPr bwMode="auto">
          <a:xfrm>
            <a:off x="6089650" y="2746375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6" name="Rectangle 108"/>
          <p:cNvSpPr>
            <a:spLocks noChangeArrowheads="1"/>
          </p:cNvSpPr>
          <p:nvPr/>
        </p:nvSpPr>
        <p:spPr bwMode="auto">
          <a:xfrm>
            <a:off x="6089650" y="2290763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7" name="Rectangle 109"/>
          <p:cNvSpPr>
            <a:spLocks noChangeArrowheads="1"/>
          </p:cNvSpPr>
          <p:nvPr/>
        </p:nvSpPr>
        <p:spPr bwMode="auto">
          <a:xfrm>
            <a:off x="6089650" y="1835150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8" name="Rectangle 110"/>
          <p:cNvSpPr>
            <a:spLocks noChangeArrowheads="1"/>
          </p:cNvSpPr>
          <p:nvPr/>
        </p:nvSpPr>
        <p:spPr bwMode="auto">
          <a:xfrm>
            <a:off x="5938838" y="3201988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199" name="Rectangle 111"/>
          <p:cNvSpPr>
            <a:spLocks noChangeArrowheads="1"/>
          </p:cNvSpPr>
          <p:nvPr/>
        </p:nvSpPr>
        <p:spPr bwMode="auto">
          <a:xfrm>
            <a:off x="5938838" y="2746375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200" name="Rectangle 112"/>
          <p:cNvSpPr>
            <a:spLocks noChangeArrowheads="1"/>
          </p:cNvSpPr>
          <p:nvPr/>
        </p:nvSpPr>
        <p:spPr bwMode="auto">
          <a:xfrm>
            <a:off x="5938838" y="2290763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7201" name="Rectangle 113"/>
          <p:cNvSpPr>
            <a:spLocks noChangeArrowheads="1"/>
          </p:cNvSpPr>
          <p:nvPr/>
        </p:nvSpPr>
        <p:spPr bwMode="auto">
          <a:xfrm>
            <a:off x="5938838" y="1835150"/>
            <a:ext cx="1524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6" grpId="0" animBg="1"/>
      <p:bldP spid="217097" grpId="0" animBg="1"/>
      <p:bldP spid="217098" grpId="0" animBg="1"/>
      <p:bldP spid="217099" grpId="0" animBg="1"/>
      <p:bldP spid="217100" grpId="0" animBg="1"/>
      <p:bldP spid="217105" grpId="0" animBg="1"/>
      <p:bldP spid="217106" grpId="0" animBg="1"/>
      <p:bldP spid="217107" grpId="0" animBg="1"/>
      <p:bldP spid="217108" grpId="0" animBg="1"/>
      <p:bldP spid="217109" grpId="0" animBg="1"/>
      <p:bldP spid="217111" grpId="0"/>
      <p:bldP spid="217112" grpId="0"/>
      <p:bldP spid="217113" grpId="0" animBg="1"/>
      <p:bldP spid="217114" grpId="0" animBg="1"/>
      <p:bldP spid="217115" grpId="0" animBg="1"/>
      <p:bldP spid="217116" grpId="0" animBg="1"/>
      <p:bldP spid="217117" grpId="0" animBg="1"/>
      <p:bldP spid="217118" grpId="0"/>
      <p:bldP spid="217119" grpId="0" animBg="1"/>
      <p:bldP spid="217120" grpId="0" animBg="1"/>
      <p:bldP spid="217121" grpId="0" animBg="1"/>
      <p:bldP spid="217122" grpId="0" animBg="1"/>
      <p:bldP spid="217123" grpId="0" animBg="1"/>
      <p:bldP spid="217124" grpId="0" animBg="1"/>
      <p:bldP spid="217125" grpId="0" animBg="1"/>
      <p:bldP spid="217126" grpId="0" animBg="1"/>
      <p:bldP spid="217127" grpId="0" animBg="1"/>
      <p:bldP spid="217128" grpId="0" animBg="1"/>
      <p:bldP spid="217129" grpId="0" animBg="1"/>
      <p:bldP spid="217130" grpId="0" animBg="1"/>
      <p:bldP spid="217131" grpId="0" animBg="1"/>
      <p:bldP spid="217132" grpId="0" animBg="1"/>
      <p:bldP spid="217133" grpId="0" animBg="1"/>
      <p:bldP spid="217134" grpId="0" animBg="1"/>
      <p:bldP spid="217135" grpId="0" animBg="1"/>
      <p:bldP spid="217136" grpId="0" animBg="1"/>
      <p:bldP spid="217137" grpId="0" animBg="1"/>
      <p:bldP spid="217138" grpId="0" animBg="1"/>
      <p:bldP spid="217139" grpId="0" animBg="1"/>
      <p:bldP spid="217140" grpId="0" animBg="1"/>
      <p:bldP spid="217141" grpId="0" animBg="1"/>
      <p:bldP spid="217142" grpId="0" animBg="1"/>
      <p:bldP spid="217145" grpId="0"/>
      <p:bldP spid="217157" grpId="0" animBg="1"/>
      <p:bldP spid="217158" grpId="0" animBg="1"/>
      <p:bldP spid="217159" grpId="0" animBg="1"/>
      <p:bldP spid="217160" grpId="0" animBg="1"/>
      <p:bldP spid="217161" grpId="0" animBg="1"/>
      <p:bldP spid="217162" grpId="0" animBg="1"/>
      <p:bldP spid="217163" grpId="0" animBg="1"/>
      <p:bldP spid="217164" grpId="0" animBg="1"/>
      <p:bldP spid="217165" grpId="0" animBg="1"/>
      <p:bldP spid="217166" grpId="0" animBg="1"/>
      <p:bldP spid="217167" grpId="0" animBg="1"/>
      <p:bldP spid="217168" grpId="0" animBg="1"/>
      <p:bldP spid="217169" grpId="0" animBg="1"/>
      <p:bldP spid="217170" grpId="0" animBg="1"/>
      <p:bldP spid="217171" grpId="0" animBg="1"/>
      <p:bldP spid="217172" grpId="0" animBg="1"/>
      <p:bldP spid="217173" grpId="0" animBg="1"/>
      <p:bldP spid="217174" grpId="0" animBg="1"/>
      <p:bldP spid="217175" grpId="0" animBg="1"/>
      <p:bldP spid="217176" grpId="0" animBg="1"/>
      <p:bldP spid="217177" grpId="0" animBg="1"/>
      <p:bldP spid="217178" grpId="0" animBg="1"/>
      <p:bldP spid="217179" grpId="0" animBg="1"/>
      <p:bldP spid="217180" grpId="0" animBg="1"/>
      <p:bldP spid="217181" grpId="0" animBg="1"/>
      <p:bldP spid="217182" grpId="0" animBg="1"/>
      <p:bldP spid="217183" grpId="0" animBg="1"/>
      <p:bldP spid="217184" grpId="0" animBg="1"/>
      <p:bldP spid="217185" grpId="0" animBg="1"/>
      <p:bldP spid="217186" grpId="0" animBg="1"/>
      <p:bldP spid="217187" grpId="0" animBg="1"/>
      <p:bldP spid="217188" grpId="0" animBg="1"/>
      <p:bldP spid="217189" grpId="0" animBg="1"/>
      <p:bldP spid="217190" grpId="0" animBg="1"/>
      <p:bldP spid="217191" grpId="0" animBg="1"/>
      <p:bldP spid="217192" grpId="0" animBg="1"/>
      <p:bldP spid="217193" grpId="0" animBg="1"/>
      <p:bldP spid="217194" grpId="0" animBg="1"/>
      <p:bldP spid="217195" grpId="0" animBg="1"/>
      <p:bldP spid="217196" grpId="0" animBg="1"/>
      <p:bldP spid="217197" grpId="0" animBg="1"/>
      <p:bldP spid="217198" grpId="0" animBg="1"/>
      <p:bldP spid="217199" grpId="0" animBg="1"/>
      <p:bldP spid="217200" grpId="0" animBg="1"/>
      <p:bldP spid="2172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Integrality gap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64538" cy="4876800"/>
          </a:xfrm>
        </p:spPr>
        <p:txBody>
          <a:bodyPr/>
          <a:lstStyle/>
          <a:p>
            <a:r>
              <a:rPr lang="en-US"/>
              <a:t>Optimum flow time is at least mT(1+k/2)</a:t>
            </a:r>
          </a:p>
          <a:p>
            <a:r>
              <a:rPr lang="en-US"/>
              <a:t>Optimum LP solution has value roughly mT</a:t>
            </a:r>
          </a:p>
          <a:p>
            <a:r>
              <a:rPr lang="en-US"/>
              <a:t>So integrality gap is </a:t>
            </a:r>
            <a:r>
              <a:rPr lang="en-US">
                <a:latin typeface="Symbol" pitchFamily="18" charset="2"/>
                <a:sym typeface="Symbol" pitchFamily="18" charset="2"/>
              </a:rPr>
              <a:t></a:t>
            </a:r>
            <a:r>
              <a:rPr lang="en-US"/>
              <a:t>(k).</a:t>
            </a:r>
          </a:p>
          <a:p>
            <a:r>
              <a:rPr lang="en-US"/>
              <a:t>Largest job has size P = m</a:t>
            </a:r>
            <a:r>
              <a:rPr lang="en-US" baseline="30000"/>
              <a:t>k</a:t>
            </a:r>
            <a:r>
              <a:rPr lang="en-US"/>
              <a:t>.</a:t>
            </a:r>
          </a:p>
          <a:p>
            <a:r>
              <a:rPr lang="en-US"/>
              <a:t>For k = m</a:t>
            </a:r>
            <a:r>
              <a:rPr lang="en-US" baseline="30000"/>
              <a:t>c</a:t>
            </a:r>
            <a:r>
              <a:rPr lang="en-US"/>
              <a:t>, c&gt;1, we get an integrality gap of </a:t>
            </a:r>
            <a:r>
              <a:rPr lang="en-US">
                <a:latin typeface="Symbol" pitchFamily="18" charset="2"/>
                <a:sym typeface="Symbol" pitchFamily="18" charset="2"/>
              </a:rPr>
              <a:t></a:t>
            </a:r>
            <a:r>
              <a:rPr lang="en-US"/>
              <a:t>(log P/loglogP)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Hardness results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447800"/>
            <a:ext cx="84994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use the reduction from 3-dimensional matching to makespan minimization on unrelated machines [lenstra,shmoys,tardos] to create a hard instance for subset-parallel.</a:t>
            </a:r>
          </a:p>
          <a:p>
            <a:pPr>
              <a:lnSpc>
                <a:spcPct val="90000"/>
              </a:lnSpc>
            </a:pPr>
            <a:r>
              <a:rPr lang="en-US"/>
              <a:t>Each phase of the integrality gap example would have an instance created by the above reduction. </a:t>
            </a:r>
          </a:p>
          <a:p>
            <a:pPr>
              <a:lnSpc>
                <a:spcPct val="90000"/>
              </a:lnSpc>
            </a:pPr>
            <a:r>
              <a:rPr lang="en-US"/>
              <a:t>To create a hard instance for parallel machines we do a reduction from 3-partition.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Preemptive, unweighted Flow time</a:t>
            </a:r>
          </a:p>
        </p:txBody>
      </p:sp>
      <p:graphicFrame>
        <p:nvGraphicFramePr>
          <p:cNvPr id="266243" name="Group 3"/>
          <p:cNvGraphicFramePr>
            <a:graphicFrameLocks noGrp="1"/>
          </p:cNvGraphicFramePr>
          <p:nvPr>
            <p:ph idx="1"/>
          </p:nvPr>
        </p:nvGraphicFramePr>
        <p:xfrm>
          <a:off x="457200" y="1741488"/>
          <a:ext cx="8229600" cy="4553712"/>
        </p:xfrm>
        <a:graphic>
          <a:graphicData uri="http://schemas.openxmlformats.org/drawingml/2006/table">
            <a:tbl>
              <a:tblPr/>
              <a:tblGrid>
                <a:gridCol w="2743200"/>
                <a:gridCol w="2209800"/>
                <a:gridCol w="32766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Offline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Parallel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P),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ymbol" pitchFamily="18" charset="2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1-</a:t>
                      </a:r>
                      <a:r>
                        <a:rPr kumimoji="0" lang="el-GR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Subset parallel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Unbounded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P/loglogP)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Unrelated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0"/>
            <a:ext cx="8226425" cy="1143000"/>
          </a:xfrm>
        </p:spPr>
        <p:txBody>
          <a:bodyPr/>
          <a:lstStyle/>
          <a:p>
            <a:r>
              <a:rPr lang="en-US"/>
              <a:t>A bad example</a:t>
            </a:r>
            <a:endParaRPr lang="en-IN"/>
          </a:p>
        </p:txBody>
      </p:sp>
      <p:sp>
        <p:nvSpPr>
          <p:cNvPr id="177155" name="Line 3"/>
          <p:cNvSpPr>
            <a:spLocks noChangeShapeType="1"/>
          </p:cNvSpPr>
          <p:nvPr/>
        </p:nvSpPr>
        <p:spPr bwMode="auto">
          <a:xfrm>
            <a:off x="1371600" y="2906713"/>
            <a:ext cx="659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>
            <a:off x="1371600" y="3560763"/>
            <a:ext cx="659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1371600" y="4213225"/>
            <a:ext cx="659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>
            <a:off x="4506913" y="2514600"/>
            <a:ext cx="0" cy="2220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59" name="AutoShape 7"/>
          <p:cNvSpPr>
            <a:spLocks/>
          </p:cNvSpPr>
          <p:nvPr/>
        </p:nvSpPr>
        <p:spPr bwMode="auto">
          <a:xfrm>
            <a:off x="1239838" y="2841625"/>
            <a:ext cx="138112" cy="82867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0" name="AutoShape 8"/>
          <p:cNvSpPr>
            <a:spLocks/>
          </p:cNvSpPr>
          <p:nvPr/>
        </p:nvSpPr>
        <p:spPr bwMode="auto">
          <a:xfrm>
            <a:off x="1109663" y="3495675"/>
            <a:ext cx="138112" cy="82867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717550" y="31035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717550" y="3756025"/>
            <a:ext cx="260350" cy="325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1371600" y="44751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1371600" y="49323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1371600" y="5389563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1371600" y="5846763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163195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18938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21542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241617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267652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2938463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320040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4" name="Line 22"/>
          <p:cNvSpPr>
            <a:spLocks noChangeShapeType="1"/>
          </p:cNvSpPr>
          <p:nvPr/>
        </p:nvSpPr>
        <p:spPr bwMode="auto">
          <a:xfrm>
            <a:off x="34623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37226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39830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>
            <a:off x="42433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450532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476567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502920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528955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55514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58118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607377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633412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659447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187" name="Text Box 35"/>
          <p:cNvSpPr txBox="1">
            <a:spLocks noChangeArrowheads="1"/>
          </p:cNvSpPr>
          <p:nvPr/>
        </p:nvSpPr>
        <p:spPr bwMode="auto">
          <a:xfrm>
            <a:off x="1306513" y="2055813"/>
            <a:ext cx="3349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0</a:t>
            </a:r>
            <a:endParaRPr lang="en-IN" sz="2200">
              <a:latin typeface="Comic Sans MS" pitchFamily="66" charset="0"/>
            </a:endParaRPr>
          </a:p>
        </p:txBody>
      </p:sp>
      <p:sp>
        <p:nvSpPr>
          <p:cNvPr id="177188" name="Text Box 36"/>
          <p:cNvSpPr txBox="1">
            <a:spLocks noChangeArrowheads="1"/>
          </p:cNvSpPr>
          <p:nvPr/>
        </p:nvSpPr>
        <p:spPr bwMode="auto">
          <a:xfrm>
            <a:off x="4440238" y="1993900"/>
            <a:ext cx="3571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T</a:t>
            </a:r>
            <a:endParaRPr lang="en-IN" sz="2200">
              <a:latin typeface="Comic Sans MS" pitchFamily="66" charset="0"/>
            </a:endParaRPr>
          </a:p>
        </p:txBody>
      </p:sp>
      <p:sp>
        <p:nvSpPr>
          <p:cNvPr id="177189" name="Rectangle 37"/>
          <p:cNvSpPr>
            <a:spLocks noChangeArrowheads="1"/>
          </p:cNvSpPr>
          <p:nvPr/>
        </p:nvSpPr>
        <p:spPr bwMode="auto">
          <a:xfrm>
            <a:off x="1371600" y="3235325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1371600" y="2581275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1" name="Rectangle 39"/>
          <p:cNvSpPr>
            <a:spLocks noChangeArrowheads="1"/>
          </p:cNvSpPr>
          <p:nvPr/>
        </p:nvSpPr>
        <p:spPr bwMode="auto">
          <a:xfrm>
            <a:off x="1633538" y="44751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2" name="Rectangle 40"/>
          <p:cNvSpPr>
            <a:spLocks noChangeArrowheads="1"/>
          </p:cNvSpPr>
          <p:nvPr/>
        </p:nvSpPr>
        <p:spPr bwMode="auto">
          <a:xfrm>
            <a:off x="1631950" y="2581275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3" name="Rectangle 41"/>
          <p:cNvSpPr>
            <a:spLocks noChangeArrowheads="1"/>
          </p:cNvSpPr>
          <p:nvPr/>
        </p:nvSpPr>
        <p:spPr bwMode="auto">
          <a:xfrm>
            <a:off x="1631950" y="49323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4" name="Rectangle 42"/>
          <p:cNvSpPr>
            <a:spLocks noChangeArrowheads="1"/>
          </p:cNvSpPr>
          <p:nvPr/>
        </p:nvSpPr>
        <p:spPr bwMode="auto">
          <a:xfrm>
            <a:off x="1893888" y="2057400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5" name="Rectangle 43"/>
          <p:cNvSpPr>
            <a:spLocks noChangeArrowheads="1"/>
          </p:cNvSpPr>
          <p:nvPr/>
        </p:nvSpPr>
        <p:spPr bwMode="auto">
          <a:xfrm>
            <a:off x="163353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1371600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633538" y="3233738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633538" y="5389563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893888" y="1730375"/>
            <a:ext cx="260350" cy="325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633538" y="2055813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633538" y="5845175"/>
            <a:ext cx="260350" cy="3254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346233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2678113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3200400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3200400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6" name="Rectangle 54"/>
          <p:cNvSpPr>
            <a:spLocks noChangeArrowheads="1"/>
          </p:cNvSpPr>
          <p:nvPr/>
        </p:nvSpPr>
        <p:spPr bwMode="auto">
          <a:xfrm>
            <a:off x="2678113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2938463" y="3886200"/>
            <a:ext cx="261937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8" name="Rectangle 56"/>
          <p:cNvSpPr>
            <a:spLocks noChangeArrowheads="1"/>
          </p:cNvSpPr>
          <p:nvPr/>
        </p:nvSpPr>
        <p:spPr bwMode="auto">
          <a:xfrm>
            <a:off x="3722688" y="3233738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3462338" y="3233738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0" name="Rectangle 58"/>
          <p:cNvSpPr>
            <a:spLocks noChangeArrowheads="1"/>
          </p:cNvSpPr>
          <p:nvPr/>
        </p:nvSpPr>
        <p:spPr bwMode="auto">
          <a:xfrm>
            <a:off x="2938463" y="3233738"/>
            <a:ext cx="261937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1" name="Rectangle 59"/>
          <p:cNvSpPr>
            <a:spLocks noChangeArrowheads="1"/>
          </p:cNvSpPr>
          <p:nvPr/>
        </p:nvSpPr>
        <p:spPr bwMode="auto">
          <a:xfrm>
            <a:off x="3200400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2" name="Rectangle 60"/>
          <p:cNvSpPr>
            <a:spLocks noChangeArrowheads="1"/>
          </p:cNvSpPr>
          <p:nvPr/>
        </p:nvSpPr>
        <p:spPr bwMode="auto">
          <a:xfrm>
            <a:off x="372268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3" name="Rectangle 61"/>
          <p:cNvSpPr>
            <a:spLocks noChangeArrowheads="1"/>
          </p:cNvSpPr>
          <p:nvPr/>
        </p:nvSpPr>
        <p:spPr bwMode="auto">
          <a:xfrm>
            <a:off x="3984625" y="3233738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4" name="Rectangle 62"/>
          <p:cNvSpPr>
            <a:spLocks noChangeArrowheads="1"/>
          </p:cNvSpPr>
          <p:nvPr/>
        </p:nvSpPr>
        <p:spPr bwMode="auto">
          <a:xfrm>
            <a:off x="2938463" y="2579688"/>
            <a:ext cx="261937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2416175" y="3233738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241617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7" name="Rectangle 65"/>
          <p:cNvSpPr>
            <a:spLocks noChangeArrowheads="1"/>
          </p:cNvSpPr>
          <p:nvPr/>
        </p:nvSpPr>
        <p:spPr bwMode="auto">
          <a:xfrm>
            <a:off x="215582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8" name="Rectangle 66"/>
          <p:cNvSpPr>
            <a:spLocks noChangeArrowheads="1"/>
          </p:cNvSpPr>
          <p:nvPr/>
        </p:nvSpPr>
        <p:spPr bwMode="auto">
          <a:xfrm>
            <a:off x="189388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19" name="Rectangle 67"/>
          <p:cNvSpPr>
            <a:spLocks noChangeArrowheads="1"/>
          </p:cNvSpPr>
          <p:nvPr/>
        </p:nvSpPr>
        <p:spPr bwMode="auto">
          <a:xfrm>
            <a:off x="424497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0" name="Rectangle 68"/>
          <p:cNvSpPr>
            <a:spLocks noChangeArrowheads="1"/>
          </p:cNvSpPr>
          <p:nvPr/>
        </p:nvSpPr>
        <p:spPr bwMode="auto">
          <a:xfrm>
            <a:off x="2416175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1" name="Rectangle 69"/>
          <p:cNvSpPr>
            <a:spLocks noChangeArrowheads="1"/>
          </p:cNvSpPr>
          <p:nvPr/>
        </p:nvSpPr>
        <p:spPr bwMode="auto">
          <a:xfrm>
            <a:off x="2678113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2" name="Rectangle 70"/>
          <p:cNvSpPr>
            <a:spLocks noChangeArrowheads="1"/>
          </p:cNvSpPr>
          <p:nvPr/>
        </p:nvSpPr>
        <p:spPr bwMode="auto">
          <a:xfrm>
            <a:off x="189388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3" name="Rectangle 71"/>
          <p:cNvSpPr>
            <a:spLocks noChangeArrowheads="1"/>
          </p:cNvSpPr>
          <p:nvPr/>
        </p:nvSpPr>
        <p:spPr bwMode="auto">
          <a:xfrm>
            <a:off x="3984625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4" name="Rectangle 72"/>
          <p:cNvSpPr>
            <a:spLocks noChangeArrowheads="1"/>
          </p:cNvSpPr>
          <p:nvPr/>
        </p:nvSpPr>
        <p:spPr bwMode="auto">
          <a:xfrm>
            <a:off x="372268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5" name="Rectangle 73"/>
          <p:cNvSpPr>
            <a:spLocks noChangeArrowheads="1"/>
          </p:cNvSpPr>
          <p:nvPr/>
        </p:nvSpPr>
        <p:spPr bwMode="auto">
          <a:xfrm>
            <a:off x="346233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6" name="Rectangle 74"/>
          <p:cNvSpPr>
            <a:spLocks noChangeArrowheads="1"/>
          </p:cNvSpPr>
          <p:nvPr/>
        </p:nvSpPr>
        <p:spPr bwMode="auto">
          <a:xfrm>
            <a:off x="1893888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7" name="Rectangle 75"/>
          <p:cNvSpPr>
            <a:spLocks noChangeArrowheads="1"/>
          </p:cNvSpPr>
          <p:nvPr/>
        </p:nvSpPr>
        <p:spPr bwMode="auto">
          <a:xfrm>
            <a:off x="398462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8" name="Rectangle 76"/>
          <p:cNvSpPr>
            <a:spLocks noChangeArrowheads="1"/>
          </p:cNvSpPr>
          <p:nvPr/>
        </p:nvSpPr>
        <p:spPr bwMode="auto">
          <a:xfrm>
            <a:off x="4244975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29" name="Rectangle 77"/>
          <p:cNvSpPr>
            <a:spLocks noChangeArrowheads="1"/>
          </p:cNvSpPr>
          <p:nvPr/>
        </p:nvSpPr>
        <p:spPr bwMode="auto">
          <a:xfrm>
            <a:off x="215582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0" name="Rectangle 78"/>
          <p:cNvSpPr>
            <a:spLocks noChangeArrowheads="1"/>
          </p:cNvSpPr>
          <p:nvPr/>
        </p:nvSpPr>
        <p:spPr bwMode="auto">
          <a:xfrm>
            <a:off x="2155825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1" name="Rectangle 79"/>
          <p:cNvSpPr>
            <a:spLocks noChangeArrowheads="1"/>
          </p:cNvSpPr>
          <p:nvPr/>
        </p:nvSpPr>
        <p:spPr bwMode="auto">
          <a:xfrm>
            <a:off x="424497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2" name="Rectangle 80"/>
          <p:cNvSpPr>
            <a:spLocks noChangeArrowheads="1"/>
          </p:cNvSpPr>
          <p:nvPr/>
        </p:nvSpPr>
        <p:spPr bwMode="auto">
          <a:xfrm>
            <a:off x="4767263" y="4930775"/>
            <a:ext cx="261937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3" name="Rectangle 81"/>
          <p:cNvSpPr>
            <a:spLocks noChangeArrowheads="1"/>
          </p:cNvSpPr>
          <p:nvPr/>
        </p:nvSpPr>
        <p:spPr bwMode="auto">
          <a:xfrm>
            <a:off x="4767263" y="4475163"/>
            <a:ext cx="261937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4" name="Rectangle 82"/>
          <p:cNvSpPr>
            <a:spLocks noChangeArrowheads="1"/>
          </p:cNvSpPr>
          <p:nvPr/>
        </p:nvSpPr>
        <p:spPr bwMode="auto">
          <a:xfrm>
            <a:off x="4506913" y="4930775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5" name="Rectangle 83"/>
          <p:cNvSpPr>
            <a:spLocks noChangeArrowheads="1"/>
          </p:cNvSpPr>
          <p:nvPr/>
        </p:nvSpPr>
        <p:spPr bwMode="auto">
          <a:xfrm>
            <a:off x="4506913" y="4475163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6" name="Rectangle 84"/>
          <p:cNvSpPr>
            <a:spLocks noChangeArrowheads="1"/>
          </p:cNvSpPr>
          <p:nvPr/>
        </p:nvSpPr>
        <p:spPr bwMode="auto">
          <a:xfrm>
            <a:off x="4311650" y="1141413"/>
            <a:ext cx="260350" cy="325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7" name="Rectangle 85"/>
          <p:cNvSpPr>
            <a:spLocks noChangeArrowheads="1"/>
          </p:cNvSpPr>
          <p:nvPr/>
        </p:nvSpPr>
        <p:spPr bwMode="auto">
          <a:xfrm>
            <a:off x="4311650" y="1600200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38" name="Text Box 86"/>
          <p:cNvSpPr txBox="1">
            <a:spLocks noChangeArrowheads="1"/>
          </p:cNvSpPr>
          <p:nvPr/>
        </p:nvSpPr>
        <p:spPr bwMode="auto">
          <a:xfrm>
            <a:off x="3722688" y="1012825"/>
            <a:ext cx="585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B x</a:t>
            </a:r>
          </a:p>
        </p:txBody>
      </p:sp>
      <p:sp>
        <p:nvSpPr>
          <p:cNvPr id="177239" name="Text Box 87"/>
          <p:cNvSpPr txBox="1">
            <a:spLocks noChangeArrowheads="1"/>
          </p:cNvSpPr>
          <p:nvPr/>
        </p:nvSpPr>
        <p:spPr bwMode="auto">
          <a:xfrm>
            <a:off x="3722688" y="1535113"/>
            <a:ext cx="6127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A x</a:t>
            </a:r>
          </a:p>
        </p:txBody>
      </p:sp>
      <p:sp>
        <p:nvSpPr>
          <p:cNvPr id="177240" name="Text Box 88"/>
          <p:cNvSpPr txBox="1">
            <a:spLocks noChangeArrowheads="1"/>
          </p:cNvSpPr>
          <p:nvPr/>
        </p:nvSpPr>
        <p:spPr bwMode="auto">
          <a:xfrm>
            <a:off x="4946650" y="990600"/>
            <a:ext cx="10541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A+B=T</a:t>
            </a:r>
          </a:p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A&gt; T/2</a:t>
            </a:r>
            <a:endParaRPr lang="en-IN" sz="2200">
              <a:latin typeface="Comic Sans MS" pitchFamily="66" charset="0"/>
            </a:endParaRPr>
          </a:p>
        </p:txBody>
      </p:sp>
      <p:sp>
        <p:nvSpPr>
          <p:cNvPr id="177241" name="Line 89"/>
          <p:cNvSpPr>
            <a:spLocks noChangeShapeType="1"/>
          </p:cNvSpPr>
          <p:nvPr/>
        </p:nvSpPr>
        <p:spPr bwMode="auto">
          <a:xfrm>
            <a:off x="7902575" y="2644775"/>
            <a:ext cx="0" cy="209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42" name="Text Box 90"/>
          <p:cNvSpPr txBox="1">
            <a:spLocks noChangeArrowheads="1"/>
          </p:cNvSpPr>
          <p:nvPr/>
        </p:nvSpPr>
        <p:spPr bwMode="auto">
          <a:xfrm>
            <a:off x="7818438" y="2101850"/>
            <a:ext cx="6413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T+L</a:t>
            </a:r>
            <a:endParaRPr lang="en-IN" sz="2200">
              <a:latin typeface="Comic Sans MS" pitchFamily="66" charset="0"/>
            </a:endParaRPr>
          </a:p>
        </p:txBody>
      </p:sp>
      <p:sp>
        <p:nvSpPr>
          <p:cNvPr id="177243" name="Rectangle 91"/>
          <p:cNvSpPr>
            <a:spLocks noChangeArrowheads="1"/>
          </p:cNvSpPr>
          <p:nvPr/>
        </p:nvSpPr>
        <p:spPr bwMode="auto">
          <a:xfrm>
            <a:off x="4506913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4" name="Rectangle 92"/>
          <p:cNvSpPr>
            <a:spLocks noChangeArrowheads="1"/>
          </p:cNvSpPr>
          <p:nvPr/>
        </p:nvSpPr>
        <p:spPr bwMode="auto">
          <a:xfrm>
            <a:off x="4506913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5" name="Rectangle 93"/>
          <p:cNvSpPr>
            <a:spLocks noChangeArrowheads="1"/>
          </p:cNvSpPr>
          <p:nvPr/>
        </p:nvSpPr>
        <p:spPr bwMode="auto">
          <a:xfrm>
            <a:off x="4506913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6" name="Rectangle 94"/>
          <p:cNvSpPr>
            <a:spLocks noChangeArrowheads="1"/>
          </p:cNvSpPr>
          <p:nvPr/>
        </p:nvSpPr>
        <p:spPr bwMode="auto">
          <a:xfrm>
            <a:off x="4767263" y="2579688"/>
            <a:ext cx="261937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7" name="Rectangle 95"/>
          <p:cNvSpPr>
            <a:spLocks noChangeArrowheads="1"/>
          </p:cNvSpPr>
          <p:nvPr/>
        </p:nvSpPr>
        <p:spPr bwMode="auto">
          <a:xfrm>
            <a:off x="4767263" y="3233738"/>
            <a:ext cx="261937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8" name="Rectangle 96"/>
          <p:cNvSpPr>
            <a:spLocks noChangeArrowheads="1"/>
          </p:cNvSpPr>
          <p:nvPr/>
        </p:nvSpPr>
        <p:spPr bwMode="auto">
          <a:xfrm>
            <a:off x="4767263" y="3886200"/>
            <a:ext cx="261937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49" name="Rectangle 97"/>
          <p:cNvSpPr>
            <a:spLocks noChangeArrowheads="1"/>
          </p:cNvSpPr>
          <p:nvPr/>
        </p:nvSpPr>
        <p:spPr bwMode="auto">
          <a:xfrm>
            <a:off x="8294688" y="1600200"/>
            <a:ext cx="260350" cy="32543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0" name="Text Box 98"/>
          <p:cNvSpPr txBox="1">
            <a:spLocks noChangeArrowheads="1"/>
          </p:cNvSpPr>
          <p:nvPr/>
        </p:nvSpPr>
        <p:spPr bwMode="auto">
          <a:xfrm>
            <a:off x="7705725" y="1535113"/>
            <a:ext cx="6127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A x</a:t>
            </a:r>
          </a:p>
        </p:txBody>
      </p:sp>
      <p:sp>
        <p:nvSpPr>
          <p:cNvPr id="177251" name="Rectangle 99"/>
          <p:cNvSpPr>
            <a:spLocks noChangeArrowheads="1"/>
          </p:cNvSpPr>
          <p:nvPr/>
        </p:nvSpPr>
        <p:spPr bwMode="auto">
          <a:xfrm>
            <a:off x="607218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2" name="Rectangle 100"/>
          <p:cNvSpPr>
            <a:spLocks noChangeArrowheads="1"/>
          </p:cNvSpPr>
          <p:nvPr/>
        </p:nvSpPr>
        <p:spPr bwMode="auto">
          <a:xfrm>
            <a:off x="581183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3" name="Rectangle 101"/>
          <p:cNvSpPr>
            <a:spLocks noChangeArrowheads="1"/>
          </p:cNvSpPr>
          <p:nvPr/>
        </p:nvSpPr>
        <p:spPr bwMode="auto">
          <a:xfrm>
            <a:off x="5289550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4" name="Rectangle 102"/>
          <p:cNvSpPr>
            <a:spLocks noChangeArrowheads="1"/>
          </p:cNvSpPr>
          <p:nvPr/>
        </p:nvSpPr>
        <p:spPr bwMode="auto">
          <a:xfrm>
            <a:off x="555148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5" name="Rectangle 103"/>
          <p:cNvSpPr>
            <a:spLocks noChangeArrowheads="1"/>
          </p:cNvSpPr>
          <p:nvPr/>
        </p:nvSpPr>
        <p:spPr bwMode="auto">
          <a:xfrm>
            <a:off x="6858000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6" name="Rectangle 104"/>
          <p:cNvSpPr>
            <a:spLocks noChangeArrowheads="1"/>
          </p:cNvSpPr>
          <p:nvPr/>
        </p:nvSpPr>
        <p:spPr bwMode="auto">
          <a:xfrm>
            <a:off x="6594475" y="2579688"/>
            <a:ext cx="261938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7" name="Rectangle 105"/>
          <p:cNvSpPr>
            <a:spLocks noChangeArrowheads="1"/>
          </p:cNvSpPr>
          <p:nvPr/>
        </p:nvSpPr>
        <p:spPr bwMode="auto">
          <a:xfrm>
            <a:off x="6334125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8" name="Rectangle 106"/>
          <p:cNvSpPr>
            <a:spLocks noChangeArrowheads="1"/>
          </p:cNvSpPr>
          <p:nvPr/>
        </p:nvSpPr>
        <p:spPr bwMode="auto">
          <a:xfrm>
            <a:off x="7118350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59" name="Rectangle 107"/>
          <p:cNvSpPr>
            <a:spLocks noChangeArrowheads="1"/>
          </p:cNvSpPr>
          <p:nvPr/>
        </p:nvSpPr>
        <p:spPr bwMode="auto">
          <a:xfrm>
            <a:off x="5029200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0" name="Rectangle 108"/>
          <p:cNvSpPr>
            <a:spLocks noChangeArrowheads="1"/>
          </p:cNvSpPr>
          <p:nvPr/>
        </p:nvSpPr>
        <p:spPr bwMode="auto">
          <a:xfrm>
            <a:off x="738028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1" name="Rectangle 109"/>
          <p:cNvSpPr>
            <a:spLocks noChangeArrowheads="1"/>
          </p:cNvSpPr>
          <p:nvPr/>
        </p:nvSpPr>
        <p:spPr bwMode="auto">
          <a:xfrm>
            <a:off x="7640638" y="257968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2" name="Rectangle 110"/>
          <p:cNvSpPr>
            <a:spLocks noChangeArrowheads="1"/>
          </p:cNvSpPr>
          <p:nvPr/>
        </p:nvSpPr>
        <p:spPr bwMode="auto">
          <a:xfrm>
            <a:off x="607377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3" name="Rectangle 111"/>
          <p:cNvSpPr>
            <a:spLocks noChangeArrowheads="1"/>
          </p:cNvSpPr>
          <p:nvPr/>
        </p:nvSpPr>
        <p:spPr bwMode="auto">
          <a:xfrm>
            <a:off x="581342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4" name="Rectangle 112"/>
          <p:cNvSpPr>
            <a:spLocks noChangeArrowheads="1"/>
          </p:cNvSpPr>
          <p:nvPr/>
        </p:nvSpPr>
        <p:spPr bwMode="auto">
          <a:xfrm>
            <a:off x="5291138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5" name="Rectangle 113"/>
          <p:cNvSpPr>
            <a:spLocks noChangeArrowheads="1"/>
          </p:cNvSpPr>
          <p:nvPr/>
        </p:nvSpPr>
        <p:spPr bwMode="auto">
          <a:xfrm>
            <a:off x="555307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6" name="Rectangle 114"/>
          <p:cNvSpPr>
            <a:spLocks noChangeArrowheads="1"/>
          </p:cNvSpPr>
          <p:nvPr/>
        </p:nvSpPr>
        <p:spPr bwMode="auto">
          <a:xfrm>
            <a:off x="6858000" y="3233738"/>
            <a:ext cx="261938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7" name="Rectangle 115"/>
          <p:cNvSpPr>
            <a:spLocks noChangeArrowheads="1"/>
          </p:cNvSpPr>
          <p:nvPr/>
        </p:nvSpPr>
        <p:spPr bwMode="auto">
          <a:xfrm>
            <a:off x="6596063" y="3233738"/>
            <a:ext cx="261937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8" name="Rectangle 116"/>
          <p:cNvSpPr>
            <a:spLocks noChangeArrowheads="1"/>
          </p:cNvSpPr>
          <p:nvPr/>
        </p:nvSpPr>
        <p:spPr bwMode="auto">
          <a:xfrm>
            <a:off x="6335713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69" name="Rectangle 117"/>
          <p:cNvSpPr>
            <a:spLocks noChangeArrowheads="1"/>
          </p:cNvSpPr>
          <p:nvPr/>
        </p:nvSpPr>
        <p:spPr bwMode="auto">
          <a:xfrm>
            <a:off x="7119938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70" name="Rectangle 118"/>
          <p:cNvSpPr>
            <a:spLocks noChangeArrowheads="1"/>
          </p:cNvSpPr>
          <p:nvPr/>
        </p:nvSpPr>
        <p:spPr bwMode="auto">
          <a:xfrm>
            <a:off x="5029200" y="3233738"/>
            <a:ext cx="261938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71" name="Rectangle 119"/>
          <p:cNvSpPr>
            <a:spLocks noChangeArrowheads="1"/>
          </p:cNvSpPr>
          <p:nvPr/>
        </p:nvSpPr>
        <p:spPr bwMode="auto">
          <a:xfrm>
            <a:off x="738187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72" name="Rectangle 120"/>
          <p:cNvSpPr>
            <a:spLocks noChangeArrowheads="1"/>
          </p:cNvSpPr>
          <p:nvPr/>
        </p:nvSpPr>
        <p:spPr bwMode="auto">
          <a:xfrm>
            <a:off x="7642225" y="3233738"/>
            <a:ext cx="260350" cy="32543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73" name="Line 121"/>
          <p:cNvSpPr>
            <a:spLocks noChangeShapeType="1"/>
          </p:cNvSpPr>
          <p:nvPr/>
        </p:nvSpPr>
        <p:spPr bwMode="auto">
          <a:xfrm>
            <a:off x="502920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4" name="Line 122"/>
          <p:cNvSpPr>
            <a:spLocks noChangeShapeType="1"/>
          </p:cNvSpPr>
          <p:nvPr/>
        </p:nvSpPr>
        <p:spPr bwMode="auto">
          <a:xfrm>
            <a:off x="52911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5" name="Line 123"/>
          <p:cNvSpPr>
            <a:spLocks noChangeShapeType="1"/>
          </p:cNvSpPr>
          <p:nvPr/>
        </p:nvSpPr>
        <p:spPr bwMode="auto">
          <a:xfrm>
            <a:off x="55514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6" name="Line 124"/>
          <p:cNvSpPr>
            <a:spLocks noChangeShapeType="1"/>
          </p:cNvSpPr>
          <p:nvPr/>
        </p:nvSpPr>
        <p:spPr bwMode="auto">
          <a:xfrm>
            <a:off x="581183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7" name="Line 125"/>
          <p:cNvSpPr>
            <a:spLocks noChangeShapeType="1"/>
          </p:cNvSpPr>
          <p:nvPr/>
        </p:nvSpPr>
        <p:spPr bwMode="auto">
          <a:xfrm>
            <a:off x="6072188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8" name="Line 126"/>
          <p:cNvSpPr>
            <a:spLocks noChangeShapeType="1"/>
          </p:cNvSpPr>
          <p:nvPr/>
        </p:nvSpPr>
        <p:spPr bwMode="auto">
          <a:xfrm>
            <a:off x="633412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>
            <a:off x="6594475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6858000" y="4083050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7281" name="Rectangle 129"/>
          <p:cNvSpPr>
            <a:spLocks noChangeArrowheads="1"/>
          </p:cNvSpPr>
          <p:nvPr/>
        </p:nvSpPr>
        <p:spPr bwMode="auto">
          <a:xfrm>
            <a:off x="529113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2" name="Rectangle 130"/>
          <p:cNvSpPr>
            <a:spLocks noChangeArrowheads="1"/>
          </p:cNvSpPr>
          <p:nvPr/>
        </p:nvSpPr>
        <p:spPr bwMode="auto">
          <a:xfrm>
            <a:off x="5029200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3" name="Rectangle 131"/>
          <p:cNvSpPr>
            <a:spLocks noChangeArrowheads="1"/>
          </p:cNvSpPr>
          <p:nvPr/>
        </p:nvSpPr>
        <p:spPr bwMode="auto">
          <a:xfrm>
            <a:off x="5551488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4" name="Rectangle 132"/>
          <p:cNvSpPr>
            <a:spLocks noChangeArrowheads="1"/>
          </p:cNvSpPr>
          <p:nvPr/>
        </p:nvSpPr>
        <p:spPr bwMode="auto">
          <a:xfrm>
            <a:off x="581342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5" name="Rectangle 133"/>
          <p:cNvSpPr>
            <a:spLocks noChangeArrowheads="1"/>
          </p:cNvSpPr>
          <p:nvPr/>
        </p:nvSpPr>
        <p:spPr bwMode="auto">
          <a:xfrm>
            <a:off x="6073775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6" name="Rectangle 134"/>
          <p:cNvSpPr>
            <a:spLocks noChangeArrowheads="1"/>
          </p:cNvSpPr>
          <p:nvPr/>
        </p:nvSpPr>
        <p:spPr bwMode="auto">
          <a:xfrm>
            <a:off x="6335713" y="3886200"/>
            <a:ext cx="260350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7" name="Rectangle 135"/>
          <p:cNvSpPr>
            <a:spLocks noChangeArrowheads="1"/>
          </p:cNvSpPr>
          <p:nvPr/>
        </p:nvSpPr>
        <p:spPr bwMode="auto">
          <a:xfrm>
            <a:off x="6596063" y="3886200"/>
            <a:ext cx="261937" cy="327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sz="2200">
              <a:latin typeface="Comic Sans MS" pitchFamily="66" charset="0"/>
            </a:endParaRPr>
          </a:p>
        </p:txBody>
      </p:sp>
      <p:sp>
        <p:nvSpPr>
          <p:cNvPr id="177288" name="Text Box 136"/>
          <p:cNvSpPr txBox="1">
            <a:spLocks noChangeArrowheads="1"/>
          </p:cNvSpPr>
          <p:nvPr/>
        </p:nvSpPr>
        <p:spPr bwMode="auto">
          <a:xfrm>
            <a:off x="2220913" y="4865688"/>
            <a:ext cx="5551487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Flow time is at least AxL &gt; T L/2</a:t>
            </a:r>
          </a:p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OPT flow time is O(T</a:t>
            </a:r>
            <a:r>
              <a:rPr lang="en-US" sz="2200" baseline="30000">
                <a:latin typeface="Comic Sans MS" pitchFamily="66" charset="0"/>
              </a:rPr>
              <a:t>2</a:t>
            </a:r>
            <a:r>
              <a:rPr lang="en-US" sz="2200">
                <a:latin typeface="Comic Sans MS" pitchFamily="66" charset="0"/>
              </a:rPr>
              <a:t>+L)</a:t>
            </a:r>
          </a:p>
          <a:p>
            <a:pPr defTabSz="828675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200">
                <a:latin typeface="Comic Sans MS" pitchFamily="66" charset="0"/>
              </a:rPr>
              <a:t> </a:t>
            </a:r>
            <a:r>
              <a:rPr lang="el-GR" sz="2200">
                <a:latin typeface="Comic Sans MS" pitchFamily="66" charset="0"/>
              </a:rPr>
              <a:t>Ω</a:t>
            </a:r>
            <a:r>
              <a:rPr lang="en-US" sz="2200">
                <a:latin typeface="Comic Sans MS" pitchFamily="66" charset="0"/>
              </a:rPr>
              <a:t>(T) lower bound on any online algorithm</a:t>
            </a:r>
            <a:endParaRPr lang="en-IN" sz="22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 animBg="1"/>
      <p:bldP spid="177164" grpId="0" animBg="1"/>
      <p:bldP spid="177165" grpId="0" animBg="1"/>
      <p:bldP spid="177166" grpId="0" animBg="1"/>
      <p:bldP spid="177168" grpId="0" animBg="1"/>
      <p:bldP spid="177169" grpId="0" animBg="1"/>
      <p:bldP spid="177170" grpId="0" animBg="1"/>
      <p:bldP spid="177171" grpId="0" animBg="1"/>
      <p:bldP spid="177172" grpId="0" animBg="1"/>
      <p:bldP spid="177173" grpId="0" animBg="1"/>
      <p:bldP spid="177174" grpId="0" animBg="1"/>
      <p:bldP spid="177175" grpId="0" animBg="1"/>
      <p:bldP spid="177176" grpId="0" animBg="1"/>
      <p:bldP spid="177177" grpId="0" animBg="1"/>
      <p:bldP spid="177178" grpId="0" animBg="1"/>
      <p:bldP spid="177189" grpId="0" animBg="1"/>
      <p:bldP spid="177190" grpId="0" animBg="1"/>
      <p:bldP spid="177191" grpId="0" animBg="1"/>
      <p:bldP spid="177191" grpId="1" animBg="1"/>
      <p:bldP spid="177192" grpId="0" animBg="1"/>
      <p:bldP spid="177193" grpId="0" animBg="1"/>
      <p:bldP spid="177193" grpId="1" animBg="1"/>
      <p:bldP spid="177194" grpId="0" animBg="1"/>
      <p:bldP spid="177194" grpId="1" animBg="1"/>
      <p:bldP spid="177195" grpId="0" animBg="1"/>
      <p:bldP spid="177196" grpId="0" animBg="1"/>
      <p:bldP spid="177197" grpId="0" animBg="1"/>
      <p:bldP spid="177198" grpId="0" animBg="1"/>
      <p:bldP spid="177198" grpId="1" animBg="1"/>
      <p:bldP spid="177199" grpId="0" animBg="1"/>
      <p:bldP spid="177199" grpId="1" animBg="1"/>
      <p:bldP spid="177200" grpId="0" animBg="1"/>
      <p:bldP spid="177200" grpId="1" animBg="1"/>
      <p:bldP spid="177201" grpId="0" animBg="1"/>
      <p:bldP spid="177201" grpId="1" animBg="1"/>
      <p:bldP spid="177202" grpId="0" animBg="1"/>
      <p:bldP spid="177203" grpId="0" animBg="1"/>
      <p:bldP spid="177204" grpId="0" animBg="1"/>
      <p:bldP spid="177205" grpId="0" animBg="1"/>
      <p:bldP spid="177206" grpId="0" animBg="1"/>
      <p:bldP spid="177207" grpId="0" animBg="1"/>
      <p:bldP spid="177208" grpId="0" animBg="1"/>
      <p:bldP spid="177209" grpId="0" animBg="1"/>
      <p:bldP spid="177210" grpId="0" animBg="1"/>
      <p:bldP spid="177211" grpId="0" animBg="1"/>
      <p:bldP spid="177212" grpId="0" animBg="1"/>
      <p:bldP spid="177213" grpId="0" animBg="1"/>
      <p:bldP spid="177214" grpId="0" animBg="1"/>
      <p:bldP spid="177215" grpId="0" animBg="1"/>
      <p:bldP spid="177216" grpId="0" animBg="1"/>
      <p:bldP spid="177217" grpId="0" animBg="1"/>
      <p:bldP spid="177218" grpId="0" animBg="1"/>
      <p:bldP spid="177219" grpId="0" animBg="1"/>
      <p:bldP spid="177220" grpId="0" animBg="1"/>
      <p:bldP spid="177221" grpId="0" animBg="1"/>
      <p:bldP spid="177222" grpId="0" animBg="1"/>
      <p:bldP spid="177223" grpId="0" animBg="1"/>
      <p:bldP spid="177224" grpId="0" animBg="1"/>
      <p:bldP spid="177225" grpId="0" animBg="1"/>
      <p:bldP spid="177226" grpId="0" animBg="1"/>
      <p:bldP spid="177227" grpId="0" animBg="1"/>
      <p:bldP spid="177228" grpId="0" animBg="1"/>
      <p:bldP spid="177229" grpId="0" animBg="1"/>
      <p:bldP spid="177230" grpId="0" animBg="1"/>
      <p:bldP spid="177231" grpId="0" animBg="1"/>
      <p:bldP spid="177232" grpId="0" animBg="1"/>
      <p:bldP spid="177232" grpId="1" animBg="1"/>
      <p:bldP spid="177233" grpId="0" animBg="1"/>
      <p:bldP spid="177233" grpId="1" animBg="1"/>
      <p:bldP spid="177234" grpId="0" animBg="1"/>
      <p:bldP spid="177234" grpId="1" animBg="1"/>
      <p:bldP spid="177235" grpId="0" animBg="1"/>
      <p:bldP spid="177235" grpId="1" animBg="1"/>
      <p:bldP spid="177236" grpId="0" animBg="1"/>
      <p:bldP spid="177237" grpId="0" animBg="1"/>
      <p:bldP spid="177238" grpId="0"/>
      <p:bldP spid="177239" grpId="0"/>
      <p:bldP spid="177240" grpId="0"/>
      <p:bldP spid="177243" grpId="0" animBg="1"/>
      <p:bldP spid="177244" grpId="0" animBg="1"/>
      <p:bldP spid="177245" grpId="0" animBg="1"/>
      <p:bldP spid="177245" grpId="1" animBg="1"/>
      <p:bldP spid="177245" grpId="2" animBg="1"/>
      <p:bldP spid="177246" grpId="0" animBg="1"/>
      <p:bldP spid="177247" grpId="0" animBg="1"/>
      <p:bldP spid="177248" grpId="0" animBg="1"/>
      <p:bldP spid="177250" grpId="0"/>
      <p:bldP spid="177254" grpId="0" animBg="1"/>
      <p:bldP spid="177259" grpId="0" animBg="1"/>
      <p:bldP spid="1772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>
                <a:solidFill>
                  <a:schemeClr val="accent6"/>
                </a:solidFill>
              </a:rPr>
              <a:t>Other Models</a:t>
            </a:r>
            <a:endParaRPr lang="en-IN" dirty="0" smtClean="0">
              <a:solidFill>
                <a:schemeClr val="accent6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dirty="0" smtClean="0"/>
              <a:t>What if we allow the algorithm extra resources ?</a:t>
            </a:r>
          </a:p>
          <a:p>
            <a:pPr eaLnBrk="1"/>
            <a:r>
              <a:rPr lang="en-US" dirty="0" smtClean="0"/>
              <a:t>In particular, suppose the algorithm can process (1+</a:t>
            </a:r>
            <a:r>
              <a:rPr lang="el-GR" dirty="0" smtClean="0"/>
              <a:t>ε</a:t>
            </a:r>
            <a:r>
              <a:rPr lang="en-US" dirty="0" smtClean="0"/>
              <a:t>) units in 1 time-unit. [first proposed by Kalyanasundaram,Pruhs95]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876800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Resource Augmentation Model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>
                <a:solidFill>
                  <a:schemeClr val="accent6"/>
                </a:solidFill>
              </a:rPr>
              <a:t>Resource  Augmentation</a:t>
            </a:r>
            <a:endParaRPr lang="en-IN" dirty="0" smtClean="0">
              <a:solidFill>
                <a:schemeClr val="accent6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>
              <a:defRPr/>
            </a:pPr>
            <a:r>
              <a:rPr lang="en-US" dirty="0" smtClean="0"/>
              <a:t>For a single machine, many natural scheduling algorithms are O(1/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30000" dirty="0" err="1" smtClean="0">
                <a:latin typeface="+mj-lt"/>
              </a:rPr>
              <a:t>O</a:t>
            </a:r>
            <a:r>
              <a:rPr lang="en-US" baseline="30000" dirty="0" smtClean="0">
                <a:latin typeface="+mj-lt"/>
              </a:rPr>
              <a:t>(1)</a:t>
            </a:r>
            <a:r>
              <a:rPr lang="en-US" dirty="0" smtClean="0"/>
              <a:t>)-competitive with respect to any L</a:t>
            </a:r>
            <a:r>
              <a:rPr lang="en-US" baseline="-25000" dirty="0" smtClean="0"/>
              <a:t>p</a:t>
            </a:r>
            <a:r>
              <a:rPr lang="en-US" dirty="0" smtClean="0"/>
              <a:t> norm </a:t>
            </a:r>
            <a:r>
              <a:rPr lang="en-US" sz="2200" dirty="0" smtClean="0"/>
              <a:t>[</a:t>
            </a:r>
            <a:r>
              <a:rPr lang="en-US" sz="2200" dirty="0" err="1" smtClean="0"/>
              <a:t>Bansal</a:t>
            </a:r>
            <a:r>
              <a:rPr lang="en-US" sz="2200" dirty="0" smtClean="0"/>
              <a:t> </a:t>
            </a:r>
            <a:r>
              <a:rPr lang="en-US" sz="2200" dirty="0" err="1" smtClean="0"/>
              <a:t>Pruhs</a:t>
            </a:r>
            <a:r>
              <a:rPr lang="en-US" sz="2200" dirty="0" smtClean="0"/>
              <a:t> ‘03]</a:t>
            </a:r>
          </a:p>
          <a:p>
            <a:pPr eaLnBrk="1">
              <a:defRPr/>
            </a:pPr>
            <a:r>
              <a:rPr lang="en-US" dirty="0" smtClean="0"/>
              <a:t> Parallel machines : randomly assign each job to a machine – O(1/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30000" dirty="0" err="1" smtClean="0"/>
              <a:t>O</a:t>
            </a:r>
            <a:r>
              <a:rPr lang="en-US" baseline="30000" dirty="0" smtClean="0"/>
              <a:t>(1)</a:t>
            </a:r>
            <a:r>
              <a:rPr lang="en-US" dirty="0" smtClean="0"/>
              <a:t>) competitive </a:t>
            </a:r>
          </a:p>
          <a:p>
            <a:pPr eaLnBrk="1">
              <a:buFont typeface="Wingdings" pitchFamily="2" charset="2"/>
              <a:buNone/>
              <a:defRPr/>
            </a:pPr>
            <a:r>
              <a:rPr lang="en-US" sz="1800" dirty="0" smtClean="0"/>
              <a:t>                                                           [</a:t>
            </a:r>
            <a:r>
              <a:rPr lang="en-US" sz="1800" dirty="0" err="1" smtClean="0"/>
              <a:t>Chekuri</a:t>
            </a:r>
            <a:r>
              <a:rPr lang="en-US" sz="1800" dirty="0" smtClean="0"/>
              <a:t>, </a:t>
            </a:r>
            <a:r>
              <a:rPr lang="en-US" sz="1800" dirty="0" err="1" smtClean="0"/>
              <a:t>Goel</a:t>
            </a:r>
            <a:r>
              <a:rPr lang="en-US" sz="1800" dirty="0" smtClean="0"/>
              <a:t>, </a:t>
            </a:r>
            <a:r>
              <a:rPr lang="en-US" sz="1800" dirty="0" err="1" smtClean="0"/>
              <a:t>Khanna</a:t>
            </a:r>
            <a:r>
              <a:rPr lang="en-US" sz="1800" dirty="0" smtClean="0"/>
              <a:t>, Kumar ’04]</a:t>
            </a:r>
          </a:p>
          <a:p>
            <a:pPr eaLnBrk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>
              <a:defRPr/>
            </a:pPr>
            <a:r>
              <a:rPr lang="en-US" sz="2800" dirty="0" smtClean="0"/>
              <a:t>Unrelated Machines : </a:t>
            </a:r>
            <a:r>
              <a:rPr lang="en-US" sz="2800" dirty="0" smtClean="0">
                <a:latin typeface="Comic Sans MS"/>
              </a:rPr>
              <a:t>O(1/</a:t>
            </a:r>
            <a:r>
              <a:rPr lang="en-US" sz="2800" dirty="0" smtClean="0">
                <a:latin typeface="Symbol" pitchFamily="18" charset="2"/>
              </a:rPr>
              <a:t>e</a:t>
            </a:r>
            <a:r>
              <a:rPr lang="en-US" sz="2800" baseline="30000" dirty="0" smtClean="0">
                <a:latin typeface="Comic Sans MS"/>
              </a:rPr>
              <a:t>2</a:t>
            </a:r>
            <a:r>
              <a:rPr lang="en-US" sz="2800" dirty="0" smtClean="0"/>
              <a:t>)-competitive, even for weighted case. </a:t>
            </a:r>
            <a:r>
              <a:rPr lang="en-US" sz="1800" dirty="0" smtClean="0"/>
              <a:t>[</a:t>
            </a:r>
            <a:r>
              <a:rPr lang="en-US" sz="1800" dirty="0" err="1" smtClean="0"/>
              <a:t>Chadha</a:t>
            </a:r>
            <a:r>
              <a:rPr lang="en-US" sz="1800" dirty="0" smtClean="0"/>
              <a:t>, </a:t>
            </a:r>
            <a:r>
              <a:rPr lang="en-US" sz="1800" dirty="0" err="1" smtClean="0"/>
              <a:t>Garg</a:t>
            </a:r>
            <a:r>
              <a:rPr lang="en-US" sz="1800" dirty="0" smtClean="0"/>
              <a:t>, Kumar, </a:t>
            </a:r>
            <a:r>
              <a:rPr lang="en-US" sz="1800" dirty="0" err="1" smtClean="0"/>
              <a:t>Muralidhara</a:t>
            </a:r>
            <a:r>
              <a:rPr lang="en-US" sz="1800" dirty="0" smtClean="0"/>
              <a:t> ‘09]</a:t>
            </a:r>
            <a:endParaRPr lang="en-US" sz="2800" dirty="0" smtClean="0"/>
          </a:p>
        </p:txBody>
      </p:sp>
      <p:pic>
        <p:nvPicPr>
          <p:cNvPr id="22532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0400" y="3191375"/>
            <a:ext cx="46080" cy="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Our Algorithm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1828800"/>
            <a:ext cx="84064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a job arrives, we dispatch it to one of the</a:t>
            </a:r>
          </a:p>
          <a:p>
            <a:r>
              <a:rPr lang="en-US" sz="2800" dirty="0" smtClean="0">
                <a:latin typeface="+mj-lt"/>
              </a:rPr>
              <a:t>        machines.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Each machine just follows the optimal policy : </a:t>
            </a:r>
          </a:p>
          <a:p>
            <a:r>
              <a:rPr lang="en-US" sz="2800" dirty="0" smtClean="0">
                <a:solidFill>
                  <a:srgbClr val="0033CC"/>
                </a:solidFill>
                <a:latin typeface="+mj-lt"/>
              </a:rPr>
              <a:t>        Shortest Remaining Processing Time (SRPT)</a:t>
            </a:r>
            <a:endParaRPr lang="en-US" sz="2800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5105400"/>
            <a:ext cx="5500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is the dispatch policy ?   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          </a:t>
            </a:r>
            <a:r>
              <a:rPr lang="en-US" sz="2800" dirty="0" smtClean="0">
                <a:solidFill>
                  <a:srgbClr val="0033CC"/>
                </a:solidFill>
                <a:latin typeface="+mj-lt"/>
              </a:rPr>
              <a:t>GREEDY</a:t>
            </a:r>
            <a:endParaRPr lang="en-US" sz="28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Problem Definition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44475" y="1262063"/>
            <a:ext cx="8228013" cy="6223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690813" y="2463800"/>
            <a:ext cx="1587" cy="7096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160588" y="2136775"/>
          <a:ext cx="414337" cy="415925"/>
        </p:xfrm>
        <a:graphic>
          <a:graphicData uri="http://schemas.openxmlformats.org/presentationml/2006/ole">
            <p:oleObj spid="_x0000_s12293" r:id="rId4" imgW="195840" imgH="202680" progId="">
              <p:embed/>
            </p:oleObj>
          </a:graphicData>
        </a:graphic>
      </p:graphicFrame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31925" y="4037013"/>
            <a:ext cx="6600825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817813" y="2876550"/>
            <a:ext cx="398462" cy="2825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725863" y="2862263"/>
            <a:ext cx="636587" cy="29686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76938" y="2878138"/>
            <a:ext cx="241300" cy="2825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1444625" y="3173413"/>
            <a:ext cx="6600825" cy="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232525" y="2463800"/>
            <a:ext cx="1588" cy="7096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686425" y="2165350"/>
          <a:ext cx="485775" cy="415925"/>
        </p:xfrm>
        <a:graphic>
          <a:graphicData uri="http://schemas.openxmlformats.org/presentationml/2006/ole">
            <p:oleObj spid="_x0000_s12300" r:id="rId5" imgW="229320" imgH="202680" progId="">
              <p:embed/>
            </p:oleObj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54013" y="4859338"/>
            <a:ext cx="8674100" cy="133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en-GB" sz="2400">
                <a:solidFill>
                  <a:srgbClr val="000000"/>
                </a:solidFill>
                <a:latin typeface="Comic Sans MS" pitchFamily="66" charset="0"/>
              </a:rPr>
              <a:t>Flow-time of j,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endParaRPr lang="en-GB" sz="24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en-GB" sz="2400">
                <a:solidFill>
                  <a:srgbClr val="FF0000"/>
                </a:solidFill>
                <a:latin typeface="Comic Sans MS" pitchFamily="66" charset="0"/>
              </a:rPr>
              <a:t>Goal : Find a schedule which minimizes the average flow-time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973388" y="4837113"/>
          <a:ext cx="1184275" cy="615950"/>
        </p:xfrm>
        <a:graphic>
          <a:graphicData uri="http://schemas.openxmlformats.org/presentationml/2006/ole">
            <p:oleObj spid="_x0000_s12302" r:id="rId6" imgW="727200" imgH="2484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25534" y="32004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j</a:t>
            </a:r>
            <a:r>
              <a:rPr lang="en-US" baseline="-50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(t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The dispatch policy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1447800"/>
            <a:ext cx="84257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a job j arrives, compute for each machine </a:t>
            </a:r>
            <a:r>
              <a:rPr lang="en-US" sz="2800" dirty="0" err="1" smtClean="0">
                <a:latin typeface="+mj-lt"/>
              </a:rPr>
              <a:t>i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the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increase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in flow-time if we dispatch j to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. 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3124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5814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44958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47244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51816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3124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3810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8674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724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r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5334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r+1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2514600"/>
            <a:ext cx="601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 arrives at time t :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1</a:t>
            </a:r>
            <a:r>
              <a:rPr lang="en-US" sz="2800" dirty="0" smtClean="0">
                <a:latin typeface="+mj-lt"/>
              </a:rPr>
              <a:t>(t) </a:t>
            </a:r>
            <a:r>
              <a:rPr lang="en-US" sz="2800" dirty="0" smtClean="0">
                <a:latin typeface="cmsy10"/>
              </a:rPr>
              <a:t>≤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2</a:t>
            </a:r>
            <a:r>
              <a:rPr lang="en-US" sz="2800" dirty="0" smtClean="0">
                <a:latin typeface="+mj-lt"/>
              </a:rPr>
              <a:t>(t) </a:t>
            </a:r>
            <a:r>
              <a:rPr lang="en-US" sz="2800" dirty="0" smtClean="0">
                <a:latin typeface="cmsy10"/>
              </a:rPr>
              <a:t>≤</a:t>
            </a:r>
            <a:r>
              <a:rPr lang="en-US" sz="2800" dirty="0" smtClean="0">
                <a:latin typeface="+mj-lt"/>
              </a:rPr>
              <a:t> …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2105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baseline="-50000" dirty="0" err="1" smtClean="0">
                <a:latin typeface="Comic Sans MS"/>
              </a:rPr>
              <a:t>r</a:t>
            </a:r>
            <a:r>
              <a:rPr lang="en-US" sz="2800" dirty="0" smtClean="0">
                <a:latin typeface="+mj-lt"/>
              </a:rPr>
              <a:t>(t) &lt;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dirty="0" smtClean="0">
                <a:latin typeface="+mj-lt"/>
              </a:rPr>
              <a:t> &lt;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r+1</a:t>
            </a:r>
            <a:r>
              <a:rPr lang="en-US" sz="2800" dirty="0" smtClean="0"/>
              <a:t>(t)</a:t>
            </a:r>
            <a:endParaRPr lang="en-US" sz="2800" baseline="-50000" dirty="0">
              <a:latin typeface="Comic Sans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600" y="541020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24600" y="5257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077994" y="3352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" y="4114800"/>
            <a:ext cx="5330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Increase in flow-time =</a:t>
            </a:r>
          </a:p>
          <a:p>
            <a:r>
              <a:rPr lang="en-US" sz="2800" dirty="0" smtClean="0">
                <a:latin typeface="+mj-lt"/>
              </a:rPr>
              <a:t>  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j</a:t>
            </a:r>
            <a:r>
              <a:rPr lang="en-US" sz="2800" baseline="-50000" dirty="0" smtClean="0">
                <a:latin typeface="Comic Sans MS"/>
              </a:rPr>
              <a:t>1</a:t>
            </a:r>
            <a:r>
              <a:rPr lang="en-US" sz="2800" dirty="0" smtClean="0">
                <a:latin typeface="Comic Sans MS"/>
              </a:rPr>
              <a:t>(t</a:t>
            </a:r>
            <a:r>
              <a:rPr lang="en-US" sz="2800" dirty="0" smtClean="0">
                <a:latin typeface="+mj-lt"/>
              </a:rPr>
              <a:t>) + … 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j</a:t>
            </a:r>
            <a:r>
              <a:rPr lang="en-US" sz="2800" baseline="-50000" dirty="0" err="1" smtClean="0">
                <a:latin typeface="Comic Sans MS"/>
              </a:rPr>
              <a:t>r</a:t>
            </a:r>
            <a:r>
              <a:rPr lang="en-US" sz="2800" dirty="0" smtClean="0">
                <a:latin typeface="Comic Sans MS"/>
              </a:rPr>
              <a:t>(t</a:t>
            </a:r>
            <a:r>
              <a:rPr lang="en-US" sz="2800" dirty="0" smtClean="0">
                <a:latin typeface="+mj-lt"/>
              </a:rPr>
              <a:t>) 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dirty="0" smtClean="0">
                <a:latin typeface="+mj-lt"/>
              </a:rPr>
              <a:t>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dirty="0" smtClean="0">
                <a:latin typeface="+mj-lt"/>
              </a:rPr>
              <a:t>(s-r)</a:t>
            </a:r>
          </a:p>
          <a:p>
            <a:r>
              <a:rPr lang="en-US" sz="2800" dirty="0" smtClean="0">
                <a:latin typeface="+mj-lt"/>
              </a:rPr>
              <a:t>  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 build="allAtOnce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17" grpId="0"/>
      <p:bldP spid="18" grpId="0"/>
      <p:bldP spid="21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Our Algorithm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1447800"/>
            <a:ext cx="8728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a job j arrives, compute for each machine </a:t>
            </a:r>
            <a:r>
              <a:rPr lang="en-US" sz="2800" dirty="0" err="1" smtClean="0">
                <a:latin typeface="+mj-lt"/>
              </a:rPr>
              <a:t>i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the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increase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in flow-time if we dispatch j to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. </a:t>
            </a:r>
            <a:endParaRPr lang="en-US" sz="28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276600"/>
            <a:ext cx="7989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Dispatch j to the machine for which </a:t>
            </a:r>
          </a:p>
          <a:p>
            <a:r>
              <a:rPr lang="en-US" sz="2800" dirty="0" smtClean="0">
                <a:latin typeface="+mj-lt"/>
              </a:rPr>
              <a:t>    increase in fractional flow-time is minimum.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Analyzing our algorithm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743200"/>
            <a:ext cx="716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910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2362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1905000"/>
            <a:ext cx="1588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Primal LP</a:t>
            </a:r>
            <a:endParaRPr lang="en-US" sz="26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" y="2362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1905000"/>
            <a:ext cx="13163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Dual LP</a:t>
            </a:r>
            <a:endParaRPr lang="en-US" sz="260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924300" y="3238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3581400"/>
            <a:ext cx="21130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LP opt. value</a:t>
            </a:r>
            <a:endParaRPr lang="en-US" sz="2600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626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5715000" y="2895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0" y="3276600"/>
            <a:ext cx="2832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Algorithm’s value</a:t>
            </a:r>
            <a:endParaRPr lang="en-US" sz="2600" dirty="0"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4384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3581400"/>
            <a:ext cx="27142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Construct a dual</a:t>
            </a:r>
          </a:p>
          <a:p>
            <a:r>
              <a:rPr lang="en-US" sz="2600" dirty="0" smtClean="0">
                <a:latin typeface="+mj-lt"/>
              </a:rPr>
              <a:t>solution </a:t>
            </a:r>
            <a:endParaRPr lang="en-US" sz="2600" dirty="0">
              <a:latin typeface="+mj-lt"/>
            </a:endParaRPr>
          </a:p>
        </p:txBody>
      </p:sp>
      <p:cxnSp>
        <p:nvCxnSpPr>
          <p:cNvPr id="34" name="Straight Arrow Connector 33"/>
          <p:cNvCxnSpPr>
            <a:stCxn id="32" idx="0"/>
            <a:endCxn id="30" idx="3"/>
          </p:cNvCxnSpPr>
          <p:nvPr/>
        </p:nvCxnSpPr>
        <p:spPr>
          <a:xfrm rot="5400000" flipH="1" flipV="1">
            <a:off x="1745351" y="2866034"/>
            <a:ext cx="784318" cy="64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800" y="4800600"/>
            <a:ext cx="8359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Show that the dual solution value and algorithm’s</a:t>
            </a:r>
          </a:p>
          <a:p>
            <a:r>
              <a:rPr lang="en-US" sz="2800" dirty="0" smtClean="0">
                <a:latin typeface="+mj-lt"/>
              </a:rPr>
              <a:t>  flow-time are close to each other.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 dirty="0" smtClean="0">
                <a:solidFill>
                  <a:srgbClr val="0000FF"/>
                </a:solidFill>
                <a:latin typeface="Comic Sans MS" pitchFamily="66" charset="0"/>
              </a:rPr>
              <a:t>Dual LP</a:t>
            </a:r>
            <a:endParaRPr lang="en-GB" sz="4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5625" y="1882775"/>
            <a:ext cx="7794625" cy="233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5625" y="3625850"/>
            <a:ext cx="802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en-GB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73575" y="3871913"/>
            <a:ext cx="21145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95400" y="1600200"/>
          <a:ext cx="5848350" cy="4060825"/>
        </p:xfrm>
        <a:graphic>
          <a:graphicData uri="http://schemas.openxmlformats.org/presentationml/2006/ole">
            <p:oleObj spid="_x0000_s74754" name="Equation" r:id="rId4" imgW="2361960" imgH="18032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00800" y="34290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baseline="-25000" dirty="0" smtClean="0">
                <a:solidFill>
                  <a:srgbClr val="0070C0"/>
                </a:solidFill>
                <a:latin typeface="cmmi10"/>
              </a:rPr>
              <a:t>j</a:t>
            </a:r>
            <a:endParaRPr lang="en-US" sz="2800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4267200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solidFill>
                  <a:srgbClr val="0070C0"/>
                </a:solidFill>
                <a:latin typeface="+mj-lt"/>
              </a:rPr>
              <a:t>it</a:t>
            </a:r>
            <a:endParaRPr lang="en-US" sz="2800" baseline="-250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 dirty="0" smtClean="0">
                <a:solidFill>
                  <a:srgbClr val="0000FF"/>
                </a:solidFill>
                <a:latin typeface="Comic Sans MS" pitchFamily="66" charset="0"/>
              </a:rPr>
              <a:t>Dual LP</a:t>
            </a:r>
            <a:endParaRPr lang="en-GB" sz="4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5625" y="1882775"/>
            <a:ext cx="7794625" cy="233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55625" y="3625850"/>
            <a:ext cx="802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en-GB" sz="2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73575" y="3871913"/>
            <a:ext cx="2114550" cy="146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81500" y="3903663"/>
            <a:ext cx="165100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63650" y="1770062"/>
          <a:ext cx="7137400" cy="3030538"/>
        </p:xfrm>
        <a:graphic>
          <a:graphicData uri="http://schemas.openxmlformats.org/presentationml/2006/ole">
            <p:oleObj spid="_x0000_s75778" name="Equation" r:id="rId4" imgW="2882880" imgH="13460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425534" y="32004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j</a:t>
            </a:r>
            <a:r>
              <a:rPr lang="en-US" baseline="-50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(t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4419600"/>
            <a:ext cx="6005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baseline="-50000" dirty="0" smtClean="0">
                <a:latin typeface="cmmi10"/>
              </a:rPr>
              <a:t>j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j</a:t>
            </a:r>
            <a:r>
              <a:rPr lang="en-US" sz="2800" baseline="-50000" dirty="0" smtClean="0">
                <a:latin typeface="Comic Sans MS"/>
              </a:rPr>
              <a:t>1</a:t>
            </a:r>
            <a:r>
              <a:rPr lang="en-US" sz="2800" dirty="0" smtClean="0">
                <a:latin typeface="Comic Sans MS"/>
              </a:rPr>
              <a:t>(t</a:t>
            </a:r>
            <a:r>
              <a:rPr lang="en-US" sz="2800" dirty="0" smtClean="0">
                <a:latin typeface="+mj-lt"/>
              </a:rPr>
              <a:t>) + … 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j</a:t>
            </a:r>
            <a:r>
              <a:rPr lang="en-US" sz="2800" baseline="-50000" dirty="0" err="1" smtClean="0">
                <a:latin typeface="Comic Sans MS"/>
              </a:rPr>
              <a:t>r</a:t>
            </a:r>
            <a:r>
              <a:rPr lang="en-US" sz="2800" dirty="0" smtClean="0">
                <a:latin typeface="Comic Sans MS"/>
              </a:rPr>
              <a:t>(t</a:t>
            </a:r>
            <a:r>
              <a:rPr lang="en-US" sz="2800" dirty="0" smtClean="0">
                <a:latin typeface="+mj-lt"/>
              </a:rPr>
              <a:t>) 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baseline="-25000" dirty="0" smtClean="0">
                <a:latin typeface="Comic Sans MS"/>
              </a:rPr>
              <a:t> </a:t>
            </a:r>
            <a:r>
              <a:rPr lang="en-US" sz="2800" dirty="0" smtClean="0">
                <a:latin typeface="+mj-lt"/>
              </a:rPr>
              <a:t>+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dirty="0" smtClean="0">
                <a:latin typeface="Comic Sans MS"/>
              </a:rPr>
              <a:t>(s-r)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</a:t>
            </a:r>
            <a:endParaRPr lang="en-US" sz="2800" dirty="0">
              <a:latin typeface="+mj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Setting the Dual Values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1447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a job j arrives,  set </a:t>
            </a:r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baseline="-25000" dirty="0" smtClean="0">
                <a:latin typeface="cmmi10"/>
              </a:rPr>
              <a:t>j</a:t>
            </a:r>
            <a:r>
              <a:rPr lang="en-US" sz="2800" dirty="0" smtClean="0">
                <a:latin typeface="+mj-lt"/>
              </a:rPr>
              <a:t> to the increase in flow-time when j is dispatched greedily. 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3124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5814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44958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47244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51816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3124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3810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8674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724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r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5334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r+1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154194" y="3352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2753380"/>
            <a:ext cx="5915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 arrives at time t :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1</a:t>
            </a:r>
            <a:r>
              <a:rPr lang="en-US" sz="2800" dirty="0" smtClean="0">
                <a:latin typeface="+mj-lt"/>
              </a:rPr>
              <a:t>(t) </a:t>
            </a:r>
            <a:r>
              <a:rPr lang="en-US" sz="2800" dirty="0" smtClean="0">
                <a:latin typeface="cmsy10"/>
              </a:rPr>
              <a:t>≤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2</a:t>
            </a:r>
            <a:r>
              <a:rPr lang="en-US" sz="2800" dirty="0" smtClean="0">
                <a:latin typeface="+mj-lt"/>
              </a:rPr>
              <a:t>(t) </a:t>
            </a:r>
            <a:r>
              <a:rPr lang="en-US" sz="2800" dirty="0" smtClean="0">
                <a:latin typeface="cmsy10"/>
              </a:rPr>
              <a:t>≤</a:t>
            </a:r>
            <a:r>
              <a:rPr lang="en-US" sz="2800" dirty="0" smtClean="0">
                <a:latin typeface="+mj-lt"/>
              </a:rPr>
              <a:t> …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35153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baseline="-50000" dirty="0" err="1" smtClean="0">
                <a:latin typeface="Comic Sans MS"/>
              </a:rPr>
              <a:t>r</a:t>
            </a:r>
            <a:r>
              <a:rPr lang="en-US" sz="2800" dirty="0" smtClean="0">
                <a:latin typeface="+mj-lt"/>
              </a:rPr>
              <a:t>(t) &lt;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ij</a:t>
            </a:r>
            <a:r>
              <a:rPr lang="en-US" sz="2800" dirty="0" smtClean="0">
                <a:latin typeface="+mj-lt"/>
              </a:rPr>
              <a:t> &lt;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ij</a:t>
            </a:r>
            <a:r>
              <a:rPr lang="en-US" sz="2800" baseline="-50000" dirty="0" smtClean="0">
                <a:latin typeface="Comic Sans MS"/>
              </a:rPr>
              <a:t>r+1</a:t>
            </a:r>
            <a:r>
              <a:rPr lang="en-US" sz="2800" dirty="0" smtClean="0"/>
              <a:t>(t)</a:t>
            </a:r>
            <a:endParaRPr lang="en-US" sz="2800" baseline="-50000" dirty="0">
              <a:latin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52578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sym typeface="Symbol"/>
              </a:rPr>
              <a:t>Thus </a:t>
            </a:r>
            <a:r>
              <a:rPr lang="en-US" sz="2800" dirty="0" smtClean="0">
                <a:latin typeface="Symbol"/>
                <a:sym typeface="Symbol"/>
              </a:rPr>
              <a:t></a:t>
            </a:r>
            <a:r>
              <a:rPr lang="en-US" sz="2800" baseline="-25000" dirty="0" smtClean="0">
                <a:latin typeface="+mj-lt"/>
                <a:sym typeface="Symbol"/>
              </a:rPr>
              <a:t>j</a:t>
            </a:r>
            <a:r>
              <a:rPr lang="en-US" sz="2800" dirty="0" smtClean="0">
                <a:latin typeface="Symbol"/>
                <a:sym typeface="Symbol"/>
              </a:rPr>
              <a:t> </a:t>
            </a:r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baseline="-25000" dirty="0" smtClean="0">
                <a:latin typeface="+mj-lt"/>
              </a:rPr>
              <a:t>j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j-lt"/>
              </a:rPr>
              <a:t>is equal  to the total  flow-time.</a:t>
            </a:r>
            <a:r>
              <a:rPr lang="en-US" sz="2800" baseline="-25000" dirty="0" smtClean="0">
                <a:latin typeface="+mj-lt"/>
              </a:rPr>
              <a:t>   </a:t>
            </a:r>
            <a:endParaRPr lang="en-US" sz="2800" baseline="-25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9" grpId="0" build="allAtOnce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21" grpId="0"/>
      <p:bldP spid="22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81000" y="320040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latin typeface="+mj-lt"/>
              </a:rPr>
              <a:t>it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smtClean="0">
                <a:latin typeface="Comic Sans MS"/>
              </a:rPr>
              <a:t>s</a:t>
            </a:r>
            <a:endParaRPr lang="en-US" sz="2800" dirty="0">
              <a:latin typeface="+mj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Setting the Dual Values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3124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5814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44958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47244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51816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3124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3810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8674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724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r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53340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r+1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58674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077994" y="3352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25534" y="32004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j</a:t>
            </a:r>
            <a:r>
              <a:rPr lang="en-US" baseline="-50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(t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600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 </a:t>
            </a:r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latin typeface="+mj-lt"/>
              </a:rPr>
              <a:t>it</a:t>
            </a:r>
            <a:r>
              <a:rPr lang="en-US" sz="2800" dirty="0" smtClean="0">
                <a:latin typeface="+mj-lt"/>
              </a:rPr>
              <a:t> to be the number of jobs waiting at time t for machine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4648200"/>
            <a:ext cx="647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sym typeface="Symbol"/>
              </a:rPr>
              <a:t>Thus </a:t>
            </a:r>
            <a:r>
              <a:rPr lang="en-US" sz="2800" dirty="0" smtClean="0">
                <a:latin typeface="Symbol"/>
                <a:sym typeface="Symbol"/>
              </a:rPr>
              <a:t></a:t>
            </a:r>
            <a:r>
              <a:rPr lang="en-US" sz="2800" baseline="-25000" dirty="0" err="1" smtClean="0">
                <a:latin typeface="+mj-lt"/>
                <a:sym typeface="Symbol"/>
              </a:rPr>
              <a:t>i,t</a:t>
            </a:r>
            <a:r>
              <a:rPr lang="en-US" sz="2800" dirty="0" smtClean="0">
                <a:latin typeface="Symbol"/>
                <a:sym typeface="Symbol"/>
              </a:rPr>
              <a:t> </a:t>
            </a:r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latin typeface="+mj-lt"/>
              </a:rPr>
              <a:t>it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j-lt"/>
              </a:rPr>
              <a:t>is equal  to the total  flow-time.</a:t>
            </a:r>
            <a:r>
              <a:rPr lang="en-US" sz="2800" baseline="-25000" dirty="0" smtClean="0">
                <a:latin typeface="+mj-lt"/>
              </a:rPr>
              <a:t>   </a:t>
            </a:r>
            <a:endParaRPr lang="en-US" sz="2800" baseline="-25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32" grpId="0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4648200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Need to verify</a:t>
            </a:r>
            <a:endParaRPr lang="en-US" sz="2800" dirty="0">
              <a:latin typeface="+mj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Feasibility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25908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048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39624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4191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46482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2667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3340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19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l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4724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l+1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52578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077994" y="28186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25534" y="2590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j</a:t>
            </a:r>
            <a:r>
              <a:rPr lang="en-US" baseline="-50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(t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858838" y="3505200"/>
          <a:ext cx="5748337" cy="623888"/>
        </p:xfrm>
        <a:graphic>
          <a:graphicData uri="http://schemas.openxmlformats.org/presentationml/2006/ole">
            <p:oleObj spid="_x0000_s76802" name="Equation" r:id="rId4" imgW="2336760" imgH="25380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" y="1371600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Fix a machine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’, a job j and time t’. 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200400" y="4343400"/>
          <a:ext cx="3352800" cy="1312863"/>
        </p:xfrm>
        <a:graphic>
          <a:graphicData uri="http://schemas.openxmlformats.org/presentationml/2006/ole">
            <p:oleObj spid="_x0000_s76803" name="Equation" r:id="rId5" imgW="1231560" imgH="4824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" y="2133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</a:rPr>
              <a:t>Suppose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i’j</a:t>
            </a:r>
            <a:r>
              <a:rPr lang="en-US" sz="2800" baseline="-50000" dirty="0" err="1" smtClean="0">
                <a:latin typeface="Comic Sans MS"/>
              </a:rPr>
              <a:t>l</a:t>
            </a:r>
            <a:r>
              <a:rPr lang="en-US" sz="2800" dirty="0" smtClean="0">
                <a:latin typeface="+mj-lt"/>
              </a:rPr>
              <a:t>(t) &lt; </a:t>
            </a:r>
            <a:r>
              <a:rPr lang="en-US" sz="2800" dirty="0" err="1" smtClean="0">
                <a:latin typeface="Comic Sans MS"/>
              </a:rPr>
              <a:t>p</a:t>
            </a:r>
            <a:r>
              <a:rPr lang="en-US" sz="2800" baseline="-25000" dirty="0" err="1" smtClean="0">
                <a:latin typeface="Comic Sans MS"/>
              </a:rPr>
              <a:t>i’j</a:t>
            </a:r>
            <a:r>
              <a:rPr lang="en-US" sz="2800" dirty="0" smtClean="0">
                <a:latin typeface="+mj-lt"/>
              </a:rPr>
              <a:t> &lt; </a:t>
            </a:r>
            <a:r>
              <a:rPr lang="en-US" sz="2800" dirty="0" smtClean="0">
                <a:latin typeface="Comic Sans MS"/>
              </a:rPr>
              <a:t>p</a:t>
            </a:r>
            <a:r>
              <a:rPr lang="en-US" sz="2800" baseline="-25000" dirty="0" smtClean="0">
                <a:latin typeface="Comic Sans MS"/>
              </a:rPr>
              <a:t>i’j</a:t>
            </a:r>
            <a:r>
              <a:rPr lang="en-US" sz="2800" baseline="-50000" dirty="0" smtClean="0">
                <a:latin typeface="Comic Sans MS"/>
              </a:rPr>
              <a:t>l+1</a:t>
            </a:r>
            <a:r>
              <a:rPr lang="en-US" sz="2800" dirty="0" smtClean="0"/>
              <a:t>(t)</a:t>
            </a:r>
            <a:endParaRPr lang="en-US" sz="2800" baseline="-50000" dirty="0"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26" grpId="0" build="allAtOnce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3400" y="3810000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       </a:t>
            </a:r>
            <a:endParaRPr lang="en-US" sz="2800" dirty="0">
              <a:latin typeface="+mj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Feasibility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25908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39000" y="3048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39624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4191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46482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2667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53340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19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l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4724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l+1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0" y="52578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8077994" y="28186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25534" y="2590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p</a:t>
            </a:r>
            <a:r>
              <a:rPr lang="en-US" baseline="-25000" dirty="0" smtClean="0">
                <a:latin typeface="Comic Sans MS"/>
              </a:rPr>
              <a:t>j</a:t>
            </a:r>
            <a:r>
              <a:rPr lang="en-US" baseline="-50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(t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65175" y="2819400"/>
          <a:ext cx="5308600" cy="579438"/>
        </p:xfrm>
        <a:graphic>
          <a:graphicData uri="http://schemas.openxmlformats.org/presentationml/2006/ole">
            <p:oleObj spid="_x0000_s77826" name="Equation" r:id="rId4" imgW="2323800" imgH="253800" progId="Equation.3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04863" y="4008438"/>
          <a:ext cx="5616575" cy="920750"/>
        </p:xfrm>
        <a:graphic>
          <a:graphicData uri="http://schemas.openxmlformats.org/presentationml/2006/ole">
            <p:oleObj spid="_x0000_s77827" name="Equation" r:id="rId5" imgW="3022560" imgH="49500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400" y="1676400"/>
            <a:ext cx="44791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What happens when t’ = t ? 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rot="10800000">
            <a:off x="7573536" y="3733800"/>
            <a:ext cx="1676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Feasibility 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8336" y="2286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8336" y="27432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8336" y="3657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8336" y="3886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8336" y="43434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40336" y="2362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0336" y="2971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78336" y="50292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40336" y="3886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l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336" y="44196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l+1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0336" y="4953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7268736" y="48768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731838" y="3203575"/>
          <a:ext cx="6205537" cy="2760663"/>
        </p:xfrm>
        <a:graphic>
          <a:graphicData uri="http://schemas.openxmlformats.org/presentationml/2006/ole">
            <p:oleObj spid="_x0000_s78850" name="Equation" r:id="rId4" imgW="3340080" imgH="1485720" progId="Equation.3">
              <p:embed/>
            </p:oleObj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rot="5400000">
            <a:off x="7002830" y="3009106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39000" y="2586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mmi10"/>
              </a:rPr>
              <a:t>δ</a:t>
            </a: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1295400"/>
            <a:ext cx="65394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What happens when t’ = t + </a:t>
            </a:r>
            <a:r>
              <a:rPr lang="el-GR" sz="2600" dirty="0" smtClean="0">
                <a:latin typeface="cmmi10"/>
              </a:rPr>
              <a:t>δ</a:t>
            </a:r>
            <a:r>
              <a:rPr lang="en-US" sz="2600" dirty="0" smtClean="0">
                <a:latin typeface="+mj-lt"/>
              </a:rPr>
              <a:t>? </a:t>
            </a:r>
          </a:p>
          <a:p>
            <a:r>
              <a:rPr lang="en-US" sz="2600" dirty="0" smtClean="0">
                <a:latin typeface="+mj-lt"/>
              </a:rPr>
              <a:t>Suppose at time t’ job j</a:t>
            </a:r>
            <a:r>
              <a:rPr lang="en-US" sz="2600" baseline="-25000" dirty="0" smtClean="0">
                <a:latin typeface="+mj-lt"/>
              </a:rPr>
              <a:t>k</a:t>
            </a:r>
            <a:r>
              <a:rPr lang="en-US" sz="2600" dirty="0" smtClean="0">
                <a:latin typeface="+mj-lt"/>
              </a:rPr>
              <a:t> is being processed</a:t>
            </a:r>
            <a:endParaRPr lang="en-US" sz="2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20980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Case 1: k ≤ l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  <a:ln/>
        </p:spPr>
        <p:txBody>
          <a:bodyPr lIns="0" tIns="0" rIns="0" bIns="0"/>
          <a:lstStyle/>
          <a:p>
            <a:pPr defTabSz="414338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4000">
                <a:solidFill>
                  <a:srgbClr val="0000FF"/>
                </a:solidFill>
                <a:latin typeface="Comic Sans MS" pitchFamily="66" charset="0"/>
              </a:rPr>
              <a:t>Special Cases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84200" y="2989263"/>
            <a:ext cx="8228013" cy="622300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 defTabSz="457200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65150" y="1671638"/>
            <a:ext cx="7237413" cy="3687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Parallel : all machines identical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Related : machines have different speeds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Subset Parallel : parallel except that a job can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  only go on a subset of machines  </a:t>
            </a: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endParaRPr lang="en-GB" sz="2500">
              <a:solidFill>
                <a:srgbClr val="000000"/>
              </a:solidFill>
              <a:latin typeface="Comic Sans MS" pitchFamily="66" charset="0"/>
            </a:endParaRPr>
          </a:p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500">
                <a:solidFill>
                  <a:srgbClr val="000000"/>
                </a:solidFill>
                <a:latin typeface="Comic Sans MS" pitchFamily="66" charset="0"/>
              </a:rPr>
              <a:t>Subset Related       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465763" y="1706563"/>
          <a:ext cx="992187" cy="474662"/>
        </p:xfrm>
        <a:graphic>
          <a:graphicData uri="http://schemas.openxmlformats.org/presentationml/2006/ole">
            <p:oleObj spid="_x0000_s14341" r:id="rId4" imgW="511200" imgH="202680" progId="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010400" y="2601913"/>
          <a:ext cx="1362075" cy="476250"/>
        </p:xfrm>
        <a:graphic>
          <a:graphicData uri="http://schemas.openxmlformats.org/presentationml/2006/ole">
            <p:oleObj spid="_x0000_s14342" r:id="rId5" imgW="701280" imgH="202680" progId="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853113" y="3960813"/>
          <a:ext cx="1481137" cy="473075"/>
        </p:xfrm>
        <a:graphic>
          <a:graphicData uri="http://schemas.openxmlformats.org/presentationml/2006/ole">
            <p:oleObj spid="_x0000_s14343" name="OpenOffice.org" r:id="rId6" imgW="765720" imgH="202320" progId="">
              <p:embed/>
            </p:oleObj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422525" y="5540375"/>
            <a:ext cx="351631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defTabSz="414338" hangingPunct="0">
              <a:lnSpc>
                <a:spcPct val="11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en-GB" sz="2200">
                <a:solidFill>
                  <a:srgbClr val="FF0000"/>
                </a:solidFill>
                <a:latin typeface="Comic Sans MS" pitchFamily="66" charset="0"/>
              </a:rPr>
              <a:t>All of these are NP-hard.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Feasibility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762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2192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2800" y="2133600"/>
            <a:ext cx="762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2362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2800" y="2819400"/>
            <a:ext cx="762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24800" y="1600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2</a:t>
            </a:r>
            <a:endParaRPr lang="en-US" baseline="-25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3505200"/>
            <a:ext cx="762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23622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Arial"/>
              </a:rPr>
              <a:t>r</a:t>
            </a:r>
            <a:endParaRPr lang="en-US" baseline="-25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</a:rPr>
              <a:t>j</a:t>
            </a:r>
            <a:r>
              <a:rPr lang="en-US" baseline="-25000" dirty="0" smtClean="0">
                <a:latin typeface="Arial"/>
              </a:rPr>
              <a:t>r+1</a:t>
            </a:r>
            <a:endParaRPr lang="en-US" baseline="-25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34290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/>
              </a:rPr>
              <a:t>j</a:t>
            </a:r>
            <a:r>
              <a:rPr lang="en-US" baseline="-25000" dirty="0" err="1" smtClean="0">
                <a:latin typeface="Comic Sans MS"/>
              </a:rPr>
              <a:t>s</a:t>
            </a:r>
            <a:endParaRPr lang="en-US" baseline="-25000" dirty="0">
              <a:latin typeface="Comic Sans M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908147" y="2083454"/>
            <a:ext cx="2666998" cy="240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7239000" y="3429000"/>
            <a:ext cx="1676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61975" y="2819400"/>
          <a:ext cx="8166100" cy="3352800"/>
        </p:xfrm>
        <a:graphic>
          <a:graphicData uri="http://schemas.openxmlformats.org/presentationml/2006/ole">
            <p:oleObj spid="_x0000_s79874" name="Equation" r:id="rId4" imgW="3619440" imgH="148572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3400" y="1219200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Case 2: k &gt; l 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800" y="1295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mmi10"/>
              </a:rPr>
              <a:t>¢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Feasibility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3276600"/>
            <a:ext cx="41873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So, </a:t>
            </a:r>
            <a:r>
              <a:rPr lang="el-GR" sz="2400" dirty="0" smtClean="0">
                <a:latin typeface="Times New Roman"/>
                <a:cs typeface="Times New Roman"/>
              </a:rPr>
              <a:t>α</a:t>
            </a:r>
            <a:r>
              <a:rPr lang="en-US" sz="2600" baseline="-25000" dirty="0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, </a:t>
            </a:r>
            <a:r>
              <a:rPr lang="el-GR" sz="24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600" baseline="-25000" dirty="0" smtClean="0">
                <a:latin typeface="+mj-lt"/>
              </a:rPr>
              <a:t>it</a:t>
            </a:r>
            <a:r>
              <a:rPr lang="en-US" sz="2600" dirty="0" smtClean="0">
                <a:latin typeface="+mj-lt"/>
              </a:rPr>
              <a:t>  are dual feasible</a:t>
            </a:r>
            <a:endParaRPr lang="en-US" sz="2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3886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But 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omic Sans MS"/>
                <a:sym typeface="Symbol"/>
              </a:rPr>
              <a:t>i,t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 </a:t>
            </a:r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solidFill>
                  <a:srgbClr val="000000"/>
                </a:solidFill>
                <a:latin typeface="Comic Sans MS"/>
              </a:rPr>
              <a:t>it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smtClean="0">
                <a:solidFill>
                  <a:srgbClr val="000000"/>
                </a:solidFill>
                <a:latin typeface="Comic Sans MS"/>
                <a:sym typeface="Symbo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 </a:t>
            </a:r>
            <a:r>
              <a:rPr lang="el-GR" sz="2800" dirty="0" smtClean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α</a:t>
            </a:r>
            <a:r>
              <a:rPr lang="en-US" sz="2800" baseline="-25000" dirty="0" smtClean="0">
                <a:solidFill>
                  <a:srgbClr val="000000"/>
                </a:solidFill>
                <a:latin typeface="Comic Sans MS"/>
              </a:rPr>
              <a:t>j</a:t>
            </a:r>
            <a:r>
              <a:rPr lang="en-US" sz="2800" dirty="0" smtClean="0">
                <a:solidFill>
                  <a:srgbClr val="000000"/>
                </a:solidFill>
              </a:rPr>
              <a:t> both equal the total flow time and hence the dual objective value is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828800" y="1905000"/>
          <a:ext cx="3665538" cy="1312863"/>
        </p:xfrm>
        <a:graphic>
          <a:graphicData uri="http://schemas.openxmlformats.org/presentationml/2006/ole">
            <p:oleObj spid="_x0000_s80898" name="Equation" r:id="rId4" imgW="1346040" imgH="482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295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Hence, for any machine </a:t>
            </a:r>
            <a:r>
              <a:rPr lang="en-US" sz="2800" dirty="0" err="1" smtClean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’, time t’ and job j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71800" y="4856252"/>
          <a:ext cx="2971800" cy="934948"/>
        </p:xfrm>
        <a:graphic>
          <a:graphicData uri="http://schemas.openxmlformats.org/presentationml/2006/ole">
            <p:oleObj spid="_x0000_s80899" name="Equation" r:id="rId5" imgW="113004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Incorporating machine speed-up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3429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So the values </a:t>
            </a:r>
            <a:r>
              <a:rPr lang="el-GR" sz="2400" dirty="0" smtClean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α</a:t>
            </a:r>
            <a:r>
              <a:rPr lang="en-US" sz="2600" baseline="-25000" dirty="0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, </a:t>
            </a:r>
            <a:r>
              <a:rPr lang="el-GR" sz="24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600" baseline="-25000" dirty="0" smtClean="0">
                <a:latin typeface="+mj-lt"/>
              </a:rPr>
              <a:t>it</a:t>
            </a:r>
            <a:r>
              <a:rPr lang="en-US" sz="2600" dirty="0" smtClean="0">
                <a:latin typeface="+mj-lt"/>
              </a:rPr>
              <a:t>/(1+</a:t>
            </a:r>
            <a:r>
              <a:rPr lang="el-GR" sz="2600" dirty="0" smtClean="0">
                <a:latin typeface="Times New Roman"/>
                <a:cs typeface="Times New Roman"/>
              </a:rPr>
              <a:t>ε</a:t>
            </a:r>
            <a:r>
              <a:rPr lang="en-US" sz="2600" dirty="0" smtClean="0"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latin typeface="+mj-lt"/>
              </a:rPr>
              <a:t> are dual feasible for an </a:t>
            </a:r>
          </a:p>
          <a:p>
            <a:r>
              <a:rPr lang="en-US" sz="2600" dirty="0" smtClean="0">
                <a:latin typeface="+mj-lt"/>
              </a:rPr>
              <a:t>instance with processing times larger by a factor </a:t>
            </a:r>
            <a:r>
              <a:rPr lang="en-US" sz="2600" dirty="0" smtClean="0"/>
              <a:t>(1+</a:t>
            </a:r>
            <a:r>
              <a:rPr lang="el-GR" sz="2600" dirty="0" smtClean="0">
                <a:latin typeface="Times New Roman"/>
                <a:cs typeface="Times New Roman"/>
              </a:rPr>
              <a:t>ε</a:t>
            </a:r>
            <a:r>
              <a:rPr lang="en-US" sz="2600" dirty="0" smtClean="0">
                <a:latin typeface="Times New Roman"/>
                <a:cs typeface="Times New Roman"/>
              </a:rPr>
              <a:t>)</a:t>
            </a:r>
            <a:r>
              <a:rPr lang="en-US" sz="2600" dirty="0" smtClean="0"/>
              <a:t> 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050925" y="1905000"/>
          <a:ext cx="5221288" cy="1312863"/>
        </p:xfrm>
        <a:graphic>
          <a:graphicData uri="http://schemas.openxmlformats.org/presentationml/2006/ole">
            <p:oleObj spid="_x0000_s81922" name="Equation" r:id="rId4" imgW="1917360" imgH="4824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295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For any machine </a:t>
            </a:r>
            <a:r>
              <a:rPr lang="en-US" sz="2800" dirty="0" err="1" smtClean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’, time t’ and job j</a:t>
            </a:r>
            <a:endParaRPr lang="en-US" sz="2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648200"/>
            <a:ext cx="83908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+mj-lt"/>
              </a:rPr>
              <a:t>Equivalently, schedule given instance on machines of</a:t>
            </a:r>
          </a:p>
          <a:p>
            <a:r>
              <a:rPr lang="en-US" sz="2600" dirty="0" smtClean="0">
                <a:latin typeface="+mj-lt"/>
              </a:rPr>
              <a:t>speed </a:t>
            </a:r>
            <a:r>
              <a:rPr lang="en-US" sz="2600" dirty="0" smtClean="0"/>
              <a:t>(1+</a:t>
            </a:r>
            <a:r>
              <a:rPr lang="el-GR" sz="2600" dirty="0" smtClean="0">
                <a:latin typeface="Times New Roman"/>
                <a:cs typeface="Times New Roman"/>
              </a:rPr>
              <a:t>ε</a:t>
            </a:r>
            <a:r>
              <a:rPr lang="en-US" sz="2600" dirty="0" smtClean="0">
                <a:latin typeface="Times New Roman"/>
                <a:cs typeface="Times New Roman"/>
              </a:rPr>
              <a:t>)</a:t>
            </a:r>
            <a:r>
              <a:rPr lang="en-US" sz="2600" dirty="0" smtClean="0"/>
              <a:t> to determine </a:t>
            </a:r>
            <a:r>
              <a:rPr lang="el-GR" sz="2400" dirty="0" smtClean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α</a:t>
            </a:r>
            <a:r>
              <a:rPr lang="en-US" sz="2600" baseline="-25000" dirty="0" smtClean="0"/>
              <a:t>j</a:t>
            </a:r>
            <a:r>
              <a:rPr lang="en-US" sz="2600" dirty="0" smtClean="0"/>
              <a:t>, </a:t>
            </a:r>
            <a:r>
              <a:rPr lang="el-GR" sz="24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600" baseline="-25000" dirty="0" smtClean="0"/>
              <a:t>it</a:t>
            </a:r>
            <a:r>
              <a:rPr lang="en-US" sz="2600" dirty="0" smtClean="0"/>
              <a:t>. The values</a:t>
            </a:r>
            <a:r>
              <a:rPr lang="en-US" sz="2600" dirty="0" smtClean="0">
                <a:latin typeface="+mj-lt"/>
              </a:rPr>
              <a:t> </a:t>
            </a:r>
            <a:r>
              <a:rPr lang="el-GR" sz="2400" dirty="0" smtClean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α</a:t>
            </a:r>
            <a:r>
              <a:rPr lang="en-US" sz="2600" baseline="-25000" dirty="0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, </a:t>
            </a:r>
            <a:r>
              <a:rPr lang="el-GR" sz="24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600" baseline="-25000" dirty="0" smtClean="0">
                <a:latin typeface="+mj-lt"/>
              </a:rPr>
              <a:t>it</a:t>
            </a:r>
            <a:r>
              <a:rPr lang="en-US" sz="2600" dirty="0" smtClean="0">
                <a:latin typeface="+mj-lt"/>
              </a:rPr>
              <a:t>/(1+</a:t>
            </a:r>
            <a:r>
              <a:rPr lang="el-GR" sz="2600" dirty="0" smtClean="0">
                <a:latin typeface="Times New Roman"/>
                <a:cs typeface="Times New Roman"/>
              </a:rPr>
              <a:t>ε</a:t>
            </a:r>
            <a:r>
              <a:rPr lang="en-US" sz="2600" dirty="0" smtClean="0"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latin typeface="+mj-lt"/>
              </a:rPr>
              <a:t> </a:t>
            </a:r>
          </a:p>
          <a:p>
            <a:r>
              <a:rPr lang="en-US" sz="2600" dirty="0" smtClean="0">
                <a:latin typeface="+mj-lt"/>
              </a:rPr>
              <a:t>are dual feasible.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3600" dirty="0" smtClean="0">
                <a:solidFill>
                  <a:schemeClr val="accent6"/>
                </a:solidFill>
              </a:rPr>
              <a:t>Dual Objective Value</a:t>
            </a:r>
            <a:endParaRPr lang="en-IN" sz="3600" dirty="0" smtClean="0">
              <a:solidFill>
                <a:schemeClr val="accent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629400" y="518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34290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dual value is less than the optimum fractional flow time. </a:t>
            </a:r>
          </a:p>
        </p:txBody>
      </p:sp>
      <p:graphicFrame>
        <p:nvGraphicFramePr>
          <p:cNvPr id="190465" name="Object 1"/>
          <p:cNvGraphicFramePr>
            <a:graphicFrameLocks noChangeAspect="1"/>
          </p:cNvGraphicFramePr>
          <p:nvPr/>
        </p:nvGraphicFramePr>
        <p:xfrm>
          <a:off x="1981200" y="2057400"/>
          <a:ext cx="4708525" cy="1168400"/>
        </p:xfrm>
        <a:graphic>
          <a:graphicData uri="http://schemas.openxmlformats.org/presentationml/2006/ole">
            <p:oleObj spid="_x0000_s82946" name="Equation" r:id="rId4" imgW="179064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371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Since 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omic Sans MS"/>
                <a:sym typeface="Symbol"/>
              </a:rPr>
              <a:t>i,t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 </a:t>
            </a:r>
            <a:r>
              <a:rPr lang="el-GR" sz="2800" dirty="0" smtClean="0">
                <a:solidFill>
                  <a:srgbClr val="0070C0"/>
                </a:solidFill>
                <a:latin typeface="cmmi10"/>
              </a:rPr>
              <a:t>β</a:t>
            </a:r>
            <a:r>
              <a:rPr lang="en-US" sz="2800" baseline="-25000" dirty="0" smtClean="0">
                <a:solidFill>
                  <a:srgbClr val="000000"/>
                </a:solidFill>
                <a:latin typeface="Comic Sans MS"/>
              </a:rPr>
              <a:t>it</a:t>
            </a:r>
            <a:r>
              <a:rPr lang="en-US" sz="2800" dirty="0" smtClean="0">
                <a:solidFill>
                  <a:srgbClr val="000000"/>
                </a:solidFill>
              </a:rPr>
              <a:t> = 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smtClean="0">
                <a:solidFill>
                  <a:srgbClr val="000000"/>
                </a:solidFill>
                <a:latin typeface="Comic Sans MS"/>
                <a:sym typeface="Symbo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latin typeface="Symbol"/>
                <a:sym typeface="Symbol"/>
              </a:rPr>
              <a:t> </a:t>
            </a:r>
            <a:r>
              <a:rPr lang="el-GR" sz="2800" dirty="0" smtClean="0">
                <a:solidFill>
                  <a:srgbClr val="000000"/>
                </a:solidFill>
                <a:latin typeface="+mn-lt"/>
                <a:cs typeface="Times New Roman"/>
                <a:sym typeface="Symbol"/>
              </a:rPr>
              <a:t>α</a:t>
            </a:r>
            <a:r>
              <a:rPr lang="en-US" sz="2800" baseline="-25000" dirty="0" smtClean="0">
                <a:solidFill>
                  <a:srgbClr val="000000"/>
                </a:solidFill>
                <a:latin typeface="+mn-lt"/>
                <a:cs typeface="Times New Roman"/>
                <a:sym typeface="Symbol"/>
              </a:rPr>
              <a:t>j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cs typeface="Times New Roman"/>
                <a:sym typeface="Symbol"/>
              </a:rPr>
              <a:t> the value of the dual is </a:t>
            </a:r>
            <a:r>
              <a:rPr lang="en-US" sz="2800" baseline="-250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2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724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Hence, the flow time of our solution, </a:t>
            </a:r>
            <a:r>
              <a:rPr lang="en-US" sz="2800" dirty="0" smtClean="0">
                <a:latin typeface="Symbol"/>
                <a:sym typeface="Symbol"/>
              </a:rPr>
              <a:t></a:t>
            </a:r>
            <a:r>
              <a:rPr lang="en-US" sz="2800" baseline="-25000" dirty="0" smtClean="0">
                <a:sym typeface="Symbol"/>
              </a:rPr>
              <a:t>j</a:t>
            </a:r>
            <a:r>
              <a:rPr lang="en-US" sz="2800" dirty="0" smtClean="0"/>
              <a:t> </a:t>
            </a:r>
            <a:r>
              <a:rPr lang="el-GR" sz="2800" dirty="0" smtClean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α</a:t>
            </a:r>
            <a:r>
              <a:rPr lang="en-US" sz="2800" baseline="-25000" dirty="0" smtClean="0"/>
              <a:t>j</a:t>
            </a:r>
            <a:r>
              <a:rPr lang="en-US" sz="2800" dirty="0" smtClean="0"/>
              <a:t>, is at most (1+1/</a:t>
            </a:r>
            <a:r>
              <a:rPr lang="el-GR" sz="2800" dirty="0" smtClean="0">
                <a:latin typeface="Times New Roman"/>
                <a:cs typeface="Times New Roman"/>
              </a:rPr>
              <a:t>ε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>
                <a:latin typeface="+mj-lt"/>
              </a:rPr>
              <a:t>times the optimum fractional flow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  <p:bldP spid="7" grpId="0"/>
      <p:bldP spid="10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extend this analysis to the L</a:t>
            </a:r>
            <a:r>
              <a:rPr lang="en-US" baseline="-25000" dirty="0" smtClean="0"/>
              <a:t>p</a:t>
            </a:r>
            <a:r>
              <a:rPr lang="en-US" dirty="0" smtClean="0"/>
              <a:t>-norm of the flow time to get a similar result.</a:t>
            </a:r>
          </a:p>
          <a:p>
            <a:r>
              <a:rPr lang="en-US" dirty="0" smtClean="0"/>
              <a:t>Analysis also extends to the case of minimizing sum of flow time and energy on unrelated machines.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Problems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Single Machine :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Constant factor approximation algorithm for weighted flow-time.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loglog</a:t>
            </a:r>
            <a:r>
              <a:rPr lang="en-US" dirty="0" smtClean="0"/>
              <a:t> n approx </a:t>
            </a:r>
            <a:r>
              <a:rPr lang="en-US" sz="2600" dirty="0" smtClean="0"/>
              <a:t>[</a:t>
            </a:r>
            <a:r>
              <a:rPr lang="en-US" sz="2600" dirty="0" err="1" smtClean="0"/>
              <a:t>Bansal</a:t>
            </a:r>
            <a:r>
              <a:rPr lang="en-US" sz="2600" dirty="0" smtClean="0"/>
              <a:t> </a:t>
            </a:r>
            <a:r>
              <a:rPr lang="en-US" sz="2600" dirty="0" err="1" smtClean="0"/>
              <a:t>Pruhs</a:t>
            </a:r>
            <a:r>
              <a:rPr lang="en-US" sz="2600" dirty="0" smtClean="0"/>
              <a:t> ’10]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800" dirty="0" smtClean="0"/>
              <a:t>2+</a:t>
            </a:r>
            <a:r>
              <a:rPr lang="el-GR" sz="2800" dirty="0" smtClean="0"/>
              <a:t>ε</a:t>
            </a:r>
            <a:r>
              <a:rPr lang="en-US" sz="2800" dirty="0" smtClean="0"/>
              <a:t> quasi polynomial time algorithm </a:t>
            </a:r>
            <a:r>
              <a:rPr lang="en-US" sz="2400" dirty="0" smtClean="0"/>
              <a:t>[</a:t>
            </a:r>
            <a:r>
              <a:rPr lang="en-US" sz="2400" dirty="0" err="1" smtClean="0"/>
              <a:t>Chekuri</a:t>
            </a:r>
            <a:r>
              <a:rPr lang="en-US" sz="2400" dirty="0" smtClean="0"/>
              <a:t> </a:t>
            </a:r>
            <a:r>
              <a:rPr lang="en-US" sz="2400" dirty="0" err="1" smtClean="0"/>
              <a:t>Khanna</a:t>
            </a:r>
            <a:r>
              <a:rPr lang="en-US" sz="2400" dirty="0" smtClean="0"/>
              <a:t> Zhu ‘01]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Problems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Parallel machines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Constant factor approximation algorithm if we allow migration of a job from one machine to another. </a:t>
            </a:r>
          </a:p>
          <a:p>
            <a:pPr lvl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Symbol" pitchFamily="18" charset="2"/>
                <a:cs typeface="Arial" charset="0"/>
                <a:sym typeface="Symbol" pitchFamily="18" charset="2"/>
              </a:rPr>
              <a:t></a:t>
            </a:r>
            <a:r>
              <a:rPr lang="en-US" dirty="0" smtClean="0">
                <a:latin typeface="Arial" charset="0"/>
                <a:cs typeface="Arial" charset="0"/>
              </a:rPr>
              <a:t>(log</a:t>
            </a:r>
            <a:r>
              <a:rPr lang="en-US" baseline="30000" dirty="0" smtClean="0">
                <a:latin typeface="Arial" charset="0"/>
                <a:cs typeface="Arial" charset="0"/>
              </a:rPr>
              <a:t>1-</a:t>
            </a:r>
            <a:r>
              <a:rPr lang="el-GR" baseline="30000" dirty="0" smtClean="0">
                <a:latin typeface="Arial" charset="0"/>
                <a:cs typeface="Arial" charset="0"/>
              </a:rPr>
              <a:t>ε</a:t>
            </a:r>
            <a:r>
              <a:rPr lang="en-US" dirty="0" smtClean="0">
                <a:latin typeface="Arial" charset="0"/>
                <a:cs typeface="Arial" charset="0"/>
              </a:rPr>
              <a:t> P) hardness is for non-migratory schedules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Problems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Unrelated Machines 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poly-log approximation algorithm </a:t>
            </a:r>
          </a:p>
          <a:p>
            <a:pPr>
              <a:buNone/>
            </a:pPr>
            <a:r>
              <a:rPr lang="en-US" dirty="0" smtClean="0"/>
              <a:t>   (LP integrality gap ?)</a:t>
            </a:r>
          </a:p>
          <a:p>
            <a:pPr>
              <a:buNone/>
            </a:pPr>
            <a:r>
              <a:rPr lang="en-IN" dirty="0" smtClean="0"/>
              <a:t>O(k) approximation [Sitters 08] is known, where k is the number of different processing times.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86800" cy="792163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b="1">
                <a:solidFill>
                  <a:srgbClr val="0033CC"/>
                </a:solidFill>
                <a:latin typeface="Cooper Black" pitchFamily="18" charset="0"/>
              </a:rPr>
              <a:t>Thank You</a:t>
            </a:r>
            <a:endParaRPr lang="en-IN" sz="5400" b="1">
              <a:solidFill>
                <a:srgbClr val="0033CC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work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problem is well studied when the machines are identical. </a:t>
            </a:r>
          </a:p>
          <a:p>
            <a:pPr>
              <a:lnSpc>
                <a:spcPct val="90000"/>
              </a:lnSpc>
            </a:pPr>
            <a:r>
              <a:rPr lang="en-US" dirty="0"/>
              <a:t>For a single machine the Shortest-remaining-processing-time (SRPT) rule is optimum.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[</a:t>
            </a:r>
            <a:r>
              <a:rPr lang="en-US" dirty="0" err="1" smtClean="0"/>
              <a:t>Leonardi-Raz</a:t>
            </a:r>
            <a:r>
              <a:rPr lang="en-US" dirty="0" smtClean="0"/>
              <a:t> 97] argued </a:t>
            </a:r>
            <a:r>
              <a:rPr lang="en-US" dirty="0"/>
              <a:t>that for parallel machines SRPT is </a:t>
            </a:r>
            <a:r>
              <a:rPr lang="en-US" dirty="0">
                <a:latin typeface="Symbol" pitchFamily="18" charset="2"/>
                <a:sym typeface="Symbol" pitchFamily="18" charset="2"/>
              </a:rPr>
              <a:t>O</a:t>
            </a:r>
            <a:r>
              <a:rPr lang="en-US" dirty="0"/>
              <a:t>(min (log n/m, log P)) competitive, where P is max/min processing time. They also show a lower bound of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</a:t>
            </a:r>
            <a:r>
              <a:rPr lang="en-US" dirty="0"/>
              <a:t>(log P) on competitive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Preemptive, unweighted Flow time</a:t>
            </a:r>
          </a:p>
        </p:txBody>
      </p:sp>
      <p:graphicFrame>
        <p:nvGraphicFramePr>
          <p:cNvPr id="264221" name="Group 29"/>
          <p:cNvGraphicFramePr>
            <a:graphicFrameLocks noGrp="1"/>
          </p:cNvGraphicFramePr>
          <p:nvPr>
            <p:ph idx="1"/>
          </p:nvPr>
        </p:nvGraphicFramePr>
        <p:xfrm>
          <a:off x="457200" y="1741488"/>
          <a:ext cx="8229600" cy="4980432"/>
        </p:xfrm>
        <a:graphic>
          <a:graphicData uri="http://schemas.openxmlformats.org/drawingml/2006/table">
            <a:tbl>
              <a:tblPr/>
              <a:tblGrid>
                <a:gridCol w="2438400"/>
                <a:gridCol w="2895600"/>
                <a:gridCol w="28956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Online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Offline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Parallel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P) [LR97]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1-</a:t>
                      </a:r>
                      <a:r>
                        <a:rPr kumimoji="0" lang="el-GR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P) [GK07]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 [GK06]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Subset parallel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Unbounded [GK07]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O(log P)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Arial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(log P/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loglogP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 [GK07]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D7"/>
                          </a:solidFill>
                          <a:effectLst/>
                          <a:latin typeface="Arial" charset="0"/>
                          <a:cs typeface="Arial" charset="0"/>
                        </a:rPr>
                        <a:t>Unrelated machines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O(k) [S09]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smtClean="0">
                <a:solidFill>
                  <a:srgbClr val="0033CC"/>
                </a:solidFill>
              </a:rPr>
              <a:t>Fractional flow-time</a:t>
            </a:r>
            <a:endParaRPr lang="en-IN" dirty="0" smtClean="0">
              <a:solidFill>
                <a:srgbClr val="0033CC"/>
              </a:solidFill>
            </a:endParaRPr>
          </a:p>
        </p:txBody>
      </p:sp>
      <p:pic>
        <p:nvPicPr>
          <p:cNvPr id="3077" name="Picture 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0400" y="3191375"/>
            <a:ext cx="46080" cy="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971800"/>
            <a:ext cx="8100772" cy="2315136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defRPr/>
            </a:pPr>
            <a:r>
              <a:rPr lang="en-US" sz="2900" dirty="0" err="1">
                <a:latin typeface="Comic Sans MS"/>
              </a:rPr>
              <a:t>p</a:t>
            </a:r>
            <a:r>
              <a:rPr lang="en-US" sz="2900" baseline="-25000" dirty="0" err="1">
                <a:latin typeface="Comic Sans MS"/>
              </a:rPr>
              <a:t>j</a:t>
            </a:r>
            <a:r>
              <a:rPr lang="en-US" sz="2900" dirty="0">
                <a:latin typeface="Comic Sans MS"/>
              </a:rPr>
              <a:t>(t</a:t>
            </a:r>
            <a:r>
              <a:rPr lang="en-US" sz="2900" dirty="0">
                <a:latin typeface="+mj-lt"/>
              </a:rPr>
              <a:t>) = remaining </a:t>
            </a:r>
            <a:r>
              <a:rPr lang="en-US" sz="2900" dirty="0" smtClean="0">
                <a:latin typeface="+mj-lt"/>
              </a:rPr>
              <a:t>processing </a:t>
            </a:r>
            <a:r>
              <a:rPr lang="en-US" sz="2900" dirty="0">
                <a:latin typeface="+mj-lt"/>
              </a:rPr>
              <a:t>of job j at time t </a:t>
            </a:r>
          </a:p>
          <a:p>
            <a:pPr>
              <a:defRPr/>
            </a:pPr>
            <a:r>
              <a:rPr lang="en-US" sz="2900" dirty="0">
                <a:latin typeface="+mj-lt"/>
              </a:rPr>
              <a:t>        </a:t>
            </a:r>
          </a:p>
          <a:p>
            <a:pPr>
              <a:defRPr/>
            </a:pPr>
            <a:r>
              <a:rPr lang="en-US" sz="2900" dirty="0" smtClean="0">
                <a:latin typeface="+mj-lt"/>
              </a:rPr>
              <a:t> remaining fraction   at time t =</a:t>
            </a:r>
            <a:endParaRPr lang="en-US" sz="2900" dirty="0">
              <a:latin typeface="+mj-lt"/>
            </a:endParaRPr>
          </a:p>
          <a:p>
            <a:pPr>
              <a:defRPr/>
            </a:pPr>
            <a:endParaRPr lang="en-US" sz="2900" dirty="0">
              <a:latin typeface="+mj-lt"/>
            </a:endParaRPr>
          </a:p>
          <a:p>
            <a:pPr>
              <a:defRPr/>
            </a:pPr>
            <a:r>
              <a:rPr lang="en-US" sz="2900" dirty="0">
                <a:latin typeface="+mj-lt"/>
              </a:rPr>
              <a:t> </a:t>
            </a:r>
            <a:endParaRPr lang="en-IN" sz="2900" dirty="0">
              <a:latin typeface="cmmi10"/>
            </a:endParaRPr>
          </a:p>
        </p:txBody>
      </p:sp>
      <p:pic>
        <p:nvPicPr>
          <p:cNvPr id="3079" name="Picture 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50400" y="3191375"/>
            <a:ext cx="46080" cy="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24400" y="4191000"/>
          <a:ext cx="3838575" cy="1163637"/>
        </p:xfrm>
        <a:graphic>
          <a:graphicData uri="http://schemas.openxmlformats.org/presentationml/2006/ole">
            <p:oleObj spid="_x0000_s83970" name="Equation" r:id="rId8" imgW="1549080" imgH="4698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5791200"/>
            <a:ext cx="6297393" cy="530032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defRPr/>
            </a:pPr>
            <a:r>
              <a:rPr lang="en-US" sz="2900" dirty="0">
                <a:solidFill>
                  <a:srgbClr val="0070C0"/>
                </a:solidFill>
                <a:latin typeface="+mj-lt"/>
              </a:rPr>
              <a:t>Fractional flow-time of j </a:t>
            </a:r>
            <a:r>
              <a:rPr lang="en-US" sz="2900" dirty="0"/>
              <a:t>= </a:t>
            </a:r>
            <a:r>
              <a:rPr lang="en-US" sz="2900" dirty="0">
                <a:latin typeface="Symbol"/>
                <a:sym typeface="Symbol"/>
              </a:rPr>
              <a:t></a:t>
            </a:r>
            <a:r>
              <a:rPr lang="en-US" sz="2900" baseline="-25000" dirty="0" err="1" smtClean="0">
                <a:latin typeface="+mn-lt"/>
                <a:sym typeface="Symbol"/>
              </a:rPr>
              <a:t>t</a:t>
            </a:r>
            <a:r>
              <a:rPr lang="en-US" sz="2900" baseline="-25000" dirty="0" err="1" smtClean="0">
                <a:latin typeface="cmsy10"/>
                <a:sym typeface="Symbol"/>
              </a:rPr>
              <a:t>≥</a:t>
            </a:r>
            <a:r>
              <a:rPr lang="en-US" sz="2900" baseline="-25000" dirty="0" err="1" smtClean="0">
                <a:latin typeface="Comic Sans MS"/>
                <a:sym typeface="Symbol"/>
              </a:rPr>
              <a:t>r</a:t>
            </a:r>
            <a:r>
              <a:rPr lang="en-US" sz="2900" baseline="-50000" dirty="0" err="1" smtClean="0">
                <a:latin typeface="Comic Sans MS"/>
                <a:sym typeface="Symbol"/>
              </a:rPr>
              <a:t>j</a:t>
            </a:r>
            <a:r>
              <a:rPr lang="en-US" sz="2900" dirty="0" smtClean="0">
                <a:latin typeface="+mn-lt"/>
                <a:sym typeface="Symbol"/>
              </a:rPr>
              <a:t> </a:t>
            </a:r>
            <a:r>
              <a:rPr lang="en-US" sz="2900" dirty="0" err="1">
                <a:latin typeface="Comic Sans MS"/>
              </a:rPr>
              <a:t>p</a:t>
            </a:r>
            <a:r>
              <a:rPr lang="en-US" sz="2900" baseline="-25000" dirty="0" err="1">
                <a:latin typeface="Comic Sans MS"/>
              </a:rPr>
              <a:t>j</a:t>
            </a:r>
            <a:r>
              <a:rPr lang="en-US" sz="2900" dirty="0">
                <a:latin typeface="Comic Sans MS"/>
              </a:rPr>
              <a:t>(t</a:t>
            </a:r>
            <a:r>
              <a:rPr lang="en-US" sz="2900" dirty="0" smtClean="0"/>
              <a:t>)/</a:t>
            </a:r>
            <a:r>
              <a:rPr lang="en-US" sz="2900" dirty="0" err="1" smtClean="0">
                <a:latin typeface="+mj-lt"/>
              </a:rPr>
              <a:t>p</a:t>
            </a:r>
            <a:r>
              <a:rPr lang="en-US" sz="2900" baseline="-25000" dirty="0" err="1" smtClean="0">
                <a:latin typeface="+mj-lt"/>
              </a:rPr>
              <a:t>j</a:t>
            </a:r>
            <a:endParaRPr lang="en-IN" sz="2900" baseline="-25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Recall,  flow-time of j =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48200" y="1447800"/>
          <a:ext cx="685800" cy="1215736"/>
        </p:xfrm>
        <a:graphic>
          <a:graphicData uri="http://schemas.openxmlformats.org/presentationml/2006/ole">
            <p:oleObj spid="_x0000_s83971" name="Equation" r:id="rId9" imgW="2793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smtClean="0">
                <a:solidFill>
                  <a:srgbClr val="0033CC"/>
                </a:solidFill>
              </a:rPr>
              <a:t>Fractional flow-time</a:t>
            </a:r>
            <a:endParaRPr lang="en-IN" dirty="0" smtClean="0">
              <a:solidFill>
                <a:srgbClr val="0033CC"/>
              </a:solidFill>
            </a:endParaRPr>
          </a:p>
        </p:txBody>
      </p:sp>
      <p:pic>
        <p:nvPicPr>
          <p:cNvPr id="24579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0400" y="3191375"/>
            <a:ext cx="46080" cy="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1008000" y="304016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905000" y="2590800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405600" y="2586512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 bwMode="auto">
          <a:xfrm>
            <a:off x="5868000" y="2586512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1267201" y="3364194"/>
            <a:ext cx="29575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3340800" y="3364194"/>
            <a:ext cx="29575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/>
              <a:t>5</a:t>
            </a:r>
            <a:endParaRPr lang="en-IN"/>
          </a:p>
        </p:txBody>
      </p:sp>
      <p:sp>
        <p:nvSpPr>
          <p:cNvPr id="24586" name="TextBox 13"/>
          <p:cNvSpPr txBox="1">
            <a:spLocks noChangeArrowheads="1"/>
          </p:cNvSpPr>
          <p:nvPr/>
        </p:nvSpPr>
        <p:spPr bwMode="auto">
          <a:xfrm>
            <a:off x="5738401" y="3364194"/>
            <a:ext cx="42399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/>
              <a:t>12</a:t>
            </a:r>
            <a:endParaRPr lang="en-IN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9601" y="3882648"/>
            <a:ext cx="6795928" cy="162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sz="2500" dirty="0">
                <a:latin typeface="+mj-lt"/>
              </a:rPr>
              <a:t>Fractional flow-time = </a:t>
            </a:r>
            <a:r>
              <a:rPr lang="en-US" sz="2500" dirty="0" smtClean="0">
                <a:latin typeface="+mj-lt"/>
              </a:rPr>
              <a:t>1*2 </a:t>
            </a:r>
            <a:r>
              <a:rPr lang="en-US" sz="2500" dirty="0">
                <a:latin typeface="+mj-lt"/>
              </a:rPr>
              <a:t>+ </a:t>
            </a:r>
            <a:r>
              <a:rPr lang="en-US" sz="2500" dirty="0" smtClean="0">
                <a:latin typeface="+mj-lt"/>
              </a:rPr>
              <a:t>2/3*3 </a:t>
            </a:r>
            <a:r>
              <a:rPr lang="en-US" sz="2500" dirty="0">
                <a:latin typeface="+mj-lt"/>
              </a:rPr>
              <a:t>+ 1/3*7  </a:t>
            </a:r>
          </a:p>
          <a:p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Fractional flow-time can be much smaller than </a:t>
            </a:r>
          </a:p>
          <a:p>
            <a:r>
              <a:rPr lang="en-US" sz="2500" dirty="0">
                <a:latin typeface="+mj-lt"/>
              </a:rPr>
              <a:t>          (integral) flow-time </a:t>
            </a: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6800" y="6460518"/>
            <a:ext cx="46080" cy="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 bwMode="auto">
          <a:xfrm>
            <a:off x="619200" y="6280500"/>
            <a:ext cx="666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943200" y="5826852"/>
            <a:ext cx="5184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19" name="Rectangle 18"/>
          <p:cNvSpPr/>
          <p:nvPr/>
        </p:nvSpPr>
        <p:spPr bwMode="auto">
          <a:xfrm>
            <a:off x="1915200" y="5826852"/>
            <a:ext cx="12960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 bwMode="auto">
          <a:xfrm>
            <a:off x="6710400" y="5826852"/>
            <a:ext cx="129600" cy="4536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/>
          <a:lstStyle/>
          <a:p>
            <a:pPr>
              <a:defRPr/>
            </a:pPr>
            <a:endParaRPr lang="en-IN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828800" y="3352800"/>
            <a:ext cx="29575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914400" y="3352800"/>
            <a:ext cx="29575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O(1/\epsilon^{O(1)})  template TPT1  env TPENV1  fore 0  back 16777215  eqnno 1"/>
  <p:tag name="FILENAME" val="TP_tmp"/>
  <p:tag name="ORIGWIDTH" val="2"/>
  <p:tag name="PICTUREFILESIZE" val="38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a}{b}  template TPT1  env TPENV1  fore 0  back 16777215  eqnno 2"/>
  <p:tag name="FILENAME" val="TP_tmp"/>
  <p:tag name="ORIGWIDTH" val="2"/>
  <p:tag name="PICTUREFILESIZE" val="1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O(1/\epsilon^{O(1)})  template TPT1  env TPENV1  fore 0  back 16777215  eqnno 1"/>
  <p:tag name="FILENAME" val="TP_tmp"/>
  <p:tag name="ORIGWIDTH" val="2"/>
  <p:tag name="PICTUREFILESIZE" val="38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O(1/\epsilon^{O(1)})  template TPT1  env TPENV1  fore 0  back 16777215  eqnno 1"/>
  <p:tag name="FILENAME" val="TP_tmp"/>
  <p:tag name="ORIGWIDTH" val="2"/>
  <p:tag name="PICTUREFILESIZE" val="38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O(1/\epsilon^{O(1)})  template TPT1  env TPENV1  fore 0  back 16777215  eqnno 1"/>
  <p:tag name="FILENAME" val="TP_tmp"/>
  <p:tag name="ORIGWIDTH" val="2"/>
  <p:tag name="PICTUREFILESIZE" val="385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2337</Words>
  <Application>Microsoft Office PowerPoint</Application>
  <PresentationFormat>On-screen Show (4:3)</PresentationFormat>
  <Paragraphs>498</Paragraphs>
  <Slides>58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Default Design</vt:lpstr>
      <vt:lpstr>OpenOffice.org</vt:lpstr>
      <vt:lpstr>Equation</vt:lpstr>
      <vt:lpstr>Minimizing Average Flow-Time </vt:lpstr>
      <vt:lpstr>Problem Definition </vt:lpstr>
      <vt:lpstr>Problem Definition </vt:lpstr>
      <vt:lpstr>Problem Definition </vt:lpstr>
      <vt:lpstr>Special Cases</vt:lpstr>
      <vt:lpstr>Previous work</vt:lpstr>
      <vt:lpstr>Preemptive, unweighted Flow time</vt:lpstr>
      <vt:lpstr>Fractional flow-time</vt:lpstr>
      <vt:lpstr>Fractional flow-time</vt:lpstr>
      <vt:lpstr>Integer Program</vt:lpstr>
      <vt:lpstr>LP Relaxation</vt:lpstr>
      <vt:lpstr>Fractional flow-time</vt:lpstr>
      <vt:lpstr>LP Relaxation</vt:lpstr>
      <vt:lpstr>Class of a job</vt:lpstr>
      <vt:lpstr>Modified Linear Program </vt:lpstr>
      <vt:lpstr>Modified LP</vt:lpstr>
      <vt:lpstr>From fractional to integral</vt:lpstr>
      <vt:lpstr>Rounding the LP solution</vt:lpstr>
      <vt:lpstr>Rounding the LP solution (contd.)</vt:lpstr>
      <vt:lpstr>Preemptive, unweighted Flow time</vt:lpstr>
      <vt:lpstr>Assignment as flow</vt:lpstr>
      <vt:lpstr>Unsplittable Flow Problem</vt:lpstr>
      <vt:lpstr>Unsplittable Flow Problem</vt:lpstr>
      <vt:lpstr>Back to scheduling...</vt:lpstr>
      <vt:lpstr>Back to scheduling...</vt:lpstr>
      <vt:lpstr>Building the Schedule</vt:lpstr>
      <vt:lpstr>Increase in Flow-time</vt:lpstr>
      <vt:lpstr>Finally...</vt:lpstr>
      <vt:lpstr>Preemptive, unweighted Flow time</vt:lpstr>
      <vt:lpstr>Integrality Gap for our LP(identical m/c)</vt:lpstr>
      <vt:lpstr>Integrality Gap for our LP(identical m/c)</vt:lpstr>
      <vt:lpstr>Integrality Gap for our LP(identical m/c)</vt:lpstr>
      <vt:lpstr>Integrality gap</vt:lpstr>
      <vt:lpstr>Hardness results</vt:lpstr>
      <vt:lpstr>Preemptive, unweighted Flow time</vt:lpstr>
      <vt:lpstr>A bad example</vt:lpstr>
      <vt:lpstr>Other Models</vt:lpstr>
      <vt:lpstr>Resource  Augmentation</vt:lpstr>
      <vt:lpstr>Our Algorithm</vt:lpstr>
      <vt:lpstr>The dispatch policy</vt:lpstr>
      <vt:lpstr>Our Algorithm</vt:lpstr>
      <vt:lpstr>Analyzing our algorithm</vt:lpstr>
      <vt:lpstr>Dual LP</vt:lpstr>
      <vt:lpstr>Dual LP</vt:lpstr>
      <vt:lpstr>Setting the Dual Values</vt:lpstr>
      <vt:lpstr>Setting the Dual Values</vt:lpstr>
      <vt:lpstr>Dual Feasibility</vt:lpstr>
      <vt:lpstr>Dual Feasibility</vt:lpstr>
      <vt:lpstr>Dual Feasibility </vt:lpstr>
      <vt:lpstr>Dual Feasibility</vt:lpstr>
      <vt:lpstr>Dual Feasibility</vt:lpstr>
      <vt:lpstr>Incorporating machine speed-up</vt:lpstr>
      <vt:lpstr>Dual Objective Value</vt:lpstr>
      <vt:lpstr>Extensions</vt:lpstr>
      <vt:lpstr>Open Problems</vt:lpstr>
      <vt:lpstr>Open Problems</vt:lpstr>
      <vt:lpstr>Open Problems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Your User Name</cp:lastModifiedBy>
  <cp:revision>29</cp:revision>
  <cp:lastPrinted>1601-01-01T00:00:00Z</cp:lastPrinted>
  <dcterms:created xsi:type="dcterms:W3CDTF">2009-08-26T07:36:23Z</dcterms:created>
  <dcterms:modified xsi:type="dcterms:W3CDTF">2011-06-16T17:56:00Z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