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nva Sans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Inter" panose="020B0604020202020204" charset="0"/>
      <p:regular r:id="rId28"/>
    </p:embeddedFont>
    <p:embeddedFont>
      <p:font typeface="Inter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86510" y="2442877"/>
            <a:ext cx="15510699" cy="387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Canva Sans Bold"/>
              </a:rPr>
              <a:t>FEEDBACK CONTROL OF A CHEMICAL REACTOR USING PID CONTROLLER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821999" y="8660242"/>
            <a:ext cx="6414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193800"/>
            <a:ext cx="1700841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PROCESS CONTROL AND AI APPLICATIONS : CHL4020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6510" y="6603125"/>
            <a:ext cx="7057490" cy="240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5"/>
              </a:lnSpc>
            </a:pPr>
            <a:r>
              <a:rPr lang="en-US" sz="2761">
                <a:solidFill>
                  <a:srgbClr val="000000"/>
                </a:solidFill>
                <a:latin typeface="Canva Sans"/>
              </a:rPr>
              <a:t>By Group -02 </a:t>
            </a:r>
          </a:p>
          <a:p>
            <a:pPr>
              <a:lnSpc>
                <a:spcPts val="3865"/>
              </a:lnSpc>
            </a:pPr>
            <a:r>
              <a:rPr lang="en-US" sz="2761">
                <a:solidFill>
                  <a:srgbClr val="000000"/>
                </a:solidFill>
                <a:latin typeface="Canva Sans"/>
              </a:rPr>
              <a:t>Devang Dobliyal (B21CH007)</a:t>
            </a:r>
          </a:p>
          <a:p>
            <a:pPr>
              <a:lnSpc>
                <a:spcPts val="3865"/>
              </a:lnSpc>
            </a:pPr>
            <a:r>
              <a:rPr lang="en-US" sz="2761">
                <a:solidFill>
                  <a:srgbClr val="000000"/>
                </a:solidFill>
                <a:latin typeface="Canva Sans"/>
              </a:rPr>
              <a:t>Harsh Raj (B21CH008)</a:t>
            </a:r>
          </a:p>
          <a:p>
            <a:pPr>
              <a:lnSpc>
                <a:spcPts val="3865"/>
              </a:lnSpc>
            </a:pPr>
            <a:r>
              <a:rPr lang="en-US" sz="2761">
                <a:solidFill>
                  <a:srgbClr val="000000"/>
                </a:solidFill>
                <a:latin typeface="Canva Sans"/>
              </a:rPr>
              <a:t>Jahnavi Pandey (B21CH010)</a:t>
            </a:r>
          </a:p>
          <a:p>
            <a:pPr>
              <a:lnSpc>
                <a:spcPts val="3865"/>
              </a:lnSpc>
            </a:pPr>
            <a:r>
              <a:rPr lang="en-US" sz="2761">
                <a:solidFill>
                  <a:srgbClr val="000000"/>
                </a:solidFill>
                <a:latin typeface="Canva Sans"/>
              </a:rPr>
              <a:t>Kachhawa Goutham (B21CH011)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286434" y="1154274"/>
            <a:ext cx="2058356" cy="205835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592377" y="3788431"/>
            <a:ext cx="6191466" cy="4383670"/>
          </a:xfrm>
          <a:custGeom>
            <a:avLst/>
            <a:gdLst/>
            <a:ahLst/>
            <a:cxnLst/>
            <a:rect l="l" t="t" r="r" b="b"/>
            <a:pathLst>
              <a:path w="6191466" h="4383670">
                <a:moveTo>
                  <a:pt x="0" y="0"/>
                </a:moveTo>
                <a:lnTo>
                  <a:pt x="6191466" y="0"/>
                </a:lnTo>
                <a:lnTo>
                  <a:pt x="6191466" y="4383670"/>
                </a:lnTo>
                <a:lnTo>
                  <a:pt x="0" y="438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3873772" y="3788431"/>
            <a:ext cx="5185205" cy="4331599"/>
          </a:xfrm>
          <a:custGeom>
            <a:avLst/>
            <a:gdLst/>
            <a:ahLst/>
            <a:cxnLst/>
            <a:rect l="l" t="t" r="r" b="b"/>
            <a:pathLst>
              <a:path w="5185205" h="4331599">
                <a:moveTo>
                  <a:pt x="0" y="0"/>
                </a:moveTo>
                <a:lnTo>
                  <a:pt x="5185205" y="0"/>
                </a:lnTo>
                <a:lnTo>
                  <a:pt x="5185205" y="4331598"/>
                </a:lnTo>
                <a:lnTo>
                  <a:pt x="0" y="4331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299551" y="8660242"/>
            <a:ext cx="295974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10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endParaRPr lang="en-US" sz="2000" spc="6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15612" y="1573870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PID Controller : Re-Tuning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72359" y="3721756"/>
            <a:ext cx="1672431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Results: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500806" y="1315723"/>
            <a:ext cx="2329033" cy="232903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00806" y="3912729"/>
            <a:ext cx="8158970" cy="4180508"/>
          </a:xfrm>
          <a:custGeom>
            <a:avLst/>
            <a:gdLst/>
            <a:ahLst/>
            <a:cxnLst/>
            <a:rect l="l" t="t" r="r" b="b"/>
            <a:pathLst>
              <a:path w="8158970" h="4180508">
                <a:moveTo>
                  <a:pt x="0" y="0"/>
                </a:moveTo>
                <a:lnTo>
                  <a:pt x="8158970" y="0"/>
                </a:lnTo>
                <a:lnTo>
                  <a:pt x="8158970" y="4180508"/>
                </a:lnTo>
                <a:lnTo>
                  <a:pt x="0" y="4180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86" t="-2245" r="-26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086744" y="3439168"/>
            <a:ext cx="6033202" cy="4253066"/>
          </a:xfrm>
          <a:custGeom>
            <a:avLst/>
            <a:gdLst/>
            <a:ahLst/>
            <a:cxnLst/>
            <a:rect l="l" t="t" r="r" b="b"/>
            <a:pathLst>
              <a:path w="6033202" h="4253066">
                <a:moveTo>
                  <a:pt x="0" y="0"/>
                </a:moveTo>
                <a:lnTo>
                  <a:pt x="6033202" y="0"/>
                </a:lnTo>
                <a:lnTo>
                  <a:pt x="6033202" y="4253066"/>
                </a:lnTo>
                <a:lnTo>
                  <a:pt x="0" y="4253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2" b="-32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299551" y="8660242"/>
            <a:ext cx="295974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11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endParaRPr lang="en-US" sz="2000" spc="6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10544" y="1870657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PID Controller : Comparison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892569" y="7933906"/>
            <a:ext cx="1097931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 Bold"/>
              </a:rPr>
              <a:t>Combined Block diagram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08687" y="7930359"/>
            <a:ext cx="1097931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 Bold"/>
              </a:rPr>
              <a:t>Combined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70234"/>
            <a:ext cx="2309699" cy="23096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495686" y="3675436"/>
            <a:ext cx="11296628" cy="2936128"/>
          </a:xfrm>
          <a:custGeom>
            <a:avLst/>
            <a:gdLst/>
            <a:ahLst/>
            <a:cxnLst/>
            <a:rect l="l" t="t" r="r" b="b"/>
            <a:pathLst>
              <a:path w="11296628" h="2936128">
                <a:moveTo>
                  <a:pt x="0" y="0"/>
                </a:moveTo>
                <a:lnTo>
                  <a:pt x="11296628" y="0"/>
                </a:lnTo>
                <a:lnTo>
                  <a:pt x="11296628" y="2936128"/>
                </a:lnTo>
                <a:lnTo>
                  <a:pt x="0" y="293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564857" y="8582905"/>
            <a:ext cx="36944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4768" y="1815501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54344" y="6712770"/>
            <a:ext cx="1097931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 Bold"/>
              </a:rPr>
              <a:t>Block diagram for Fuzzy Controller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13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endParaRPr lang="en-US" sz="2000" spc="600">
              <a:solidFill>
                <a:srgbClr val="000000"/>
              </a:solidFill>
              <a:latin typeface="Inter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317458" y="4097568"/>
            <a:ext cx="2091863" cy="20918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8487" y="4013788"/>
            <a:ext cx="2091863" cy="209186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80014" y="4326360"/>
            <a:ext cx="1777936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NEED 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FOR 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nva Sans Bold"/>
              </a:rPr>
              <a:t>DERIVATIVE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67154" y="4335885"/>
            <a:ext cx="2142168" cy="1136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NEED 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 Bold"/>
              </a:rPr>
              <a:t>FOR 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INTEGRATOR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10350" y="3956638"/>
            <a:ext cx="5592572" cy="4090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Reduces overshoot and improves stability.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Quickens the system's reaction to sudden changes.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Predicts and responds to rate of change in errors, helping to prevent future ones.</a:t>
            </a:r>
          </a:p>
          <a:p>
            <a:pPr algn="ctr">
              <a:lnSpc>
                <a:spcPts val="7419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409321" y="3956638"/>
            <a:ext cx="5592572" cy="364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Integrates the error over time, addressing any continuous offset that remains after the initial control actions.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Corrects steady state errors.</a:t>
            </a:r>
          </a:p>
          <a:p>
            <a:pPr marL="561353" lvl="1" indent="-28067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To improve system's accuracy</a:t>
            </a:r>
          </a:p>
          <a:p>
            <a:pPr marL="561353" lvl="1" indent="-280677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To eliminate any long-term bias in the control signal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94768" y="1815501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70234"/>
            <a:ext cx="1808111" cy="180811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018386" y="4472584"/>
            <a:ext cx="3525180" cy="2952423"/>
          </a:xfrm>
          <a:custGeom>
            <a:avLst/>
            <a:gdLst/>
            <a:ahLst/>
            <a:cxnLst/>
            <a:rect l="l" t="t" r="r" b="b"/>
            <a:pathLst>
              <a:path w="3525180" h="2952423">
                <a:moveTo>
                  <a:pt x="0" y="0"/>
                </a:moveTo>
                <a:lnTo>
                  <a:pt x="3525179" y="0"/>
                </a:lnTo>
                <a:lnTo>
                  <a:pt x="3525179" y="2952424"/>
                </a:lnTo>
                <a:lnTo>
                  <a:pt x="0" y="2952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564857" y="8582905"/>
            <a:ext cx="36944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2512" y="1146409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 : Member Functions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2692265"/>
            <a:ext cx="9769258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</a:rPr>
              <a:t>What is Member Function?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6610" y="3746863"/>
            <a:ext cx="12487510" cy="588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A membership function in fuzzy logic quantifies the degree of membership of an input value to a specific fuzzy set.</a:t>
            </a:r>
          </a:p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Membership degree ranges from 0 to 1, with 0 indicating no membership and 1 indicating full membership.</a:t>
            </a:r>
          </a:p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Values between 0 and 1 represent partial membership, reflecting partial alignment with the set's characteristics.</a:t>
            </a:r>
          </a:p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Triangular membership functions are commonly used due to their simplicity and ease of interpretation.</a:t>
            </a:r>
          </a:p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The triangular membership function is represented by a triangular shape.</a:t>
            </a:r>
          </a:p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It is defined by three parameters: 'a', 'b', and 'c', representing the minimum, peak, and maximum values of the fuzzy set, respectively.</a:t>
            </a:r>
          </a:p>
          <a:p>
            <a:pPr marL="492448" lvl="1" indent="-246224">
              <a:lnSpc>
                <a:spcPts val="3193"/>
              </a:lnSpc>
              <a:buFont typeface="Arial"/>
              <a:buChar char="•"/>
            </a:pPr>
            <a:r>
              <a:rPr lang="en-US" sz="2280">
                <a:solidFill>
                  <a:srgbClr val="000000"/>
                </a:solidFill>
                <a:latin typeface="Canva Sans"/>
              </a:rPr>
              <a:t>The 'b' parameter indicates the center point or peak of the fuzzy set.</a:t>
            </a:r>
          </a:p>
          <a:p>
            <a:pPr>
              <a:lnSpc>
                <a:spcPts val="3067"/>
              </a:lnSpc>
            </a:pPr>
            <a:endParaRPr lang="en-US" sz="228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660"/>
              </a:lnSpc>
            </a:pPr>
            <a:endParaRPr lang="en-US" sz="228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70234"/>
            <a:ext cx="2309699" cy="23096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894768" y="4699476"/>
            <a:ext cx="7249232" cy="4128828"/>
          </a:xfrm>
          <a:custGeom>
            <a:avLst/>
            <a:gdLst/>
            <a:ahLst/>
            <a:cxnLst/>
            <a:rect l="l" t="t" r="r" b="b"/>
            <a:pathLst>
              <a:path w="7249232" h="4128828">
                <a:moveTo>
                  <a:pt x="0" y="0"/>
                </a:moveTo>
                <a:lnTo>
                  <a:pt x="7249232" y="0"/>
                </a:lnTo>
                <a:lnTo>
                  <a:pt x="7249232" y="4128828"/>
                </a:lnTo>
                <a:lnTo>
                  <a:pt x="0" y="41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284869" y="4699476"/>
            <a:ext cx="7419012" cy="4128828"/>
          </a:xfrm>
          <a:custGeom>
            <a:avLst/>
            <a:gdLst/>
            <a:ahLst/>
            <a:cxnLst/>
            <a:rect l="l" t="t" r="r" b="b"/>
            <a:pathLst>
              <a:path w="7419012" h="4128828">
                <a:moveTo>
                  <a:pt x="0" y="0"/>
                </a:moveTo>
                <a:lnTo>
                  <a:pt x="7419012" y="0"/>
                </a:lnTo>
                <a:lnTo>
                  <a:pt x="7419012" y="4128828"/>
                </a:lnTo>
                <a:lnTo>
                  <a:pt x="0" y="4128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" t="-74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3810960" y="8899525"/>
            <a:ext cx="36944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94768" y="1815501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 : Member Functions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4768" y="3722807"/>
            <a:ext cx="3131493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</a:rPr>
              <a:t>Input : E , 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70234"/>
            <a:ext cx="2309699" cy="23096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009366" y="4706620"/>
            <a:ext cx="7552028" cy="4275853"/>
          </a:xfrm>
          <a:custGeom>
            <a:avLst/>
            <a:gdLst/>
            <a:ahLst/>
            <a:cxnLst/>
            <a:rect l="l" t="t" r="r" b="b"/>
            <a:pathLst>
              <a:path w="7552028" h="4275853">
                <a:moveTo>
                  <a:pt x="0" y="0"/>
                </a:moveTo>
                <a:lnTo>
                  <a:pt x="7552028" y="0"/>
                </a:lnTo>
                <a:lnTo>
                  <a:pt x="7552028" y="4275853"/>
                </a:lnTo>
                <a:lnTo>
                  <a:pt x="0" y="427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564857" y="8582905"/>
            <a:ext cx="36944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4768" y="1815501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 : Member Functions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9366" y="3753625"/>
            <a:ext cx="2657078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Canva Sans Bold"/>
              </a:rPr>
              <a:t>Output :  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70234"/>
            <a:ext cx="2309699" cy="23096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1541324" y="3062160"/>
            <a:ext cx="5717976" cy="5415970"/>
          </a:xfrm>
          <a:custGeom>
            <a:avLst/>
            <a:gdLst/>
            <a:ahLst/>
            <a:cxnLst/>
            <a:rect l="l" t="t" r="r" b="b"/>
            <a:pathLst>
              <a:path w="5717976" h="5415970">
                <a:moveTo>
                  <a:pt x="0" y="0"/>
                </a:moveTo>
                <a:lnTo>
                  <a:pt x="5717976" y="0"/>
                </a:lnTo>
                <a:lnTo>
                  <a:pt x="5717976" y="5415970"/>
                </a:lnTo>
                <a:lnTo>
                  <a:pt x="0" y="541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564857" y="8582905"/>
            <a:ext cx="36944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83549" y="1814420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 : Rules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887788"/>
            <a:ext cx="952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038225" y="3522782"/>
            <a:ext cx="9849403" cy="4939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Define input and output variables and their linguistic terms.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Create IF-THEN rules based on expert knowledge or data analysis.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Convert crisp inputs to fuzzy sets using assigned membership functions (fuzzification).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Evaluate rules based on current fuzzy input values (fuzzy inference).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Convert fuzzy output back to crisp values for practical application (defuzzification).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70234"/>
            <a:ext cx="2309699" cy="23096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851648" y="3349192"/>
            <a:ext cx="7067382" cy="4683919"/>
          </a:xfrm>
          <a:custGeom>
            <a:avLst/>
            <a:gdLst/>
            <a:ahLst/>
            <a:cxnLst/>
            <a:rect l="l" t="t" r="r" b="b"/>
            <a:pathLst>
              <a:path w="7067382" h="4683919">
                <a:moveTo>
                  <a:pt x="0" y="0"/>
                </a:moveTo>
                <a:lnTo>
                  <a:pt x="7067383" y="0"/>
                </a:lnTo>
                <a:lnTo>
                  <a:pt x="7067383" y="4683919"/>
                </a:lnTo>
                <a:lnTo>
                  <a:pt x="0" y="468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564857" y="8582905"/>
            <a:ext cx="36944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4768" y="1815501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Fuzzy Controller : Control Surface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05841" y="8260009"/>
            <a:ext cx="7913189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</a:rPr>
              <a:t>   Fuzzy Control Surface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444588"/>
            <a:ext cx="1763487" cy="176348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63613" y="3456302"/>
            <a:ext cx="6640563" cy="4965121"/>
          </a:xfrm>
          <a:custGeom>
            <a:avLst/>
            <a:gdLst/>
            <a:ahLst/>
            <a:cxnLst/>
            <a:rect l="l" t="t" r="r" b="b"/>
            <a:pathLst>
              <a:path w="6640563" h="4965121">
                <a:moveTo>
                  <a:pt x="0" y="0"/>
                </a:moveTo>
                <a:lnTo>
                  <a:pt x="6640562" y="0"/>
                </a:lnTo>
                <a:lnTo>
                  <a:pt x="6640562" y="4965122"/>
                </a:lnTo>
                <a:lnTo>
                  <a:pt x="0" y="4965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17495" y="3530601"/>
            <a:ext cx="8982792" cy="675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closed loop 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fuzzy control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provides the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 most accurate control with no overshoot and fast settling time.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Canva Sans Bold"/>
            </a:endParaRP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closed loop PID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control is faster than open loop but 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has a slight overshoot 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before settling at the reference temperature.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Canva Sans"/>
            </a:endParaRP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open loop control system is the slowest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and does not reach the reference temperature.</a:t>
            </a:r>
          </a:p>
          <a:p>
            <a:pPr algn="ctr">
              <a:lnSpc>
                <a:spcPts val="7279"/>
              </a:lnSpc>
            </a:pPr>
            <a:endParaRPr lang="en-US" sz="280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7279"/>
              </a:lnSpc>
            </a:pPr>
            <a:endParaRPr lang="en-US" sz="28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49526" y="1550368"/>
            <a:ext cx="12735938" cy="126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Canva Sans"/>
              </a:rPr>
              <a:t>Comparison: PID vs Fuzzy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1484" y="1521491"/>
            <a:ext cx="2344695" cy="2358465"/>
            <a:chOff x="0" y="0"/>
            <a:chExt cx="812800" cy="8175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7573"/>
            </a:xfrm>
            <a:custGeom>
              <a:avLst/>
              <a:gdLst/>
              <a:ahLst/>
              <a:cxnLst/>
              <a:rect l="l" t="t" r="r" b="b"/>
              <a:pathLst>
                <a:path w="812800" h="817573">
                  <a:moveTo>
                    <a:pt x="0" y="0"/>
                  </a:moveTo>
                  <a:lnTo>
                    <a:pt x="812800" y="0"/>
                  </a:lnTo>
                  <a:lnTo>
                    <a:pt x="812800" y="817573"/>
                  </a:lnTo>
                  <a:lnTo>
                    <a:pt x="0" y="817573"/>
                  </a:lnTo>
                  <a:close/>
                </a:path>
              </a:pathLst>
            </a:custGeom>
            <a:solidFill>
              <a:srgbClr val="E1DAD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5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1484" y="4133158"/>
            <a:ext cx="2344695" cy="23446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6A28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1387561" y="1019175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459187" y="4283048"/>
            <a:ext cx="604981" cy="2044915"/>
          </a:xfrm>
          <a:custGeom>
            <a:avLst/>
            <a:gdLst/>
            <a:ahLst/>
            <a:cxnLst/>
            <a:rect l="l" t="t" r="r" b="b"/>
            <a:pathLst>
              <a:path w="604981" h="2044915">
                <a:moveTo>
                  <a:pt x="0" y="0"/>
                </a:moveTo>
                <a:lnTo>
                  <a:pt x="604980" y="0"/>
                </a:lnTo>
                <a:lnTo>
                  <a:pt x="604980" y="2044914"/>
                </a:lnTo>
                <a:lnTo>
                  <a:pt x="0" y="20449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691484" y="6735027"/>
            <a:ext cx="2344695" cy="2358465"/>
            <a:chOff x="0" y="0"/>
            <a:chExt cx="812800" cy="8175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7573"/>
            </a:xfrm>
            <a:custGeom>
              <a:avLst/>
              <a:gdLst/>
              <a:ahLst/>
              <a:cxnLst/>
              <a:rect l="l" t="t" r="r" b="b"/>
              <a:pathLst>
                <a:path w="812800" h="817573">
                  <a:moveTo>
                    <a:pt x="0" y="0"/>
                  </a:moveTo>
                  <a:lnTo>
                    <a:pt x="812800" y="0"/>
                  </a:lnTo>
                  <a:lnTo>
                    <a:pt x="812800" y="817573"/>
                  </a:lnTo>
                  <a:lnTo>
                    <a:pt x="0" y="817573"/>
                  </a:lnTo>
                  <a:close/>
                </a:path>
              </a:pathLst>
            </a:custGeom>
            <a:solidFill>
              <a:srgbClr val="E1DAD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5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08141" y="7105861"/>
            <a:ext cx="2648618" cy="1505381"/>
          </a:xfrm>
          <a:custGeom>
            <a:avLst/>
            <a:gdLst/>
            <a:ahLst/>
            <a:cxnLst/>
            <a:rect l="l" t="t" r="r" b="b"/>
            <a:pathLst>
              <a:path w="2648618" h="1505381">
                <a:moveTo>
                  <a:pt x="0" y="0"/>
                </a:moveTo>
                <a:lnTo>
                  <a:pt x="2648618" y="0"/>
                </a:lnTo>
                <a:lnTo>
                  <a:pt x="2648618" y="1505380"/>
                </a:lnTo>
                <a:lnTo>
                  <a:pt x="0" y="1505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56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539522" y="1580162"/>
            <a:ext cx="2303138" cy="2143420"/>
          </a:xfrm>
          <a:custGeom>
            <a:avLst/>
            <a:gdLst/>
            <a:ahLst/>
            <a:cxnLst/>
            <a:rect l="l" t="t" r="r" b="b"/>
            <a:pathLst>
              <a:path w="2303138" h="2143420">
                <a:moveTo>
                  <a:pt x="0" y="0"/>
                </a:moveTo>
                <a:lnTo>
                  <a:pt x="2303139" y="0"/>
                </a:lnTo>
                <a:lnTo>
                  <a:pt x="2303139" y="2143421"/>
                </a:lnTo>
                <a:lnTo>
                  <a:pt x="0" y="2143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4036179" y="2402971"/>
            <a:ext cx="3755847" cy="52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7"/>
              </a:lnSpc>
              <a:spcBef>
                <a:spcPct val="0"/>
              </a:spcBef>
            </a:pPr>
            <a:r>
              <a:rPr lang="en-US" sz="3083" spc="925">
                <a:solidFill>
                  <a:srgbClr val="000000"/>
                </a:solidFill>
                <a:latin typeface="Inter Bold"/>
              </a:rPr>
              <a:t>REACTOR: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76513" y="5346657"/>
            <a:ext cx="234469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FFFFFF"/>
                </a:solidFill>
                <a:latin typeface="Inter"/>
              </a:rPr>
              <a:t>#AD6237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2174309"/>
            <a:ext cx="4904860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"/>
              </a:rPr>
              <a:t>CSTR (Continuous Stirred Tank Reactor)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09184" y="4614670"/>
            <a:ext cx="3755847" cy="107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7"/>
              </a:lnSpc>
              <a:spcBef>
                <a:spcPct val="0"/>
              </a:spcBef>
            </a:pPr>
            <a:r>
              <a:rPr lang="en-US" sz="3083" spc="925">
                <a:solidFill>
                  <a:srgbClr val="000000"/>
                </a:solidFill>
                <a:latin typeface="Inter Bold"/>
              </a:rPr>
              <a:t>CONTROL VARIABLE: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4000" y="4904117"/>
            <a:ext cx="490486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Inter"/>
              </a:rPr>
              <a:t>Temperature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09184" y="7024496"/>
            <a:ext cx="4279302" cy="107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7"/>
              </a:lnSpc>
              <a:spcBef>
                <a:spcPct val="0"/>
              </a:spcBef>
            </a:pPr>
            <a:r>
              <a:rPr lang="en-US" sz="3083" spc="925">
                <a:solidFill>
                  <a:srgbClr val="000000"/>
                </a:solidFill>
                <a:latin typeface="Inter Bold"/>
              </a:rPr>
              <a:t>CONTROLLERS USED: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4000" y="7034021"/>
            <a:ext cx="490486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Inter"/>
              </a:rPr>
              <a:t>PID Controller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Inter"/>
              </a:rPr>
              <a:t>Fuzzy Controller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444588"/>
            <a:ext cx="1763487" cy="176348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540877" y="3185783"/>
          <a:ext cx="13238548" cy="5670384"/>
        </p:xfrm>
        <a:graphic>
          <a:graphicData uri="http://schemas.openxmlformats.org/drawingml/2006/table">
            <a:tbl>
              <a:tblPr/>
              <a:tblGrid>
                <a:gridCol w="278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0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0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0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4457755" y="8808541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3613" y="1542259"/>
            <a:ext cx="12735938" cy="126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Canva Sans"/>
              </a:rPr>
              <a:t>Comparison: PID vs Fuzzy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92187" y="4403217"/>
            <a:ext cx="2088753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Control Logic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34276" y="3383724"/>
            <a:ext cx="1173758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Criteria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15668" y="3383724"/>
            <a:ext cx="2231827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PID Controller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09520" y="3383724"/>
            <a:ext cx="2548235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Fuzzy Controller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58776" y="4184142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Linear, model based requires a mathematical model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10832" y="4184142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Model-free, based on rule sets and human reasoning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92187" y="5305425"/>
            <a:ext cx="1056283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Tuning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58776" y="5086350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Parameters (P, I, D) need manual tuning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10832" y="5086350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Parameters self update depending on the rules given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01559" y="6282912"/>
            <a:ext cx="1639193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Overshoot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58776" y="6063837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Exhibits greater overshoot in comparison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810832" y="6063837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Minimal to no overshoot produced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01559" y="7181435"/>
            <a:ext cx="1805384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Robustness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58776" y="6962360"/>
            <a:ext cx="5822652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Robust to certain types of disturbances and uncertainties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10832" y="6942683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Extremely robust, especially with high levels of uncertainty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92187" y="8156159"/>
            <a:ext cx="2507754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Implementation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558776" y="7937084"/>
            <a:ext cx="5822652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Relatively easy to implement in hardware and software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810832" y="7937084"/>
            <a:ext cx="4745611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Can be more challenging to implement effectively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32467"/>
            <a:ext cx="11185344" cy="7325833"/>
          </a:xfrm>
          <a:custGeom>
            <a:avLst/>
            <a:gdLst/>
            <a:ahLst/>
            <a:cxnLst/>
            <a:rect l="l" t="t" r="r" b="b"/>
            <a:pathLst>
              <a:path w="11185344" h="7325833">
                <a:moveTo>
                  <a:pt x="0" y="0"/>
                </a:moveTo>
                <a:lnTo>
                  <a:pt x="11185344" y="0"/>
                </a:lnTo>
                <a:lnTo>
                  <a:pt x="11185344" y="7325833"/>
                </a:lnTo>
                <a:lnTo>
                  <a:pt x="0" y="732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93" t="-73383" r="-86709" b="-166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1236434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Adaptive Control Strategies Comparison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728894" y="2276905"/>
            <a:ext cx="4530406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Strategies implemented :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RLS(Relative Least Square)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ABC (Artificial Bee Colony)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237721" y="1327770"/>
            <a:ext cx="1634796" cy="163479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05802" y="1508936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8548" y="3486441"/>
            <a:ext cx="16711985" cy="485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768" lvl="1" indent="-332884">
              <a:lnSpc>
                <a:spcPts val="4317"/>
              </a:lnSpc>
              <a:buFont typeface="Arial"/>
              <a:buChar char="•"/>
            </a:pPr>
            <a:r>
              <a:rPr lang="en-US" sz="3083">
                <a:solidFill>
                  <a:srgbClr val="000000"/>
                </a:solidFill>
                <a:latin typeface="Canva Sans"/>
              </a:rPr>
              <a:t>In comparing the performance for various adaptive strategies we can observe that the performance of RLS is best followed by ABC. Both adaptive methods outperform the traditional PID tuning method.</a:t>
            </a:r>
          </a:p>
          <a:p>
            <a:pPr>
              <a:lnSpc>
                <a:spcPts val="4317"/>
              </a:lnSpc>
            </a:pPr>
            <a:endParaRPr lang="en-US" sz="3083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317"/>
              </a:lnSpc>
            </a:pPr>
            <a:endParaRPr lang="en-US" sz="3083">
              <a:solidFill>
                <a:srgbClr val="000000"/>
              </a:solidFill>
              <a:latin typeface="Canva Sans"/>
            </a:endParaRPr>
          </a:p>
          <a:p>
            <a:pPr marL="665768" lvl="1" indent="-332884">
              <a:lnSpc>
                <a:spcPts val="4317"/>
              </a:lnSpc>
              <a:buFont typeface="Arial"/>
              <a:buChar char="•"/>
            </a:pPr>
            <a:r>
              <a:rPr lang="en-US" sz="3083">
                <a:solidFill>
                  <a:srgbClr val="000000"/>
                </a:solidFill>
                <a:latin typeface="Canva Sans"/>
              </a:rPr>
              <a:t>The developed approach has broad applicability across industries such as chemical, pharmaceutical, and biotechnology for managing the CSTR system and improving process efficiency and quality.</a:t>
            </a:r>
          </a:p>
          <a:p>
            <a:pPr>
              <a:lnSpc>
                <a:spcPts val="4317"/>
              </a:lnSpc>
            </a:pPr>
            <a:endParaRPr lang="en-US" sz="3083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 25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571750" y="3549717"/>
            <a:ext cx="3781277" cy="37812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03299" y="4516757"/>
            <a:ext cx="9506980" cy="1666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86"/>
              </a:lnSpc>
            </a:pPr>
            <a:r>
              <a:rPr lang="en-US" sz="9775">
                <a:solidFill>
                  <a:srgbClr val="000000"/>
                </a:solidFill>
                <a:latin typeface="Canva Sans Bold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310282" y="1155854"/>
            <a:ext cx="2691885" cy="269188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27927" y="1728064"/>
            <a:ext cx="6572250" cy="138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06"/>
              </a:lnSpc>
            </a:pPr>
            <a:r>
              <a:rPr lang="en-US" sz="8076">
                <a:solidFill>
                  <a:srgbClr val="000000"/>
                </a:solidFill>
                <a:latin typeface="Canva Sans"/>
              </a:rPr>
              <a:t>Motivation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114619"/>
            <a:ext cx="17259300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</a:rPr>
              <a:t>The Continuous Stirred Tank Reactor (CSTR) control problem is particularly controversial due to its non-linear dynamics.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</a:rPr>
              <a:t> Increasing energy costs are driving the need for thermally integrated processes.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</a:rPr>
              <a:t>safety measures to prevent the issues in the chemical plants are important in ensuring the plant’s normal operation.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</a:rPr>
              <a:t>There is a critical need for advanced control systems in industrial processes.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</a:rPr>
              <a:t>Fuzzy logic offers low computational cost and flexibility in handling complex non-linear issues, providing approximate reasoning over traditional crisp assumption models in real-world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6949" y="2616803"/>
            <a:ext cx="1695711" cy="1133704"/>
            <a:chOff x="0" y="0"/>
            <a:chExt cx="587827" cy="393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7827" cy="393004"/>
            </a:xfrm>
            <a:custGeom>
              <a:avLst/>
              <a:gdLst/>
              <a:ahLst/>
              <a:cxnLst/>
              <a:rect l="l" t="t" r="r" b="b"/>
              <a:pathLst>
                <a:path w="587827" h="393004">
                  <a:moveTo>
                    <a:pt x="0" y="0"/>
                  </a:moveTo>
                  <a:lnTo>
                    <a:pt x="587827" y="0"/>
                  </a:lnTo>
                  <a:lnTo>
                    <a:pt x="587827" y="393004"/>
                  </a:lnTo>
                  <a:lnTo>
                    <a:pt x="0" y="393004"/>
                  </a:lnTo>
                  <a:close/>
                </a:path>
              </a:pathLst>
            </a:custGeom>
            <a:solidFill>
              <a:srgbClr val="E1DAD6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87827" cy="440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46949" y="3902907"/>
            <a:ext cx="1695711" cy="1188608"/>
            <a:chOff x="0" y="0"/>
            <a:chExt cx="587827" cy="4120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7827" cy="412037"/>
            </a:xfrm>
            <a:custGeom>
              <a:avLst/>
              <a:gdLst/>
              <a:ahLst/>
              <a:cxnLst/>
              <a:rect l="l" t="t" r="r" b="b"/>
              <a:pathLst>
                <a:path w="587827" h="412037">
                  <a:moveTo>
                    <a:pt x="0" y="0"/>
                  </a:moveTo>
                  <a:lnTo>
                    <a:pt x="587827" y="0"/>
                  </a:lnTo>
                  <a:lnTo>
                    <a:pt x="587827" y="412037"/>
                  </a:lnTo>
                  <a:lnTo>
                    <a:pt x="0" y="412037"/>
                  </a:lnTo>
                  <a:close/>
                </a:path>
              </a:pathLst>
            </a:custGeom>
            <a:solidFill>
              <a:srgbClr val="C6A28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87827" cy="4596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46949" y="5243916"/>
            <a:ext cx="1695711" cy="1172347"/>
            <a:chOff x="0" y="0"/>
            <a:chExt cx="587827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7827" cy="406400"/>
            </a:xfrm>
            <a:custGeom>
              <a:avLst/>
              <a:gdLst/>
              <a:ahLst/>
              <a:cxnLst/>
              <a:rect l="l" t="t" r="r" b="b"/>
              <a:pathLst>
                <a:path w="587827" h="406400">
                  <a:moveTo>
                    <a:pt x="0" y="0"/>
                  </a:moveTo>
                  <a:lnTo>
                    <a:pt x="587827" y="0"/>
                  </a:lnTo>
                  <a:lnTo>
                    <a:pt x="58782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AD623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87827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AutoShape 12"/>
          <p:cNvSpPr/>
          <p:nvPr/>
        </p:nvSpPr>
        <p:spPr>
          <a:xfrm>
            <a:off x="1387561" y="1019175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2876513" y="5346657"/>
            <a:ext cx="234469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FFFFFF"/>
                </a:solidFill>
                <a:latin typeface="Inter"/>
              </a:rPr>
              <a:t>#AD6237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58371" y="2634216"/>
            <a:ext cx="10528975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Initial efforts in developing 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mathematical models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for process control, focusing on 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mass and energy balance.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46949" y="6568663"/>
            <a:ext cx="1695711" cy="1176818"/>
            <a:chOff x="0" y="0"/>
            <a:chExt cx="587827" cy="4079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87827" cy="407950"/>
            </a:xfrm>
            <a:custGeom>
              <a:avLst/>
              <a:gdLst/>
              <a:ahLst/>
              <a:cxnLst/>
              <a:rect l="l" t="t" r="r" b="b"/>
              <a:pathLst>
                <a:path w="587827" h="407950">
                  <a:moveTo>
                    <a:pt x="0" y="0"/>
                  </a:moveTo>
                  <a:lnTo>
                    <a:pt x="587827" y="0"/>
                  </a:lnTo>
                  <a:lnTo>
                    <a:pt x="587827" y="407950"/>
                  </a:lnTo>
                  <a:lnTo>
                    <a:pt x="0" y="407950"/>
                  </a:lnTo>
                  <a:close/>
                </a:path>
              </a:pathLst>
            </a:custGeom>
            <a:solidFill>
              <a:srgbClr val="E1DAD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87827" cy="455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46949" y="7897881"/>
            <a:ext cx="1695711" cy="1188608"/>
            <a:chOff x="0" y="0"/>
            <a:chExt cx="587827" cy="4120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87827" cy="412037"/>
            </a:xfrm>
            <a:custGeom>
              <a:avLst/>
              <a:gdLst/>
              <a:ahLst/>
              <a:cxnLst/>
              <a:rect l="l" t="t" r="r" b="b"/>
              <a:pathLst>
                <a:path w="587827" h="412037">
                  <a:moveTo>
                    <a:pt x="0" y="0"/>
                  </a:moveTo>
                  <a:lnTo>
                    <a:pt x="587827" y="0"/>
                  </a:lnTo>
                  <a:lnTo>
                    <a:pt x="587827" y="412037"/>
                  </a:lnTo>
                  <a:lnTo>
                    <a:pt x="0" y="412037"/>
                  </a:lnTo>
                  <a:close/>
                </a:path>
              </a:pathLst>
            </a:custGeom>
            <a:solidFill>
              <a:srgbClr val="C6A28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587827" cy="4596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14190" y="2733937"/>
            <a:ext cx="1850588" cy="803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"/>
              </a:rPr>
              <a:t>1950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7106" y="4044275"/>
            <a:ext cx="1965239" cy="803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"/>
              </a:rPr>
              <a:t>1960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67315" y="5381462"/>
            <a:ext cx="1444823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"/>
              </a:rPr>
              <a:t>1970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2823" y="6723722"/>
            <a:ext cx="1734020" cy="803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"/>
              </a:rPr>
              <a:t>1990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7924" y="8048470"/>
            <a:ext cx="1723602" cy="803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000000"/>
                </a:solidFill>
                <a:latin typeface="Canva Sans"/>
              </a:rPr>
              <a:t>2010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258371" y="3925289"/>
            <a:ext cx="10110556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Introduction of 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control strategies based on non-linear models.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60871" y="5179017"/>
            <a:ext cx="10110556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Implementation of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 PID control systems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and the advent of adaptive control techniques.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60871" y="6389438"/>
            <a:ext cx="11247002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Emergence of advanced control methodologies including neural networks,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 fuzzy logic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, and model predictive control (MPC).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160871" y="7880518"/>
            <a:ext cx="1124700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Application of 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artificial neural networks (ANN) and genetic algorithms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for process control optimization.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563666" y="1142702"/>
            <a:ext cx="1360099" cy="1360099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030427" y="1087120"/>
            <a:ext cx="11241001" cy="111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6"/>
              </a:lnSpc>
            </a:pPr>
            <a:r>
              <a:rPr lang="en-US" sz="6576">
                <a:solidFill>
                  <a:srgbClr val="000000"/>
                </a:solidFill>
                <a:latin typeface="Canva Sans"/>
              </a:rPr>
              <a:t>Previous Attempts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5163070" y="8823688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42800" y="2745342"/>
            <a:ext cx="15138980" cy="1236975"/>
            <a:chOff x="0" y="0"/>
            <a:chExt cx="2847201" cy="2326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7201" cy="232639"/>
            </a:xfrm>
            <a:custGeom>
              <a:avLst/>
              <a:gdLst/>
              <a:ahLst/>
              <a:cxnLst/>
              <a:rect l="l" t="t" r="r" b="b"/>
              <a:pathLst>
                <a:path w="2847201" h="232639">
                  <a:moveTo>
                    <a:pt x="0" y="0"/>
                  </a:moveTo>
                  <a:lnTo>
                    <a:pt x="2847201" y="0"/>
                  </a:lnTo>
                  <a:lnTo>
                    <a:pt x="2847201" y="232639"/>
                  </a:lnTo>
                  <a:lnTo>
                    <a:pt x="0" y="232639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847201" cy="280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42800" y="931178"/>
            <a:ext cx="11932825" cy="138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06"/>
              </a:lnSpc>
            </a:pPr>
            <a:r>
              <a:rPr lang="en-US" sz="8076">
                <a:solidFill>
                  <a:srgbClr val="000000"/>
                </a:solidFill>
                <a:latin typeface="Canva Sans"/>
              </a:rPr>
              <a:t>Industrial Application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2800" y="2728631"/>
            <a:ext cx="13419561" cy="2514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593" lvl="1" indent="-305297">
              <a:lnSpc>
                <a:spcPts val="3959"/>
              </a:lnSpc>
              <a:buFont typeface="Arial"/>
              <a:buChar char="•"/>
            </a:pPr>
            <a:r>
              <a:rPr lang="en-US" sz="2828">
                <a:solidFill>
                  <a:srgbClr val="000000"/>
                </a:solidFill>
                <a:latin typeface="Canva Sans Bold"/>
              </a:rPr>
              <a:t>Oil and Gas:</a:t>
            </a:r>
            <a:r>
              <a:rPr lang="en-US" sz="2828">
                <a:solidFill>
                  <a:srgbClr val="000000"/>
                </a:solidFill>
                <a:latin typeface="Canva Sans"/>
              </a:rPr>
              <a:t> They manage flow rates, pressure, and temperatures in pipelines, refineries, and processing plants.</a:t>
            </a:r>
          </a:p>
          <a:p>
            <a:pPr algn="ctr">
              <a:lnSpc>
                <a:spcPts val="12867"/>
              </a:lnSpc>
            </a:pPr>
            <a:endParaRPr lang="en-US" sz="2828">
              <a:solidFill>
                <a:srgbClr val="000000"/>
              </a:solidFill>
              <a:latin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42800" y="4039467"/>
            <a:ext cx="15138980" cy="1236975"/>
            <a:chOff x="0" y="0"/>
            <a:chExt cx="2847201" cy="2326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7201" cy="232639"/>
            </a:xfrm>
            <a:custGeom>
              <a:avLst/>
              <a:gdLst/>
              <a:ahLst/>
              <a:cxnLst/>
              <a:rect l="l" t="t" r="r" b="b"/>
              <a:pathLst>
                <a:path w="2847201" h="232639">
                  <a:moveTo>
                    <a:pt x="0" y="0"/>
                  </a:moveTo>
                  <a:lnTo>
                    <a:pt x="2847201" y="0"/>
                  </a:lnTo>
                  <a:lnTo>
                    <a:pt x="2847201" y="232639"/>
                  </a:lnTo>
                  <a:lnTo>
                    <a:pt x="0" y="232639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47201" cy="280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42800" y="5362167"/>
            <a:ext cx="15138980" cy="1236975"/>
            <a:chOff x="0" y="0"/>
            <a:chExt cx="2847201" cy="2326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7201" cy="232639"/>
            </a:xfrm>
            <a:custGeom>
              <a:avLst/>
              <a:gdLst/>
              <a:ahLst/>
              <a:cxnLst/>
              <a:rect l="l" t="t" r="r" b="b"/>
              <a:pathLst>
                <a:path w="2847201" h="232639">
                  <a:moveTo>
                    <a:pt x="0" y="0"/>
                  </a:moveTo>
                  <a:lnTo>
                    <a:pt x="2847201" y="0"/>
                  </a:lnTo>
                  <a:lnTo>
                    <a:pt x="2847201" y="232639"/>
                  </a:lnTo>
                  <a:lnTo>
                    <a:pt x="0" y="232639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47201" cy="280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42800" y="6684867"/>
            <a:ext cx="15138980" cy="1236975"/>
            <a:chOff x="0" y="0"/>
            <a:chExt cx="2847201" cy="23263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47201" cy="232639"/>
            </a:xfrm>
            <a:custGeom>
              <a:avLst/>
              <a:gdLst/>
              <a:ahLst/>
              <a:cxnLst/>
              <a:rect l="l" t="t" r="r" b="b"/>
              <a:pathLst>
                <a:path w="2847201" h="232639">
                  <a:moveTo>
                    <a:pt x="0" y="0"/>
                  </a:moveTo>
                  <a:lnTo>
                    <a:pt x="2847201" y="0"/>
                  </a:lnTo>
                  <a:lnTo>
                    <a:pt x="2847201" y="232639"/>
                  </a:lnTo>
                  <a:lnTo>
                    <a:pt x="0" y="232639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47201" cy="280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42800" y="8007568"/>
            <a:ext cx="15138980" cy="1236975"/>
            <a:chOff x="0" y="0"/>
            <a:chExt cx="2847201" cy="2326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847201" cy="232639"/>
            </a:xfrm>
            <a:custGeom>
              <a:avLst/>
              <a:gdLst/>
              <a:ahLst/>
              <a:cxnLst/>
              <a:rect l="l" t="t" r="r" b="b"/>
              <a:pathLst>
                <a:path w="2847201" h="232639">
                  <a:moveTo>
                    <a:pt x="0" y="0"/>
                  </a:moveTo>
                  <a:lnTo>
                    <a:pt x="2847201" y="0"/>
                  </a:lnTo>
                  <a:lnTo>
                    <a:pt x="2847201" y="232639"/>
                  </a:lnTo>
                  <a:lnTo>
                    <a:pt x="0" y="232639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2847201" cy="280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42800" y="4084808"/>
            <a:ext cx="15614245" cy="251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96" lvl="1" indent="-305498">
              <a:lnSpc>
                <a:spcPts val="3961"/>
              </a:lnSpc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Canva Sans Bold"/>
              </a:rPr>
              <a:t>Food and Beverage: 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Temperature control in pasteurization processes and environmental conditions in fermentation processes are managed by PID controllers.</a:t>
            </a:r>
          </a:p>
          <a:p>
            <a:pPr algn="ctr">
              <a:lnSpc>
                <a:spcPts val="12867"/>
              </a:lnSpc>
            </a:pPr>
            <a:endParaRPr lang="en-US" sz="282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" y="5285967"/>
            <a:ext cx="13419561" cy="9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96" lvl="1" indent="-305498">
              <a:lnSpc>
                <a:spcPts val="3961"/>
              </a:lnSpc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Canva Sans Bold"/>
              </a:rPr>
              <a:t>Pharmaceuticals: </a:t>
            </a:r>
            <a:r>
              <a:rPr lang="en-US" sz="2829">
                <a:solidFill>
                  <a:srgbClr val="000000"/>
                </a:solidFill>
                <a:latin typeface="Canva Sans"/>
              </a:rPr>
              <a:t>PID and fuzzy controllers regulate critical variables such as temperature, pressure.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6751542"/>
            <a:ext cx="15614245" cy="94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407" lvl="1" indent="-294704">
              <a:lnSpc>
                <a:spcPts val="3821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Canva Sans Bold"/>
              </a:rPr>
              <a:t>Petrochemicals: </a:t>
            </a:r>
            <a:r>
              <a:rPr lang="en-US" sz="2729">
                <a:solidFill>
                  <a:srgbClr val="000000"/>
                </a:solidFill>
                <a:latin typeface="Canva Sans"/>
              </a:rPr>
              <a:t>PID controllers are widely used in the petrochemical industry for process control, while fuzzy controllers handle more complex and adaptive scenarios.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8081817"/>
            <a:ext cx="15614245" cy="94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407" lvl="1" indent="-294704">
              <a:lnSpc>
                <a:spcPts val="3821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Canva Sans Bold"/>
              </a:rPr>
              <a:t>Plastics Manufacturing: </a:t>
            </a:r>
            <a:r>
              <a:rPr lang="en-US" sz="2729">
                <a:solidFill>
                  <a:srgbClr val="000000"/>
                </a:solidFill>
                <a:latin typeface="Canva Sans"/>
              </a:rPr>
              <a:t>In plastics manufacturing, PID controllers manage simple tasks, while fuzzy controllers handle complex, multivariable processes like polymerization.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237721" y="1518648"/>
            <a:ext cx="2541707" cy="254170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838609" y="4457319"/>
            <a:ext cx="6420691" cy="3653287"/>
          </a:xfrm>
          <a:custGeom>
            <a:avLst/>
            <a:gdLst/>
            <a:ahLst/>
            <a:cxnLst/>
            <a:rect l="l" t="t" r="r" b="b"/>
            <a:pathLst>
              <a:path w="6420691" h="3653287">
                <a:moveTo>
                  <a:pt x="0" y="0"/>
                </a:moveTo>
                <a:lnTo>
                  <a:pt x="6420691" y="0"/>
                </a:lnTo>
                <a:lnTo>
                  <a:pt x="6420691" y="3653287"/>
                </a:lnTo>
                <a:lnTo>
                  <a:pt x="0" y="3653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69" r="-41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773963" y="7511762"/>
            <a:ext cx="5540472" cy="1346918"/>
          </a:xfrm>
          <a:custGeom>
            <a:avLst/>
            <a:gdLst/>
            <a:ahLst/>
            <a:cxnLst/>
            <a:rect l="l" t="t" r="r" b="b"/>
            <a:pathLst>
              <a:path w="5540472" h="1346918">
                <a:moveTo>
                  <a:pt x="0" y="0"/>
                </a:moveTo>
                <a:lnTo>
                  <a:pt x="5540472" y="0"/>
                </a:lnTo>
                <a:lnTo>
                  <a:pt x="5540472" y="1346917"/>
                </a:lnTo>
                <a:lnTo>
                  <a:pt x="0" y="1346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28832" y="1631244"/>
            <a:ext cx="14498464" cy="22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CSTR Modeling and Transfer Function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93432" y="4012730"/>
            <a:ext cx="9064646" cy="5523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3"/>
              </a:lnSpc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Assumptions:</a:t>
            </a:r>
          </a:p>
          <a:p>
            <a:pPr marL="524842" lvl="1" indent="-262421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It is perfectly agitated.</a:t>
            </a:r>
          </a:p>
          <a:p>
            <a:pPr marL="524842" lvl="1" indent="-262421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The mass densities of the input component and that produced are equal and identical.</a:t>
            </a:r>
          </a:p>
          <a:p>
            <a:pPr marL="524842" lvl="1" indent="-262421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000000"/>
                </a:solidFill>
                <a:latin typeface="Canva Sans"/>
                <a:cs typeface="Canva Sans"/>
              </a:rPr>
              <a:t>The volume of liquid ܸin the reactor is kept constant.</a:t>
            </a:r>
          </a:p>
          <a:p>
            <a:pPr marL="524842" lvl="1" indent="-262421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Rate of Reaction : r = k*Ca</a:t>
            </a:r>
          </a:p>
          <a:p>
            <a:pPr marL="524842" lvl="1" indent="-262421">
              <a:lnSpc>
                <a:spcPts val="3403"/>
              </a:lnSpc>
              <a:buFont typeface="Arial"/>
              <a:buChar char="•"/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where k is given by equation:</a:t>
            </a:r>
          </a:p>
          <a:p>
            <a:pPr>
              <a:lnSpc>
                <a:spcPts val="3403"/>
              </a:lnSpc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         K=Ko*exp(Ea/R*Tr)</a:t>
            </a:r>
          </a:p>
          <a:p>
            <a:pPr>
              <a:lnSpc>
                <a:spcPts val="3403"/>
              </a:lnSpc>
            </a:pPr>
            <a:endParaRPr lang="en-US" sz="243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403"/>
              </a:lnSpc>
            </a:pPr>
            <a:r>
              <a:rPr lang="en-US" sz="2430">
                <a:solidFill>
                  <a:srgbClr val="000000"/>
                </a:solidFill>
                <a:latin typeface="Canva Sans"/>
              </a:rPr>
              <a:t>          </a:t>
            </a:r>
          </a:p>
          <a:p>
            <a:pPr>
              <a:lnSpc>
                <a:spcPts val="3403"/>
              </a:lnSpc>
              <a:spcBef>
                <a:spcPct val="0"/>
              </a:spcBef>
            </a:pPr>
            <a:endParaRPr lang="en-US" sz="243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403"/>
              </a:lnSpc>
              <a:spcBef>
                <a:spcPct val="0"/>
              </a:spcBef>
            </a:pPr>
            <a:r>
              <a:rPr lang="en-US" sz="2430">
                <a:solidFill>
                  <a:srgbClr val="000000"/>
                </a:solidFill>
                <a:latin typeface="Inter"/>
              </a:rPr>
              <a:t>.</a:t>
            </a:r>
          </a:p>
          <a:p>
            <a:pPr algn="ctr">
              <a:lnSpc>
                <a:spcPts val="3403"/>
              </a:lnSpc>
              <a:spcBef>
                <a:spcPct val="0"/>
              </a:spcBef>
            </a:pPr>
            <a:endParaRPr lang="en-US" sz="2430">
              <a:solidFill>
                <a:srgbClr val="000000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237721" y="1327770"/>
            <a:ext cx="1886105" cy="188610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3337607"/>
            <a:ext cx="7616866" cy="1458232"/>
          </a:xfrm>
          <a:custGeom>
            <a:avLst/>
            <a:gdLst/>
            <a:ahLst/>
            <a:cxnLst/>
            <a:rect l="l" t="t" r="r" b="b"/>
            <a:pathLst>
              <a:path w="7616866" h="1458232">
                <a:moveTo>
                  <a:pt x="0" y="0"/>
                </a:moveTo>
                <a:lnTo>
                  <a:pt x="7616866" y="0"/>
                </a:lnTo>
                <a:lnTo>
                  <a:pt x="7616866" y="1458232"/>
                </a:lnTo>
                <a:lnTo>
                  <a:pt x="0" y="145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042" r="-46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338508" y="3213875"/>
            <a:ext cx="6054724" cy="4258586"/>
          </a:xfrm>
          <a:custGeom>
            <a:avLst/>
            <a:gdLst/>
            <a:ahLst/>
            <a:cxnLst/>
            <a:rect l="l" t="t" r="r" b="b"/>
            <a:pathLst>
              <a:path w="6054724" h="4258586">
                <a:moveTo>
                  <a:pt x="0" y="0"/>
                </a:moveTo>
                <a:lnTo>
                  <a:pt x="6054724" y="0"/>
                </a:lnTo>
                <a:lnTo>
                  <a:pt x="6054724" y="4258586"/>
                </a:lnTo>
                <a:lnTo>
                  <a:pt x="0" y="4258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3425019" y="5742789"/>
            <a:ext cx="4083378" cy="3266702"/>
          </a:xfrm>
          <a:custGeom>
            <a:avLst/>
            <a:gdLst/>
            <a:ahLst/>
            <a:cxnLst/>
            <a:rect l="l" t="t" r="r" b="b"/>
            <a:pathLst>
              <a:path w="4083378" h="3266702">
                <a:moveTo>
                  <a:pt x="0" y="0"/>
                </a:moveTo>
                <a:lnTo>
                  <a:pt x="4083378" y="0"/>
                </a:lnTo>
                <a:lnTo>
                  <a:pt x="4083378" y="3266703"/>
                </a:lnTo>
                <a:lnTo>
                  <a:pt x="0" y="3266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4768" y="1521230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Open Loop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640805" y="4980622"/>
            <a:ext cx="1097931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 Bold"/>
              </a:rPr>
              <a:t>Block diagram for open loop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0579" y="5676114"/>
            <a:ext cx="1672431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Results: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240996" y="1176149"/>
            <a:ext cx="2097024" cy="209702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87687" y="3273173"/>
            <a:ext cx="10771783" cy="1775643"/>
          </a:xfrm>
          <a:custGeom>
            <a:avLst/>
            <a:gdLst/>
            <a:ahLst/>
            <a:cxnLst/>
            <a:rect l="l" t="t" r="r" b="b"/>
            <a:pathLst>
              <a:path w="10771783" h="1775643">
                <a:moveTo>
                  <a:pt x="0" y="0"/>
                </a:moveTo>
                <a:lnTo>
                  <a:pt x="10771783" y="0"/>
                </a:lnTo>
                <a:lnTo>
                  <a:pt x="10771783" y="1775643"/>
                </a:lnTo>
                <a:lnTo>
                  <a:pt x="0" y="177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0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1259470" y="3599198"/>
            <a:ext cx="6386972" cy="4471932"/>
          </a:xfrm>
          <a:custGeom>
            <a:avLst/>
            <a:gdLst/>
            <a:ahLst/>
            <a:cxnLst/>
            <a:rect l="l" t="t" r="r" b="b"/>
            <a:pathLst>
              <a:path w="6386972" h="4471932">
                <a:moveTo>
                  <a:pt x="0" y="0"/>
                </a:moveTo>
                <a:lnTo>
                  <a:pt x="6386972" y="0"/>
                </a:lnTo>
                <a:lnTo>
                  <a:pt x="6386972" y="4471933"/>
                </a:lnTo>
                <a:lnTo>
                  <a:pt x="0" y="4471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-350326" y="5144066"/>
            <a:ext cx="1097931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Canva Sans Bold"/>
              </a:rPr>
              <a:t>Block diagram for PID Controller</a:t>
            </a:r>
          </a:p>
        </p:txBody>
      </p:sp>
      <p:sp>
        <p:nvSpPr>
          <p:cNvPr id="10" name="Freeform 10"/>
          <p:cNvSpPr/>
          <p:nvPr/>
        </p:nvSpPr>
        <p:spPr>
          <a:xfrm>
            <a:off x="6215618" y="5835165"/>
            <a:ext cx="3967564" cy="3161090"/>
          </a:xfrm>
          <a:custGeom>
            <a:avLst/>
            <a:gdLst/>
            <a:ahLst/>
            <a:cxnLst/>
            <a:rect l="l" t="t" r="r" b="b"/>
            <a:pathLst>
              <a:path w="3967564" h="3161090">
                <a:moveTo>
                  <a:pt x="0" y="0"/>
                </a:moveTo>
                <a:lnTo>
                  <a:pt x="3967565" y="0"/>
                </a:lnTo>
                <a:lnTo>
                  <a:pt x="3967565" y="3161090"/>
                </a:lnTo>
                <a:lnTo>
                  <a:pt x="0" y="316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51" t="-418" r="-74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4768" y="1615078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Closed loop without tuning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05043" y="5755253"/>
            <a:ext cx="1672431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Results: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0996" y="5797065"/>
            <a:ext cx="2097024" cy="169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 Bold"/>
              </a:rPr>
              <a:t>Parameters:</a:t>
            </a: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"/>
              </a:rPr>
              <a:t>P = 1</a:t>
            </a: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"/>
              </a:rPr>
              <a:t>I = 1</a:t>
            </a: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"/>
              </a:rPr>
              <a:t>D =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237964"/>
            <a:ext cx="2035209" cy="203520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9972511" y="3530030"/>
            <a:ext cx="6111376" cy="4309174"/>
          </a:xfrm>
          <a:custGeom>
            <a:avLst/>
            <a:gdLst/>
            <a:ahLst/>
            <a:cxnLst/>
            <a:rect l="l" t="t" r="r" b="b"/>
            <a:pathLst>
              <a:path w="6111376" h="4309174">
                <a:moveTo>
                  <a:pt x="0" y="0"/>
                </a:moveTo>
                <a:lnTo>
                  <a:pt x="6111376" y="0"/>
                </a:lnTo>
                <a:lnTo>
                  <a:pt x="6111376" y="4309174"/>
                </a:lnTo>
                <a:lnTo>
                  <a:pt x="0" y="4309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4768" y="1645218"/>
            <a:ext cx="14498464" cy="109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26"/>
              </a:lnSpc>
            </a:pPr>
            <a:r>
              <a:rPr lang="en-US" sz="6376">
                <a:solidFill>
                  <a:srgbClr val="000000"/>
                </a:solidFill>
                <a:latin typeface="Canva Sans"/>
              </a:rPr>
              <a:t>PID Controller : Auto Tuning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552" y="3388683"/>
            <a:ext cx="4193282" cy="169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 Bold"/>
              </a:rPr>
              <a:t>Tuned Parameters:</a:t>
            </a: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"/>
              </a:rPr>
              <a:t> P = 4.17169602708866</a:t>
            </a: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"/>
              </a:rPr>
              <a:t> I = 50.9712560094397</a:t>
            </a: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Canva Sans"/>
              </a:rPr>
              <a:t> D = -0.00301394977236811</a:t>
            </a:r>
          </a:p>
        </p:txBody>
      </p:sp>
      <p:sp>
        <p:nvSpPr>
          <p:cNvPr id="11" name="Freeform 11"/>
          <p:cNvSpPr/>
          <p:nvPr/>
        </p:nvSpPr>
        <p:spPr>
          <a:xfrm>
            <a:off x="3373254" y="5684617"/>
            <a:ext cx="4111900" cy="3324875"/>
          </a:xfrm>
          <a:custGeom>
            <a:avLst/>
            <a:gdLst/>
            <a:ahLst/>
            <a:cxnLst/>
            <a:rect l="l" t="t" r="r" b="b"/>
            <a:pathLst>
              <a:path w="4111900" h="3324875">
                <a:moveTo>
                  <a:pt x="0" y="0"/>
                </a:moveTo>
                <a:lnTo>
                  <a:pt x="4111899" y="0"/>
                </a:lnTo>
                <a:lnTo>
                  <a:pt x="4111899" y="3324875"/>
                </a:lnTo>
                <a:lnTo>
                  <a:pt x="0" y="332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1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058552" y="5361085"/>
            <a:ext cx="1672431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Results: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1080</Words>
  <Application>Microsoft Office PowerPoint</Application>
  <PresentationFormat>Custom</PresentationFormat>
  <Paragraphs>172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Canva Sans Bold</vt:lpstr>
      <vt:lpstr>Arial</vt:lpstr>
      <vt:lpstr>Canva Sans</vt:lpstr>
      <vt:lpstr>Inter</vt:lpstr>
      <vt:lpstr>Calibri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OF A CHEMICAL</dc:title>
  <cp:lastModifiedBy>Kachhawa Goutham</cp:lastModifiedBy>
  <cp:revision>2</cp:revision>
  <dcterms:created xsi:type="dcterms:W3CDTF">2006-08-16T00:00:00Z</dcterms:created>
  <dcterms:modified xsi:type="dcterms:W3CDTF">2024-09-25T13:03:23Z</dcterms:modified>
  <dc:identifier>DAGDnpLZBCc</dc:identifier>
</cp:coreProperties>
</file>