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RV9gp5kmTl7uf74CCmvm9V1ux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p:nvPr>
            <p:ph idx="2" type="pic"/>
          </p:nvPr>
        </p:nvSpPr>
        <p:spPr>
          <a:xfrm>
            <a:off x="5183188" y="987425"/>
            <a:ext cx="6172200" cy="4873625"/>
          </a:xfrm>
          <a:prstGeom prst="rect">
            <a:avLst/>
          </a:prstGeom>
          <a:noFill/>
          <a:ln>
            <a:noFill/>
          </a:ln>
        </p:spPr>
      </p:sp>
      <p:sp>
        <p:nvSpPr>
          <p:cNvPr id="71" name="Google Shape;71;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3"/>
          <p:cNvSpPr txBox="1"/>
          <p:nvPr>
            <p:ph type="title"/>
          </p:nvPr>
        </p:nvSpPr>
        <p:spPr>
          <a:xfrm>
            <a:off x="950967" y="593367"/>
            <a:ext cx="6282000" cy="76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3000"/>
              <a:buFont typeface="Calibri"/>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13"/>
          <p:cNvSpPr txBox="1"/>
          <p:nvPr>
            <p:ph idx="1" type="body"/>
          </p:nvPr>
        </p:nvSpPr>
        <p:spPr>
          <a:xfrm>
            <a:off x="951000" y="1697233"/>
            <a:ext cx="10290000" cy="4394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467"/>
            </a:lvl1pPr>
            <a:lvl2pPr indent="-317500" lvl="1" marL="914400" algn="l">
              <a:lnSpc>
                <a:spcPct val="90000"/>
              </a:lnSpc>
              <a:spcBef>
                <a:spcPts val="0"/>
              </a:spcBef>
              <a:spcAft>
                <a:spcPts val="0"/>
              </a:spcAft>
              <a:buClr>
                <a:schemeClr val="dk1"/>
              </a:buClr>
              <a:buSzPts val="1400"/>
              <a:buFont typeface="Lato"/>
              <a:buChar char="○"/>
              <a:defRPr/>
            </a:lvl2pPr>
            <a:lvl3pPr indent="-317500" lvl="2" marL="1371600" algn="l">
              <a:lnSpc>
                <a:spcPct val="90000"/>
              </a:lnSpc>
              <a:spcBef>
                <a:spcPts val="0"/>
              </a:spcBef>
              <a:spcAft>
                <a:spcPts val="0"/>
              </a:spcAft>
              <a:buClr>
                <a:schemeClr val="dk1"/>
              </a:buClr>
              <a:buSzPts val="1400"/>
              <a:buFont typeface="Lato"/>
              <a:buChar char="■"/>
              <a:defRPr/>
            </a:lvl3pPr>
            <a:lvl4pPr indent="-317500" lvl="3" marL="1828800" algn="l">
              <a:lnSpc>
                <a:spcPct val="90000"/>
              </a:lnSpc>
              <a:spcBef>
                <a:spcPts val="0"/>
              </a:spcBef>
              <a:spcAft>
                <a:spcPts val="0"/>
              </a:spcAft>
              <a:buClr>
                <a:schemeClr val="dk1"/>
              </a:buClr>
              <a:buSzPts val="1400"/>
              <a:buFont typeface="Lato"/>
              <a:buChar char="●"/>
              <a:defRPr/>
            </a:lvl4pPr>
            <a:lvl5pPr indent="-317500" lvl="4" marL="2286000" algn="l">
              <a:lnSpc>
                <a:spcPct val="90000"/>
              </a:lnSpc>
              <a:spcBef>
                <a:spcPts val="0"/>
              </a:spcBef>
              <a:spcAft>
                <a:spcPts val="0"/>
              </a:spcAft>
              <a:buClr>
                <a:schemeClr val="dk1"/>
              </a:buClr>
              <a:buSzPts val="1400"/>
              <a:buFont typeface="Lato"/>
              <a:buChar char="○"/>
              <a:defRPr/>
            </a:lvl5pPr>
            <a:lvl6pPr indent="-317500" lvl="5" marL="2743200" algn="l">
              <a:lnSpc>
                <a:spcPct val="90000"/>
              </a:lnSpc>
              <a:spcBef>
                <a:spcPts val="0"/>
              </a:spcBef>
              <a:spcAft>
                <a:spcPts val="0"/>
              </a:spcAft>
              <a:buClr>
                <a:schemeClr val="dk1"/>
              </a:buClr>
              <a:buSzPts val="1400"/>
              <a:buFont typeface="Lato"/>
              <a:buChar char="■"/>
              <a:defRPr/>
            </a:lvl6pPr>
            <a:lvl7pPr indent="-317500" lvl="6" marL="3200400" algn="l">
              <a:lnSpc>
                <a:spcPct val="90000"/>
              </a:lnSpc>
              <a:spcBef>
                <a:spcPts val="0"/>
              </a:spcBef>
              <a:spcAft>
                <a:spcPts val="0"/>
              </a:spcAft>
              <a:buClr>
                <a:schemeClr val="dk1"/>
              </a:buClr>
              <a:buSzPts val="1400"/>
              <a:buFont typeface="Lato"/>
              <a:buChar char="●"/>
              <a:defRPr/>
            </a:lvl7pPr>
            <a:lvl8pPr indent="-317500" lvl="7" marL="3657600" algn="l">
              <a:lnSpc>
                <a:spcPct val="90000"/>
              </a:lnSpc>
              <a:spcBef>
                <a:spcPts val="0"/>
              </a:spcBef>
              <a:spcAft>
                <a:spcPts val="0"/>
              </a:spcAft>
              <a:buClr>
                <a:schemeClr val="dk1"/>
              </a:buClr>
              <a:buSzPts val="1400"/>
              <a:buFont typeface="Lato"/>
              <a:buChar char="○"/>
              <a:defRPr/>
            </a:lvl8pPr>
            <a:lvl9pPr indent="-317500" lvl="8" marL="4114800" algn="l">
              <a:lnSpc>
                <a:spcPct val="90000"/>
              </a:lnSpc>
              <a:spcBef>
                <a:spcPts val="0"/>
              </a:spcBef>
              <a:spcAft>
                <a:spcPts val="0"/>
              </a:spcAft>
              <a:buClr>
                <a:schemeClr val="dk1"/>
              </a:buClr>
              <a:buSzPts val="1400"/>
              <a:buFont typeface="Lato"/>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medium.com/@usparitosh/matlab-app-tutorial-making-an-app-for-finding-the-ideal-number-of-gas-absorber-stages-graphically-7f3e789956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png"/><Relationship Id="rId7" Type="http://schemas.openxmlformats.org/officeDocument/2006/relationships/image" Target="../media/image17.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 Id="rId9"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718725" y="214641"/>
            <a:ext cx="9418800" cy="2736800"/>
          </a:xfrm>
          <a:prstGeom prst="rect">
            <a:avLst/>
          </a:prstGeom>
          <a:noFill/>
          <a:ln>
            <a:noFill/>
          </a:ln>
        </p:spPr>
        <p:txBody>
          <a:bodyPr anchorCtr="0" anchor="b" bIns="121900" lIns="121900" spcFirstLastPara="1" rIns="121900" wrap="square" tIns="121900">
            <a:noAutofit/>
          </a:bodyPr>
          <a:lstStyle/>
          <a:p>
            <a:pPr indent="0" lvl="0" marL="0" rtl="0" algn="ctr">
              <a:lnSpc>
                <a:spcPct val="90000"/>
              </a:lnSpc>
              <a:spcBef>
                <a:spcPts val="0"/>
              </a:spcBef>
              <a:spcAft>
                <a:spcPts val="0"/>
              </a:spcAft>
              <a:buClr>
                <a:schemeClr val="accent6"/>
              </a:buClr>
              <a:buSzPts val="4400"/>
              <a:buFont typeface="Calibri"/>
              <a:buNone/>
            </a:pPr>
            <a:r>
              <a:rPr lang="en-US" sz="4400">
                <a:solidFill>
                  <a:schemeClr val="accent6"/>
                </a:solidFill>
              </a:rPr>
              <a:t>Mass Transfer Project</a:t>
            </a:r>
            <a:br>
              <a:rPr lang="en-US" sz="4000">
                <a:solidFill>
                  <a:srgbClr val="FF0000"/>
                </a:solidFill>
              </a:rPr>
            </a:br>
            <a:r>
              <a:rPr lang="en-US" sz="4000">
                <a:solidFill>
                  <a:srgbClr val="FF0000"/>
                </a:solidFill>
              </a:rPr>
              <a:t>MATLAB module for Finding the Number of Stages in Gas Absorption column.</a:t>
            </a:r>
            <a:endParaRPr sz="4000">
              <a:solidFill>
                <a:srgbClr val="FF0000"/>
              </a:solidFill>
            </a:endParaRPr>
          </a:p>
        </p:txBody>
      </p:sp>
      <p:sp>
        <p:nvSpPr>
          <p:cNvPr id="92" name="Google Shape;92;p1"/>
          <p:cNvSpPr txBox="1"/>
          <p:nvPr/>
        </p:nvSpPr>
        <p:spPr>
          <a:xfrm>
            <a:off x="1438674" y="3050309"/>
            <a:ext cx="8234400" cy="1723508"/>
          </a:xfrm>
          <a:prstGeom prst="rect">
            <a:avLst/>
          </a:prstGeom>
          <a:noFill/>
          <a:ln>
            <a:noFill/>
          </a:ln>
        </p:spPr>
        <p:txBody>
          <a:bodyPr anchorCtr="0" anchor="t" bIns="121900" lIns="121900" spcFirstLastPara="1" rIns="121900" wrap="square" tIns="121900">
            <a:spAutoFit/>
          </a:bodyPr>
          <a:lstStyle/>
          <a:p>
            <a:pPr indent="0" lvl="0" marL="0" marR="0" rtl="0" algn="ctr">
              <a:spcBef>
                <a:spcPts val="0"/>
              </a:spcBef>
              <a:spcAft>
                <a:spcPts val="0"/>
              </a:spcAft>
              <a:buNone/>
            </a:pPr>
            <a:r>
              <a:rPr b="1" i="1" lang="en-US" sz="3200" u="sng" cap="none" strike="noStrike">
                <a:solidFill>
                  <a:srgbClr val="0C0C0C"/>
                </a:solidFill>
                <a:latin typeface="Roboto"/>
                <a:ea typeface="Roboto"/>
                <a:cs typeface="Roboto"/>
                <a:sym typeface="Roboto"/>
              </a:rPr>
              <a:t>Presentation By </a:t>
            </a:r>
            <a:endParaRPr/>
          </a:p>
          <a:p>
            <a:pPr indent="0" lvl="0" marL="0" marR="0" rtl="0" algn="ctr">
              <a:spcBef>
                <a:spcPts val="0"/>
              </a:spcBef>
              <a:spcAft>
                <a:spcPts val="0"/>
              </a:spcAft>
              <a:buNone/>
            </a:pPr>
            <a:r>
              <a:rPr b="1" i="1" lang="en-US" sz="3200" u="sng" cap="none" strike="noStrike">
                <a:solidFill>
                  <a:srgbClr val="0C0C0C"/>
                </a:solidFill>
                <a:latin typeface="Roboto"/>
                <a:ea typeface="Roboto"/>
                <a:cs typeface="Roboto"/>
                <a:sym typeface="Roboto"/>
              </a:rPr>
              <a:t>1. Nitesh Meena (B20CH025)</a:t>
            </a:r>
            <a:endParaRPr b="1" i="1" sz="3200" u="sng" cap="none" strike="noStrike">
              <a:solidFill>
                <a:srgbClr val="0C0C0C"/>
              </a:solidFill>
              <a:latin typeface="Roboto"/>
              <a:ea typeface="Roboto"/>
              <a:cs typeface="Roboto"/>
              <a:sym typeface="Roboto"/>
            </a:endParaRPr>
          </a:p>
          <a:p>
            <a:pPr indent="0" lvl="0" marL="0" marR="0" rtl="0" algn="ctr">
              <a:spcBef>
                <a:spcPts val="0"/>
              </a:spcBef>
              <a:spcAft>
                <a:spcPts val="0"/>
              </a:spcAft>
              <a:buNone/>
            </a:pPr>
            <a:r>
              <a:rPr b="1" i="1" lang="en-US" sz="3200" u="sng" cap="none" strike="noStrike">
                <a:solidFill>
                  <a:srgbClr val="0C0C0C"/>
                </a:solidFill>
                <a:latin typeface="Roboto"/>
                <a:ea typeface="Roboto"/>
                <a:cs typeface="Roboto"/>
                <a:sym typeface="Roboto"/>
              </a:rPr>
              <a:t>2. Kachhawa Goutham (B21CH011)</a:t>
            </a:r>
            <a:endParaRPr b="0" i="0" sz="3200" u="none" cap="none" strike="noStrike">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443900" y="581332"/>
            <a:ext cx="9586220" cy="1153199"/>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rgbClr val="FF0000"/>
              </a:buClr>
              <a:buSzPts val="3000"/>
              <a:buFont typeface="Times New Roman"/>
              <a:buNone/>
            </a:pPr>
            <a:r>
              <a:rPr lang="en-US" sz="7200">
                <a:solidFill>
                  <a:srgbClr val="FF0000"/>
                </a:solidFill>
                <a:latin typeface="Times New Roman"/>
                <a:ea typeface="Times New Roman"/>
                <a:cs typeface="Times New Roman"/>
                <a:sym typeface="Times New Roman"/>
              </a:rPr>
              <a:t>Thank You</a:t>
            </a:r>
            <a:endParaRPr sz="7200">
              <a:solidFill>
                <a:srgbClr val="FF0000"/>
              </a:solidFill>
              <a:latin typeface="Times New Roman"/>
              <a:ea typeface="Times New Roman"/>
              <a:cs typeface="Times New Roman"/>
              <a:sym typeface="Times New Roman"/>
            </a:endParaRPr>
          </a:p>
        </p:txBody>
      </p:sp>
      <p:sp>
        <p:nvSpPr>
          <p:cNvPr id="179" name="Google Shape;179;p10"/>
          <p:cNvSpPr txBox="1"/>
          <p:nvPr>
            <p:ph idx="1" type="body"/>
          </p:nvPr>
        </p:nvSpPr>
        <p:spPr>
          <a:xfrm>
            <a:off x="360773" y="1734531"/>
            <a:ext cx="10419733" cy="5123469"/>
          </a:xfrm>
          <a:prstGeom prst="rect">
            <a:avLst/>
          </a:prstGeom>
          <a:noFill/>
          <a:ln>
            <a:noFill/>
          </a:ln>
        </p:spPr>
        <p:txBody>
          <a:bodyPr anchorCtr="0" anchor="t" bIns="121900" lIns="121900" spcFirstLastPara="1" rIns="121900" wrap="square" tIns="121900">
            <a:noAutofit/>
          </a:bodyPr>
          <a:lstStyle/>
          <a:p>
            <a:pPr indent="0" lvl="0" marL="152396" rtl="0" algn="just">
              <a:lnSpc>
                <a:spcPct val="100000"/>
              </a:lnSpc>
              <a:spcBef>
                <a:spcPts val="1333"/>
              </a:spcBef>
              <a:spcAft>
                <a:spcPts val="0"/>
              </a:spcAft>
              <a:buSzPts val="1800"/>
              <a:buNone/>
            </a:pPr>
            <a:r>
              <a:rPr b="1" lang="en-US" sz="2800">
                <a:latin typeface="Times New Roman"/>
                <a:ea typeface="Times New Roman"/>
                <a:cs typeface="Times New Roman"/>
                <a:sym typeface="Times New Roman"/>
              </a:rPr>
              <a:t>References:</a:t>
            </a:r>
            <a:endParaRPr/>
          </a:p>
          <a:p>
            <a:pPr indent="-457188" lvl="0" marL="609585" rtl="0" algn="just">
              <a:lnSpc>
                <a:spcPct val="100000"/>
              </a:lnSpc>
              <a:spcBef>
                <a:spcPts val="1333"/>
              </a:spcBef>
              <a:spcAft>
                <a:spcPts val="0"/>
              </a:spcAft>
              <a:buSzPts val="1800"/>
              <a:buFont typeface="Calibri"/>
              <a:buAutoNum type="arabicPeriod"/>
            </a:pPr>
            <a:r>
              <a:rPr lang="en-US" sz="2133">
                <a:latin typeface="Times New Roman"/>
                <a:ea typeface="Times New Roman"/>
                <a:cs typeface="Times New Roman"/>
                <a:sym typeface="Times New Roman"/>
              </a:rPr>
              <a:t>Robert E. Treybal. Gas Absorption.</a:t>
            </a:r>
            <a:endParaRPr/>
          </a:p>
          <a:p>
            <a:pPr indent="-457188" lvl="0" marL="609584" rtl="0" algn="just">
              <a:lnSpc>
                <a:spcPct val="100000"/>
              </a:lnSpc>
              <a:spcBef>
                <a:spcPts val="1333"/>
              </a:spcBef>
              <a:spcAft>
                <a:spcPts val="0"/>
              </a:spcAft>
              <a:buSzPts val="1800"/>
              <a:buFont typeface="Calibri"/>
              <a:buAutoNum type="arabicPeriod"/>
            </a:pPr>
            <a:r>
              <a:rPr lang="en-US" sz="2133">
                <a:latin typeface="Times New Roman"/>
                <a:ea typeface="Times New Roman"/>
                <a:cs typeface="Times New Roman"/>
                <a:sym typeface="Times New Roman"/>
              </a:rPr>
              <a:t>Paritosh Usmanpukar </a:t>
            </a:r>
            <a:endParaRPr sz="2133">
              <a:latin typeface="Times New Roman"/>
              <a:ea typeface="Times New Roman"/>
              <a:cs typeface="Times New Roman"/>
              <a:sym typeface="Times New Roman"/>
            </a:endParaRPr>
          </a:p>
          <a:p>
            <a:pPr indent="0" lvl="0" marL="609584" rtl="0" algn="just">
              <a:lnSpc>
                <a:spcPct val="100000"/>
              </a:lnSpc>
              <a:spcBef>
                <a:spcPts val="1333"/>
              </a:spcBef>
              <a:spcAft>
                <a:spcPts val="0"/>
              </a:spcAft>
              <a:buNone/>
            </a:pPr>
            <a:r>
              <a:rPr lang="en-US" sz="1600" u="sng">
                <a:solidFill>
                  <a:schemeClr val="hlink"/>
                </a:solidFill>
                <a:latin typeface="Times New Roman"/>
                <a:ea typeface="Times New Roman"/>
                <a:cs typeface="Times New Roman"/>
                <a:sym typeface="Times New Roman"/>
                <a:hlinkClick r:id="rId3"/>
              </a:rPr>
              <a:t>https://medium.com/@usparitosh/matlab-app-tutorial-making-an-app-for-finding-the-ideal-number-of-gas-absorber-stages-graphically-7f3e78995652</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685367" y="557167"/>
            <a:ext cx="62820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FF0000"/>
              </a:buClr>
              <a:buSzPts val="3000"/>
              <a:buFont typeface="Calibri"/>
              <a:buNone/>
            </a:pPr>
            <a:r>
              <a:rPr lang="en-US">
                <a:solidFill>
                  <a:srgbClr val="FF0000"/>
                </a:solidFill>
              </a:rPr>
              <a:t>Objective</a:t>
            </a:r>
            <a:endParaRPr>
              <a:solidFill>
                <a:srgbClr val="FF0000"/>
              </a:solidFill>
            </a:endParaRPr>
          </a:p>
        </p:txBody>
      </p:sp>
      <p:sp>
        <p:nvSpPr>
          <p:cNvPr id="98" name="Google Shape;98;p2"/>
          <p:cNvSpPr txBox="1"/>
          <p:nvPr>
            <p:ph idx="1" type="body"/>
          </p:nvPr>
        </p:nvSpPr>
        <p:spPr>
          <a:xfrm>
            <a:off x="685366" y="1481294"/>
            <a:ext cx="11418649" cy="4049930"/>
          </a:xfrm>
          <a:prstGeom prst="rect">
            <a:avLst/>
          </a:prstGeom>
          <a:noFill/>
          <a:ln>
            <a:noFill/>
          </a:ln>
        </p:spPr>
        <p:txBody>
          <a:bodyPr anchorCtr="0" anchor="t" bIns="121900" lIns="121900" spcFirstLastPara="1" rIns="121900" wrap="square" tIns="121900">
            <a:noAutofit/>
          </a:bodyPr>
          <a:lstStyle/>
          <a:p>
            <a:pPr indent="-457188" lvl="0" marL="609585" rtl="0" algn="just">
              <a:lnSpc>
                <a:spcPct val="150000"/>
              </a:lnSpc>
              <a:spcBef>
                <a:spcPts val="0"/>
              </a:spcBef>
              <a:spcAft>
                <a:spcPts val="0"/>
              </a:spcAft>
              <a:buSzPts val="1800"/>
              <a:buFont typeface="Calibri"/>
              <a:buAutoNum type="arabicPeriod"/>
            </a:pPr>
            <a:r>
              <a:rPr lang="en-US" sz="2400">
                <a:latin typeface="Times New Roman"/>
                <a:ea typeface="Times New Roman"/>
                <a:cs typeface="Times New Roman"/>
                <a:sym typeface="Times New Roman"/>
              </a:rPr>
              <a:t>A comprehensive source to understand absorption columns.</a:t>
            </a:r>
            <a:endParaRPr/>
          </a:p>
          <a:p>
            <a:pPr indent="-457188" lvl="0" marL="609585" rtl="0" algn="just">
              <a:lnSpc>
                <a:spcPct val="150000"/>
              </a:lnSpc>
              <a:spcBef>
                <a:spcPts val="0"/>
              </a:spcBef>
              <a:spcAft>
                <a:spcPts val="0"/>
              </a:spcAft>
              <a:buSzPts val="1800"/>
              <a:buFont typeface="Calibri"/>
              <a:buAutoNum type="arabicPeriod"/>
            </a:pPr>
            <a:r>
              <a:rPr lang="en-US" sz="2400">
                <a:latin typeface="Times New Roman"/>
                <a:ea typeface="Times New Roman"/>
                <a:cs typeface="Times New Roman"/>
                <a:sym typeface="Times New Roman"/>
              </a:rPr>
              <a:t>Create a interactive graph that shows the number of stages based on given input parameter.</a:t>
            </a:r>
            <a:endParaRPr/>
          </a:p>
          <a:p>
            <a:pPr indent="0" lvl="0" marL="152396" rtl="0" algn="just">
              <a:lnSpc>
                <a:spcPct val="150000"/>
              </a:lnSpc>
              <a:spcBef>
                <a:spcPts val="0"/>
              </a:spcBef>
              <a:spcAft>
                <a:spcPts val="0"/>
              </a:spcAft>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685367" y="557167"/>
            <a:ext cx="62820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FF0000"/>
              </a:buClr>
              <a:buSzPts val="3000"/>
              <a:buFont typeface="Calibri"/>
              <a:buNone/>
            </a:pPr>
            <a:r>
              <a:rPr lang="en-US">
                <a:solidFill>
                  <a:srgbClr val="FF0000"/>
                </a:solidFill>
              </a:rPr>
              <a:t>Introduction</a:t>
            </a:r>
            <a:endParaRPr>
              <a:solidFill>
                <a:srgbClr val="FF0000"/>
              </a:solidFill>
            </a:endParaRPr>
          </a:p>
        </p:txBody>
      </p:sp>
      <p:sp>
        <p:nvSpPr>
          <p:cNvPr id="104" name="Google Shape;104;p3"/>
          <p:cNvSpPr txBox="1"/>
          <p:nvPr>
            <p:ph idx="1" type="body"/>
          </p:nvPr>
        </p:nvSpPr>
        <p:spPr>
          <a:xfrm>
            <a:off x="856488" y="1320765"/>
            <a:ext cx="11238102" cy="5376707"/>
          </a:xfrm>
          <a:prstGeom prst="rect">
            <a:avLst/>
          </a:prstGeom>
          <a:noFill/>
          <a:ln>
            <a:noFill/>
          </a:ln>
        </p:spPr>
        <p:txBody>
          <a:bodyPr anchorCtr="0" anchor="t" bIns="121900" lIns="121900" spcFirstLastPara="1" rIns="121900" wrap="square" tIns="121900">
            <a:noAutofit/>
          </a:bodyPr>
          <a:lstStyle/>
          <a:p>
            <a:pPr indent="0" lvl="0" marL="0" rtl="0" algn="just">
              <a:lnSpc>
                <a:spcPct val="100000"/>
              </a:lnSpc>
              <a:spcBef>
                <a:spcPts val="1600"/>
              </a:spcBef>
              <a:spcAft>
                <a:spcPts val="0"/>
              </a:spcAft>
              <a:buSzPts val="1800"/>
              <a:buNone/>
            </a:pPr>
            <a:r>
              <a:rPr lang="en-US" sz="2400">
                <a:latin typeface="Times New Roman"/>
                <a:ea typeface="Times New Roman"/>
                <a:cs typeface="Times New Roman"/>
                <a:sym typeface="Times New Roman"/>
              </a:rPr>
              <a:t>Gas absorption is a unit operation in chemical engineering that involves the preferential dissolution of one or more components of a gas mixture into a liquid solvent.</a:t>
            </a:r>
            <a:endParaRPr/>
          </a:p>
          <a:p>
            <a:pPr indent="0" lvl="0" marL="152396" rtl="0" algn="l">
              <a:lnSpc>
                <a:spcPct val="100000"/>
              </a:lnSpc>
              <a:spcBef>
                <a:spcPts val="1600"/>
              </a:spcBef>
              <a:spcAft>
                <a:spcPts val="0"/>
              </a:spcAft>
              <a:buSzPts val="1800"/>
              <a:buNone/>
            </a:pPr>
            <a:r>
              <a:rPr b="1" lang="en-US" sz="2800">
                <a:solidFill>
                  <a:schemeClr val="accent6"/>
                </a:solidFill>
              </a:rPr>
              <a:t>Key Concepts:</a:t>
            </a:r>
            <a:endParaRPr/>
          </a:p>
          <a:p>
            <a:pPr indent="-342899" lvl="0" marL="609596" rtl="0" algn="l">
              <a:lnSpc>
                <a:spcPct val="100000"/>
              </a:lnSpc>
              <a:spcBef>
                <a:spcPts val="0"/>
              </a:spcBef>
              <a:spcAft>
                <a:spcPts val="0"/>
              </a:spcAft>
              <a:buSzPts val="1800"/>
              <a:buFont typeface="Calibri"/>
              <a:buNone/>
            </a:pPr>
            <a:r>
              <a:t/>
            </a:r>
            <a:endParaRPr sz="2400">
              <a:latin typeface="Times New Roman"/>
              <a:ea typeface="Times New Roman"/>
              <a:cs typeface="Times New Roman"/>
              <a:sym typeface="Times New Roman"/>
            </a:endParaRPr>
          </a:p>
          <a:p>
            <a:pPr indent="-457200" lvl="0" marL="609596" rtl="0" algn="l">
              <a:lnSpc>
                <a:spcPct val="100000"/>
              </a:lnSpc>
              <a:spcBef>
                <a:spcPts val="0"/>
              </a:spcBef>
              <a:spcAft>
                <a:spcPts val="0"/>
              </a:spcAft>
              <a:buSzPts val="1800"/>
              <a:buFont typeface="Calibri"/>
              <a:buAutoNum type="arabicPeriod"/>
            </a:pPr>
            <a:r>
              <a:rPr lang="en-US" sz="2400">
                <a:latin typeface="Times New Roman"/>
                <a:ea typeface="Times New Roman"/>
                <a:cs typeface="Times New Roman"/>
                <a:sym typeface="Times New Roman"/>
              </a:rPr>
              <a:t>Mass transfer from gas phase to liquid phase</a:t>
            </a:r>
            <a:endParaRPr/>
          </a:p>
          <a:p>
            <a:pPr indent="-457200" lvl="0" marL="609596" rtl="0" algn="l">
              <a:lnSpc>
                <a:spcPct val="100000"/>
              </a:lnSpc>
              <a:spcBef>
                <a:spcPts val="0"/>
              </a:spcBef>
              <a:spcAft>
                <a:spcPts val="0"/>
              </a:spcAft>
              <a:buSzPts val="1800"/>
              <a:buFont typeface="Calibri"/>
              <a:buAutoNum type="arabicPeriod"/>
            </a:pPr>
            <a:r>
              <a:rPr lang="en-US" sz="2400">
                <a:latin typeface="Times New Roman"/>
                <a:ea typeface="Times New Roman"/>
                <a:cs typeface="Times New Roman"/>
                <a:sym typeface="Times New Roman"/>
              </a:rPr>
              <a:t>Solvent selection and optimization</a:t>
            </a:r>
            <a:endParaRPr/>
          </a:p>
          <a:p>
            <a:pPr indent="-342899" lvl="0" marL="609596" rtl="0" algn="l">
              <a:lnSpc>
                <a:spcPct val="100000"/>
              </a:lnSpc>
              <a:spcBef>
                <a:spcPts val="0"/>
              </a:spcBef>
              <a:spcAft>
                <a:spcPts val="0"/>
              </a:spcAft>
              <a:buSzPts val="1800"/>
              <a:buFont typeface="Calibri"/>
              <a:buNone/>
            </a:pPr>
            <a:r>
              <a:t/>
            </a:r>
            <a:endParaRPr sz="2400">
              <a:latin typeface="Times New Roman"/>
              <a:ea typeface="Times New Roman"/>
              <a:cs typeface="Times New Roman"/>
              <a:sym typeface="Times New Roman"/>
            </a:endParaRPr>
          </a:p>
          <a:p>
            <a:pPr indent="0" lvl="0" marL="152396" rtl="0" algn="l">
              <a:lnSpc>
                <a:spcPct val="100000"/>
              </a:lnSpc>
              <a:spcBef>
                <a:spcPts val="0"/>
              </a:spcBef>
              <a:spcAft>
                <a:spcPts val="0"/>
              </a:spcAft>
              <a:buSzPts val="1800"/>
              <a:buNone/>
            </a:pPr>
            <a:r>
              <a:rPr b="1" lang="en-US" sz="2800">
                <a:solidFill>
                  <a:schemeClr val="accent6"/>
                </a:solidFill>
              </a:rPr>
              <a:t>Applications of Gas Absorption</a:t>
            </a:r>
            <a:endParaRPr/>
          </a:p>
          <a:p>
            <a:pPr indent="-457200" lvl="0" marL="609596" rtl="0" algn="l">
              <a:lnSpc>
                <a:spcPct val="100000"/>
              </a:lnSpc>
              <a:spcBef>
                <a:spcPts val="0"/>
              </a:spcBef>
              <a:spcAft>
                <a:spcPts val="0"/>
              </a:spcAft>
              <a:buSzPts val="1800"/>
              <a:buFont typeface="Calibri"/>
              <a:buAutoNum type="arabicPeriod"/>
            </a:pPr>
            <a:r>
              <a:rPr lang="en-US" sz="2400">
                <a:latin typeface="Times New Roman"/>
                <a:ea typeface="Times New Roman"/>
                <a:cs typeface="Times New Roman"/>
                <a:sym typeface="Times New Roman"/>
              </a:rPr>
              <a:t>Pollution Control</a:t>
            </a:r>
            <a:endParaRPr/>
          </a:p>
          <a:p>
            <a:pPr indent="-457200" lvl="0" marL="609596" rtl="0" algn="l">
              <a:lnSpc>
                <a:spcPct val="100000"/>
              </a:lnSpc>
              <a:spcBef>
                <a:spcPts val="0"/>
              </a:spcBef>
              <a:spcAft>
                <a:spcPts val="0"/>
              </a:spcAft>
              <a:buSzPts val="1800"/>
              <a:buFont typeface="Calibri"/>
              <a:buAutoNum type="arabicPeriod"/>
            </a:pPr>
            <a:r>
              <a:rPr lang="en-US" sz="2400">
                <a:latin typeface="Times New Roman"/>
                <a:ea typeface="Times New Roman"/>
                <a:cs typeface="Times New Roman"/>
                <a:sym typeface="Times New Roman"/>
              </a:rPr>
              <a:t>Gas Purification</a:t>
            </a:r>
            <a:endParaRPr/>
          </a:p>
          <a:p>
            <a:pPr indent="-457200" lvl="0" marL="609596" rtl="0" algn="l">
              <a:lnSpc>
                <a:spcPct val="100000"/>
              </a:lnSpc>
              <a:spcBef>
                <a:spcPts val="0"/>
              </a:spcBef>
              <a:spcAft>
                <a:spcPts val="0"/>
              </a:spcAft>
              <a:buSzPts val="1800"/>
              <a:buFont typeface="Calibri"/>
              <a:buAutoNum type="arabicPeriod"/>
            </a:pPr>
            <a:r>
              <a:rPr lang="en-US" sz="2400">
                <a:latin typeface="Times New Roman"/>
                <a:ea typeface="Times New Roman"/>
                <a:cs typeface="Times New Roman"/>
                <a:sym typeface="Times New Roman"/>
              </a:rPr>
              <a:t>Product Manufacturing</a:t>
            </a:r>
            <a:endParaRPr/>
          </a:p>
          <a:p>
            <a:pPr indent="0" lvl="0" marL="152396" rtl="0" algn="l">
              <a:lnSpc>
                <a:spcPct val="100000"/>
              </a:lnSpc>
              <a:spcBef>
                <a:spcPts val="0"/>
              </a:spcBef>
              <a:spcAft>
                <a:spcPts val="0"/>
              </a:spcAft>
              <a:buSzPts val="1800"/>
              <a:buNone/>
            </a:pPr>
            <a:r>
              <a:t/>
            </a:r>
            <a:endParaRPr b="1" sz="28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4001" y="784104"/>
            <a:ext cx="62820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FF0000"/>
              </a:buClr>
              <a:buSzPts val="3000"/>
              <a:buFont typeface="Times New Roman"/>
              <a:buNone/>
            </a:pPr>
            <a:r>
              <a:rPr b="1" lang="en-US" sz="3200">
                <a:solidFill>
                  <a:srgbClr val="FF0000"/>
                </a:solidFill>
                <a:latin typeface="Times New Roman"/>
                <a:ea typeface="Times New Roman"/>
                <a:cs typeface="Times New Roman"/>
                <a:sym typeface="Times New Roman"/>
              </a:rPr>
              <a:t>Choice of solvent for absorption</a:t>
            </a:r>
            <a:endParaRPr b="1" sz="3200">
              <a:solidFill>
                <a:srgbClr val="FF0000"/>
              </a:solidFill>
              <a:latin typeface="Times New Roman"/>
              <a:ea typeface="Times New Roman"/>
              <a:cs typeface="Times New Roman"/>
              <a:sym typeface="Times New Roman"/>
            </a:endParaRPr>
          </a:p>
        </p:txBody>
      </p:sp>
      <p:sp>
        <p:nvSpPr>
          <p:cNvPr id="110" name="Google Shape;110;p4"/>
          <p:cNvSpPr txBox="1"/>
          <p:nvPr>
            <p:ph idx="1" type="body"/>
          </p:nvPr>
        </p:nvSpPr>
        <p:spPr>
          <a:xfrm>
            <a:off x="454001" y="1380102"/>
            <a:ext cx="10294371" cy="5124955"/>
          </a:xfrm>
          <a:prstGeom prst="rect">
            <a:avLst/>
          </a:prstGeom>
          <a:noFill/>
          <a:ln>
            <a:noFill/>
          </a:ln>
        </p:spPr>
        <p:txBody>
          <a:bodyPr anchorCtr="0" anchor="t" bIns="121900" lIns="121900" spcFirstLastPara="1" rIns="121900" wrap="square" tIns="121900">
            <a:noAutofit/>
          </a:bodyPr>
          <a:lstStyle/>
          <a:p>
            <a:pPr indent="-342900" lvl="0" marL="342900" rtl="0" algn="l">
              <a:lnSpc>
                <a:spcPct val="100000"/>
              </a:lnSpc>
              <a:spcBef>
                <a:spcPts val="0"/>
              </a:spcBef>
              <a:spcAft>
                <a:spcPts val="0"/>
              </a:spcAft>
              <a:buSzPts val="1800"/>
              <a:buChar char="●"/>
            </a:pPr>
            <a:r>
              <a:rPr lang="en-US" sz="2800">
                <a:latin typeface="Times New Roman"/>
                <a:ea typeface="Times New Roman"/>
                <a:cs typeface="Times New Roman"/>
                <a:sym typeface="Times New Roman"/>
              </a:rPr>
              <a:t>Gas solubility</a:t>
            </a:r>
            <a:endParaRPr/>
          </a:p>
          <a:p>
            <a:pPr indent="-342900" lvl="0" marL="342900" rtl="0" algn="l">
              <a:lnSpc>
                <a:spcPct val="100000"/>
              </a:lnSpc>
              <a:spcBef>
                <a:spcPts val="0"/>
              </a:spcBef>
              <a:spcAft>
                <a:spcPts val="0"/>
              </a:spcAft>
              <a:buSzPts val="1800"/>
              <a:buChar char="●"/>
            </a:pPr>
            <a:r>
              <a:rPr lang="en-US" sz="2800">
                <a:latin typeface="Times New Roman"/>
                <a:ea typeface="Times New Roman"/>
                <a:cs typeface="Times New Roman"/>
                <a:sym typeface="Times New Roman"/>
              </a:rPr>
              <a:t>Volatility</a:t>
            </a:r>
            <a:endParaRPr/>
          </a:p>
          <a:p>
            <a:pPr indent="-342900" lvl="0" marL="342900" rtl="0" algn="l">
              <a:lnSpc>
                <a:spcPct val="100000"/>
              </a:lnSpc>
              <a:spcBef>
                <a:spcPts val="0"/>
              </a:spcBef>
              <a:spcAft>
                <a:spcPts val="0"/>
              </a:spcAft>
              <a:buSzPts val="1800"/>
              <a:buChar char="●"/>
            </a:pPr>
            <a:r>
              <a:rPr lang="en-US" sz="2800">
                <a:latin typeface="Times New Roman"/>
                <a:ea typeface="Times New Roman"/>
                <a:cs typeface="Times New Roman"/>
                <a:sym typeface="Times New Roman"/>
              </a:rPr>
              <a:t>Corrosiveness</a:t>
            </a:r>
            <a:endParaRPr/>
          </a:p>
          <a:p>
            <a:pPr indent="-342900" lvl="0" marL="342900" rtl="0" algn="l">
              <a:lnSpc>
                <a:spcPct val="100000"/>
              </a:lnSpc>
              <a:spcBef>
                <a:spcPts val="0"/>
              </a:spcBef>
              <a:spcAft>
                <a:spcPts val="0"/>
              </a:spcAft>
              <a:buSzPts val="1800"/>
              <a:buChar char="●"/>
            </a:pPr>
            <a:r>
              <a:rPr lang="en-US" sz="2800">
                <a:latin typeface="Times New Roman"/>
                <a:ea typeface="Times New Roman"/>
                <a:cs typeface="Times New Roman"/>
                <a:sym typeface="Times New Roman"/>
              </a:rPr>
              <a:t>Cost</a:t>
            </a:r>
            <a:endParaRPr/>
          </a:p>
          <a:p>
            <a:pPr indent="-342900" lvl="0" marL="342900" rtl="0" algn="l">
              <a:lnSpc>
                <a:spcPct val="100000"/>
              </a:lnSpc>
              <a:spcBef>
                <a:spcPts val="0"/>
              </a:spcBef>
              <a:spcAft>
                <a:spcPts val="0"/>
              </a:spcAft>
              <a:buSzPts val="1800"/>
              <a:buChar char="●"/>
            </a:pPr>
            <a:r>
              <a:rPr lang="en-US" sz="2800">
                <a:latin typeface="Times New Roman"/>
                <a:ea typeface="Times New Roman"/>
                <a:cs typeface="Times New Roman"/>
                <a:sym typeface="Times New Roman"/>
              </a:rPr>
              <a:t>Viscosity</a:t>
            </a:r>
            <a:endParaRPr/>
          </a:p>
          <a:p>
            <a:pPr indent="-342900" lvl="0" marL="342900" rtl="0" algn="l">
              <a:lnSpc>
                <a:spcPct val="100000"/>
              </a:lnSpc>
              <a:spcBef>
                <a:spcPts val="0"/>
              </a:spcBef>
              <a:spcAft>
                <a:spcPts val="0"/>
              </a:spcAft>
              <a:buSzPts val="1800"/>
              <a:buChar char="●"/>
            </a:pPr>
            <a:r>
              <a:rPr lang="en-US" sz="2800">
                <a:latin typeface="Times New Roman"/>
                <a:ea typeface="Times New Roman"/>
                <a:cs typeface="Times New Roman"/>
                <a:sym typeface="Times New Roman"/>
              </a:rPr>
              <a:t>Miscellaneous: solvent if possible be nontoxic, non-flammable, and chemically stable and should have a low freezing point</a:t>
            </a:r>
            <a:r>
              <a:rPr lang="en-US" sz="2133">
                <a:latin typeface="Times New Roman"/>
                <a:ea typeface="Times New Roman"/>
                <a:cs typeface="Times New Roman"/>
                <a:sym typeface="Times New Roman"/>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075325" y="542214"/>
            <a:ext cx="9933308" cy="6047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0C0"/>
              </a:buClr>
              <a:buSzPts val="2533"/>
              <a:buFont typeface="Times New Roman"/>
              <a:buNone/>
            </a:pPr>
            <a:r>
              <a:rPr lang="en-US" sz="2533">
                <a:solidFill>
                  <a:srgbClr val="0070C0"/>
                </a:solidFill>
                <a:latin typeface="Times New Roman"/>
                <a:ea typeface="Times New Roman"/>
                <a:cs typeface="Times New Roman"/>
                <a:sym typeface="Times New Roman"/>
              </a:rPr>
              <a:t>Material Balances for countercurrent flow and one component transfer</a:t>
            </a:r>
            <a:endParaRPr/>
          </a:p>
        </p:txBody>
      </p:sp>
      <p:sp>
        <p:nvSpPr>
          <p:cNvPr id="116" name="Google Shape;116;p5"/>
          <p:cNvSpPr txBox="1"/>
          <p:nvPr/>
        </p:nvSpPr>
        <p:spPr>
          <a:xfrm>
            <a:off x="8501800" y="2517567"/>
            <a:ext cx="9788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7" name="Google Shape;117;p5"/>
          <p:cNvSpPr txBox="1"/>
          <p:nvPr/>
        </p:nvSpPr>
        <p:spPr>
          <a:xfrm>
            <a:off x="1075325" y="3857376"/>
            <a:ext cx="44055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above equation represent a straight line(the operating line) on X,Y coordinates.</a:t>
            </a:r>
            <a:endParaRPr/>
          </a:p>
        </p:txBody>
      </p:sp>
      <p:pic>
        <p:nvPicPr>
          <p:cNvPr id="118" name="Google Shape;118;p5"/>
          <p:cNvPicPr preferRelativeResize="0"/>
          <p:nvPr/>
        </p:nvPicPr>
        <p:blipFill rotWithShape="1">
          <a:blip r:embed="rId3">
            <a:alphaModFix/>
          </a:blip>
          <a:srcRect b="0" l="0" r="0" t="0"/>
          <a:stretch/>
        </p:blipFill>
        <p:spPr>
          <a:xfrm>
            <a:off x="5409579" y="1404594"/>
            <a:ext cx="6772250" cy="4497836"/>
          </a:xfrm>
          <a:prstGeom prst="rect">
            <a:avLst/>
          </a:prstGeom>
          <a:noFill/>
          <a:ln>
            <a:noFill/>
          </a:ln>
        </p:spPr>
      </p:pic>
      <p:sp>
        <p:nvSpPr>
          <p:cNvPr id="119" name="Google Shape;119;p5"/>
          <p:cNvSpPr txBox="1"/>
          <p:nvPr/>
        </p:nvSpPr>
        <p:spPr>
          <a:xfrm>
            <a:off x="1293744" y="2178992"/>
            <a:ext cx="43059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Material Balances at any point of the gas absorber column. </a:t>
            </a:r>
            <a:endParaRPr/>
          </a:p>
        </p:txBody>
      </p:sp>
      <p:sp>
        <p:nvSpPr>
          <p:cNvPr id="120" name="Google Shape;120;p5"/>
          <p:cNvSpPr txBox="1"/>
          <p:nvPr/>
        </p:nvSpPr>
        <p:spPr>
          <a:xfrm>
            <a:off x="1471733" y="3064350"/>
            <a:ext cx="2479333" cy="276999"/>
          </a:xfrm>
          <a:prstGeom prst="rect">
            <a:avLst/>
          </a:prstGeom>
          <a:blipFill rotWithShape="1">
            <a:blip r:embed="rId4">
              <a:alphaModFix/>
            </a:blip>
            <a:stretch>
              <a:fillRect b="-15553" l="-1719"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21" name="Google Shape;121;p5"/>
          <p:cNvSpPr txBox="1"/>
          <p:nvPr/>
        </p:nvSpPr>
        <p:spPr>
          <a:xfrm>
            <a:off x="7717449" y="6038787"/>
            <a:ext cx="256397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Times New Roman"/>
                <a:ea typeface="Times New Roman"/>
                <a:cs typeface="Times New Roman"/>
                <a:sym typeface="Times New Roman"/>
              </a:rPr>
              <a:t>Fig: Flow quantities for an absorber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Counter current multistage operation</a:t>
            </a:r>
            <a:endParaRPr/>
          </a:p>
        </p:txBody>
      </p:sp>
      <p:sp>
        <p:nvSpPr>
          <p:cNvPr id="127" name="Google Shape;127;p6"/>
          <p:cNvSpPr txBox="1"/>
          <p:nvPr/>
        </p:nvSpPr>
        <p:spPr>
          <a:xfrm>
            <a:off x="809625" y="1762125"/>
            <a:ext cx="5016139"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Stepwise contact of the liquid and gas. A tray is defines as one where the average composition of all the gas leaving the tray is in equilibrium with the average composition of all liquid leaving the tray. And the number of ideal trays requires to bring a given change in composition of the liquid or the gas can be calculated graphically.</a:t>
            </a:r>
            <a:endParaRPr/>
          </a:p>
        </p:txBody>
      </p:sp>
      <p:pic>
        <p:nvPicPr>
          <p:cNvPr id="128" name="Google Shape;128;p6"/>
          <p:cNvPicPr preferRelativeResize="0"/>
          <p:nvPr/>
        </p:nvPicPr>
        <p:blipFill rotWithShape="1">
          <a:blip r:embed="rId3">
            <a:alphaModFix/>
          </a:blip>
          <a:srcRect b="0" l="7193" r="5023" t="1369"/>
          <a:stretch/>
        </p:blipFill>
        <p:spPr>
          <a:xfrm>
            <a:off x="6549020" y="1414079"/>
            <a:ext cx="5568352" cy="5231818"/>
          </a:xfrm>
          <a:prstGeom prst="rect">
            <a:avLst/>
          </a:prstGeom>
          <a:noFill/>
          <a:ln>
            <a:noFill/>
          </a:ln>
        </p:spPr>
      </p:pic>
      <p:sp>
        <p:nvSpPr>
          <p:cNvPr id="129" name="Google Shape;129;p6"/>
          <p:cNvSpPr txBox="1"/>
          <p:nvPr/>
        </p:nvSpPr>
        <p:spPr>
          <a:xfrm>
            <a:off x="8640987" y="6354375"/>
            <a:ext cx="138441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Times New Roman"/>
                <a:ea typeface="Times New Roman"/>
                <a:cs typeface="Times New Roman"/>
                <a:sym typeface="Times New Roman"/>
              </a:rPr>
              <a:t>Fig: Tray absorber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120734" y="533201"/>
            <a:ext cx="11389948" cy="714825"/>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B050"/>
              </a:buClr>
              <a:buSzPts val="3000"/>
              <a:buFont typeface="Times New Roman"/>
              <a:buNone/>
            </a:pPr>
            <a:r>
              <a:rPr b="1" lang="en-US" sz="2800">
                <a:solidFill>
                  <a:srgbClr val="00B050"/>
                </a:solidFill>
                <a:latin typeface="Times New Roman"/>
                <a:ea typeface="Times New Roman"/>
                <a:cs typeface="Times New Roman"/>
                <a:sym typeface="Times New Roman"/>
              </a:rPr>
              <a:t>MATLAB module to calculate the Number of stages</a:t>
            </a:r>
            <a:endParaRPr b="1" sz="2800">
              <a:solidFill>
                <a:srgbClr val="00B050"/>
              </a:solidFill>
              <a:latin typeface="Times New Roman"/>
              <a:ea typeface="Times New Roman"/>
              <a:cs typeface="Times New Roman"/>
              <a:sym typeface="Times New Roman"/>
            </a:endParaRPr>
          </a:p>
        </p:txBody>
      </p:sp>
      <p:sp>
        <p:nvSpPr>
          <p:cNvPr id="135" name="Google Shape;135;p7"/>
          <p:cNvSpPr/>
          <p:nvPr/>
        </p:nvSpPr>
        <p:spPr>
          <a:xfrm>
            <a:off x="430304" y="1248026"/>
            <a:ext cx="11232777" cy="1200329"/>
          </a:xfrm>
          <a:prstGeom prst="rect">
            <a:avLst/>
          </a:prstGeom>
          <a:blipFill rotWithShape="1">
            <a:blip r:embed="rId3">
              <a:alphaModFix/>
            </a:blip>
            <a:stretch>
              <a:fillRect b="-7104" l="-488" r="-488" t="-304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6" name="Google Shape;136;p7"/>
          <p:cNvSpPr txBox="1"/>
          <p:nvPr/>
        </p:nvSpPr>
        <p:spPr>
          <a:xfrm>
            <a:off x="462566" y="3769232"/>
            <a:ext cx="1222707" cy="563872"/>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7" name="Google Shape;137;p7"/>
          <p:cNvSpPr txBox="1"/>
          <p:nvPr/>
        </p:nvSpPr>
        <p:spPr>
          <a:xfrm>
            <a:off x="2148467" y="3798807"/>
            <a:ext cx="1381276" cy="56958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8" name="Google Shape;138;p7"/>
          <p:cNvSpPr txBox="1"/>
          <p:nvPr/>
        </p:nvSpPr>
        <p:spPr>
          <a:xfrm>
            <a:off x="2299737" y="2843172"/>
            <a:ext cx="1037143" cy="521618"/>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9" name="Google Shape;139;p7"/>
          <p:cNvSpPr txBox="1"/>
          <p:nvPr/>
        </p:nvSpPr>
        <p:spPr>
          <a:xfrm>
            <a:off x="552239" y="2826675"/>
            <a:ext cx="1043363" cy="474361"/>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140" name="Google Shape;140;p7"/>
          <p:cNvPicPr preferRelativeResize="0"/>
          <p:nvPr/>
        </p:nvPicPr>
        <p:blipFill rotWithShape="1">
          <a:blip r:embed="rId8">
            <a:alphaModFix/>
          </a:blip>
          <a:srcRect b="0" l="0" r="0" t="4409"/>
          <a:stretch/>
        </p:blipFill>
        <p:spPr>
          <a:xfrm>
            <a:off x="6536572" y="2195244"/>
            <a:ext cx="4982044" cy="4275719"/>
          </a:xfrm>
          <a:prstGeom prst="rect">
            <a:avLst/>
          </a:prstGeom>
          <a:noFill/>
          <a:ln>
            <a:noFill/>
          </a:ln>
        </p:spPr>
      </p:pic>
      <p:sp>
        <p:nvSpPr>
          <p:cNvPr id="141" name="Google Shape;141;p7"/>
          <p:cNvSpPr txBox="1"/>
          <p:nvPr/>
        </p:nvSpPr>
        <p:spPr>
          <a:xfrm>
            <a:off x="172041" y="4685667"/>
            <a:ext cx="5660396" cy="62235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42" name="Google Shape;142;p7"/>
          <p:cNvSpPr txBox="1"/>
          <p:nvPr/>
        </p:nvSpPr>
        <p:spPr>
          <a:xfrm>
            <a:off x="8045570" y="6470963"/>
            <a:ext cx="32191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Times New Roman"/>
                <a:ea typeface="Times New Roman"/>
                <a:cs typeface="Times New Roman"/>
                <a:sym typeface="Times New Roman"/>
              </a:rPr>
              <a:t>Fig: Number of stages calculations using graph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120734" y="533201"/>
            <a:ext cx="11389948" cy="714825"/>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rgbClr val="00B050"/>
              </a:buClr>
              <a:buSzPts val="2800"/>
              <a:buFont typeface="Times New Roman"/>
              <a:buNone/>
            </a:pPr>
            <a:r>
              <a:rPr b="1" lang="en-US" sz="2800">
                <a:solidFill>
                  <a:srgbClr val="00B050"/>
                </a:solidFill>
                <a:latin typeface="Times New Roman"/>
                <a:ea typeface="Times New Roman"/>
                <a:cs typeface="Times New Roman"/>
                <a:sym typeface="Times New Roman"/>
              </a:rPr>
              <a:t>Example 2</a:t>
            </a:r>
            <a:endParaRPr b="1" sz="2800">
              <a:solidFill>
                <a:srgbClr val="00B050"/>
              </a:solidFill>
              <a:latin typeface="Times New Roman"/>
              <a:ea typeface="Times New Roman"/>
              <a:cs typeface="Times New Roman"/>
              <a:sym typeface="Times New Roman"/>
            </a:endParaRPr>
          </a:p>
        </p:txBody>
      </p:sp>
      <p:sp>
        <p:nvSpPr>
          <p:cNvPr id="148" name="Google Shape;148;p8"/>
          <p:cNvSpPr txBox="1"/>
          <p:nvPr/>
        </p:nvSpPr>
        <p:spPr>
          <a:xfrm>
            <a:off x="600973" y="1173193"/>
            <a:ext cx="10990053" cy="1223989"/>
          </a:xfrm>
          <a:prstGeom prst="rect">
            <a:avLst/>
          </a:prstGeom>
          <a:blipFill rotWithShape="1">
            <a:blip r:embed="rId3">
              <a:alphaModFix/>
            </a:blip>
            <a:stretch>
              <a:fillRect b="-4974" l="-498" r="-497" t="-248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49" name="Google Shape;149;p8"/>
          <p:cNvSpPr txBox="1"/>
          <p:nvPr/>
        </p:nvSpPr>
        <p:spPr>
          <a:xfrm>
            <a:off x="600973" y="2650521"/>
            <a:ext cx="1253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Given data:</a:t>
            </a:r>
            <a:endParaRPr/>
          </a:p>
        </p:txBody>
      </p:sp>
      <p:sp>
        <p:nvSpPr>
          <p:cNvPr id="150" name="Google Shape;150;p8"/>
          <p:cNvSpPr txBox="1"/>
          <p:nvPr/>
        </p:nvSpPr>
        <p:spPr>
          <a:xfrm>
            <a:off x="1257313" y="3029704"/>
            <a:ext cx="3440942" cy="52161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51" name="Google Shape;151;p8"/>
          <p:cNvSpPr txBox="1"/>
          <p:nvPr/>
        </p:nvSpPr>
        <p:spPr>
          <a:xfrm>
            <a:off x="1227523" y="4196616"/>
            <a:ext cx="3879908" cy="62235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52" name="Google Shape;152;p8"/>
          <p:cNvSpPr txBox="1"/>
          <p:nvPr/>
        </p:nvSpPr>
        <p:spPr>
          <a:xfrm>
            <a:off x="1257313" y="4995362"/>
            <a:ext cx="2205219" cy="276999"/>
          </a:xfrm>
          <a:prstGeom prst="rect">
            <a:avLst/>
          </a:prstGeom>
          <a:blipFill rotWithShape="1">
            <a:blip r:embed="rId6">
              <a:alphaModFix/>
            </a:blip>
            <a:stretch>
              <a:fillRect b="-32607" l="-1933" r="-2209" t="-217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53" name="Google Shape;153;p8"/>
          <p:cNvSpPr txBox="1"/>
          <p:nvPr/>
        </p:nvSpPr>
        <p:spPr>
          <a:xfrm>
            <a:off x="1227523" y="3575449"/>
            <a:ext cx="2420150" cy="519694"/>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54" name="Google Shape;154;p8"/>
          <p:cNvSpPr txBox="1"/>
          <p:nvPr/>
        </p:nvSpPr>
        <p:spPr>
          <a:xfrm>
            <a:off x="1186808" y="5547532"/>
            <a:ext cx="5275675" cy="62235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55" name="Google Shape;155;p8"/>
          <p:cNvSpPr txBox="1"/>
          <p:nvPr/>
        </p:nvSpPr>
        <p:spPr>
          <a:xfrm>
            <a:off x="1227523" y="6271355"/>
            <a:ext cx="3017301" cy="276999"/>
          </a:xfrm>
          <a:prstGeom prst="rect">
            <a:avLst/>
          </a:prstGeom>
          <a:blipFill rotWithShape="1">
            <a:blip r:embed="rId9">
              <a:alphaModFix/>
            </a:blip>
            <a:stretch>
              <a:fillRect b="-26665" l="-1211"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156" name="Google Shape;156;p8"/>
          <p:cNvPicPr preferRelativeResize="0"/>
          <p:nvPr/>
        </p:nvPicPr>
        <p:blipFill rotWithShape="1">
          <a:blip r:embed="rId10">
            <a:alphaModFix/>
          </a:blip>
          <a:srcRect b="0" l="6534" r="3246" t="0"/>
          <a:stretch/>
        </p:blipFill>
        <p:spPr>
          <a:xfrm>
            <a:off x="6759020" y="2603717"/>
            <a:ext cx="5404152" cy="3944638"/>
          </a:xfrm>
          <a:prstGeom prst="rect">
            <a:avLst/>
          </a:prstGeom>
          <a:noFill/>
          <a:ln>
            <a:noFill/>
          </a:ln>
        </p:spPr>
      </p:pic>
      <p:sp>
        <p:nvSpPr>
          <p:cNvPr id="157" name="Google Shape;157;p8"/>
          <p:cNvSpPr txBox="1"/>
          <p:nvPr/>
        </p:nvSpPr>
        <p:spPr>
          <a:xfrm>
            <a:off x="8241467" y="6340813"/>
            <a:ext cx="25788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Times New Roman"/>
                <a:ea typeface="Times New Roman"/>
                <a:cs typeface="Times New Roman"/>
                <a:sym typeface="Times New Roman"/>
              </a:rPr>
              <a:t>Fig: Notations for the given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nvSpPr>
        <p:spPr>
          <a:xfrm>
            <a:off x="345056" y="3731677"/>
            <a:ext cx="5118709" cy="52597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64" name="Google Shape;164;p9"/>
          <p:cNvSpPr txBox="1"/>
          <p:nvPr/>
        </p:nvSpPr>
        <p:spPr>
          <a:xfrm>
            <a:off x="682049" y="459632"/>
            <a:ext cx="4805098" cy="398955"/>
          </a:xfrm>
          <a:prstGeom prst="rect">
            <a:avLst/>
          </a:prstGeom>
          <a:blipFill rotWithShape="1">
            <a:blip r:embed="rId4">
              <a:alphaModFix/>
            </a:blip>
            <a:stretch>
              <a:fillRect b="-21210" l="-2537" r="-887" t="-30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65" name="Google Shape;165;p9"/>
          <p:cNvSpPr txBox="1"/>
          <p:nvPr/>
        </p:nvSpPr>
        <p:spPr>
          <a:xfrm>
            <a:off x="425569" y="1002750"/>
            <a:ext cx="5318059" cy="491288"/>
          </a:xfrm>
          <a:prstGeom prst="rect">
            <a:avLst/>
          </a:prstGeom>
          <a:blipFill rotWithShape="1">
            <a:blip r:embed="rId5">
              <a:alphaModFix/>
            </a:blip>
            <a:stretch>
              <a:fillRect b="-740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66" name="Google Shape;166;p9"/>
          <p:cNvSpPr txBox="1"/>
          <p:nvPr/>
        </p:nvSpPr>
        <p:spPr>
          <a:xfrm>
            <a:off x="345056" y="1623730"/>
            <a:ext cx="3864071" cy="618246"/>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67" name="Google Shape;167;p9"/>
          <p:cNvSpPr txBox="1"/>
          <p:nvPr/>
        </p:nvSpPr>
        <p:spPr>
          <a:xfrm>
            <a:off x="345056" y="2323347"/>
            <a:ext cx="5949514" cy="276999"/>
          </a:xfrm>
          <a:prstGeom prst="rect">
            <a:avLst/>
          </a:prstGeom>
          <a:blipFill rotWithShape="1">
            <a:blip r:embed="rId7">
              <a:alphaModFix/>
            </a:blip>
            <a:stretch>
              <a:fillRect b="-32607" l="0" r="-1024" t="-217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68" name="Google Shape;168;p9"/>
          <p:cNvSpPr txBox="1"/>
          <p:nvPr/>
        </p:nvSpPr>
        <p:spPr>
          <a:xfrm>
            <a:off x="345056" y="2908037"/>
            <a:ext cx="4054315" cy="521618"/>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69" name="Google Shape;169;p9"/>
          <p:cNvSpPr txBox="1"/>
          <p:nvPr/>
        </p:nvSpPr>
        <p:spPr>
          <a:xfrm>
            <a:off x="629729" y="5618671"/>
            <a:ext cx="6101607" cy="276999"/>
          </a:xfrm>
          <a:prstGeom prst="rect">
            <a:avLst/>
          </a:prstGeom>
          <a:blipFill rotWithShape="1">
            <a:blip r:embed="rId9">
              <a:alphaModFix/>
            </a:blip>
            <a:stretch>
              <a:fillRect b="-15553" l="-798" r="-19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70" name="Google Shape;170;p9"/>
          <p:cNvSpPr txBox="1"/>
          <p:nvPr/>
        </p:nvSpPr>
        <p:spPr>
          <a:xfrm>
            <a:off x="425569" y="4951562"/>
            <a:ext cx="27245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Using the values obtained: </a:t>
            </a:r>
            <a:endParaRPr/>
          </a:p>
        </p:txBody>
      </p:sp>
      <p:pic>
        <p:nvPicPr>
          <p:cNvPr id="171" name="Google Shape;171;p9"/>
          <p:cNvPicPr preferRelativeResize="0"/>
          <p:nvPr/>
        </p:nvPicPr>
        <p:blipFill rotWithShape="1">
          <a:blip r:embed="rId10">
            <a:alphaModFix/>
          </a:blip>
          <a:srcRect b="0" l="2595" r="8789" t="0"/>
          <a:stretch/>
        </p:blipFill>
        <p:spPr>
          <a:xfrm>
            <a:off x="6728237" y="1002750"/>
            <a:ext cx="5250290" cy="4383758"/>
          </a:xfrm>
          <a:prstGeom prst="rect">
            <a:avLst/>
          </a:prstGeom>
          <a:noFill/>
          <a:ln>
            <a:noFill/>
          </a:ln>
        </p:spPr>
      </p:pic>
      <p:pic>
        <p:nvPicPr>
          <p:cNvPr id="172" name="Google Shape;172;p9"/>
          <p:cNvPicPr preferRelativeResize="0"/>
          <p:nvPr/>
        </p:nvPicPr>
        <p:blipFill rotWithShape="1">
          <a:blip r:embed="rId11">
            <a:alphaModFix/>
          </a:blip>
          <a:srcRect b="0" l="0" r="0" t="0"/>
          <a:stretch/>
        </p:blipFill>
        <p:spPr>
          <a:xfrm>
            <a:off x="7710194" y="5352772"/>
            <a:ext cx="4198873" cy="575187"/>
          </a:xfrm>
          <a:prstGeom prst="rect">
            <a:avLst/>
          </a:prstGeom>
          <a:noFill/>
          <a:ln>
            <a:noFill/>
          </a:ln>
        </p:spPr>
      </p:pic>
      <p:sp>
        <p:nvSpPr>
          <p:cNvPr id="173" name="Google Shape;173;p9"/>
          <p:cNvSpPr/>
          <p:nvPr/>
        </p:nvSpPr>
        <p:spPr>
          <a:xfrm>
            <a:off x="8611228" y="5975389"/>
            <a:ext cx="239681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200">
                <a:solidFill>
                  <a:schemeClr val="dk1"/>
                </a:solidFill>
                <a:latin typeface="Times New Roman"/>
                <a:ea typeface="Times New Roman"/>
                <a:cs typeface="Times New Roman"/>
                <a:sym typeface="Times New Roman"/>
              </a:rPr>
              <a:t>Fig : Number of stages calculation</a:t>
            </a:r>
            <a:endParaRPr b="1" i="1" sz="1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1"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2023-07-04T08:21:59Z</dcterms:created>
  <dc:creator>Nitesh meena</dc:creator>
</cp:coreProperties>
</file>