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1D2D-4411-4948-80E0-DCD19DA50F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2481D0C-5862-455D-A35C-BEB4B8A37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8AD31E6-7F57-423F-9A77-C46F70727A04}"/>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5" name="Footer Placeholder 4">
            <a:extLst>
              <a:ext uri="{FF2B5EF4-FFF2-40B4-BE49-F238E27FC236}">
                <a16:creationId xmlns:a16="http://schemas.microsoft.com/office/drawing/2014/main" id="{1ED6B0D5-3A66-49A4-B381-3158C3875C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2AA9D6-9E9F-400B-93EC-F1A7BC381294}"/>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213367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491F-FED6-493F-96EE-83DE5C2F197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9DFEAC-4B1A-4F08-A3DF-94DC2C417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29FDC7-F18E-49BD-A570-4F6819415C50}"/>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5" name="Footer Placeholder 4">
            <a:extLst>
              <a:ext uri="{FF2B5EF4-FFF2-40B4-BE49-F238E27FC236}">
                <a16:creationId xmlns:a16="http://schemas.microsoft.com/office/drawing/2014/main" id="{34050516-0285-4E54-8E78-BE7F548462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7D79AC-88F7-4F98-9C65-0241D0763C92}"/>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80143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7AD65-DE9F-42B8-B1BF-711E999363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F3F45A-0820-490B-92CE-798D84580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6279C7-0E53-4918-9CE6-CBB4F582AD64}"/>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5" name="Footer Placeholder 4">
            <a:extLst>
              <a:ext uri="{FF2B5EF4-FFF2-40B4-BE49-F238E27FC236}">
                <a16:creationId xmlns:a16="http://schemas.microsoft.com/office/drawing/2014/main" id="{713FB7E9-029A-40B5-AAE9-FF07890F50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A52DEB-353A-4716-A06A-B766E6C561F9}"/>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371906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FF77-0DDA-406A-97EF-099BD0DBD6C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72E2D1-9EEC-44A6-9E42-70C4281E3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D461C5-90F3-44B5-B6B7-4815B46FDB8B}"/>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5" name="Footer Placeholder 4">
            <a:extLst>
              <a:ext uri="{FF2B5EF4-FFF2-40B4-BE49-F238E27FC236}">
                <a16:creationId xmlns:a16="http://schemas.microsoft.com/office/drawing/2014/main" id="{476E991D-A47C-412D-85A2-12CDD7D2FE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03EDCB-6CD6-425D-8DA5-50055E49C36F}"/>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2677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C43C-96E1-44FC-A835-EB5A9F1E3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664C2BC-882C-465D-B0C2-89637D2A6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0C1AF-0D87-4B10-B162-DCD4EF593B67}"/>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5" name="Footer Placeholder 4">
            <a:extLst>
              <a:ext uri="{FF2B5EF4-FFF2-40B4-BE49-F238E27FC236}">
                <a16:creationId xmlns:a16="http://schemas.microsoft.com/office/drawing/2014/main" id="{75CD480D-882D-445C-B17B-EA69C6FC01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353E53-C550-4433-AC66-57B59681E55C}"/>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55245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BC56-C266-4DEF-AD2A-378B77F7DA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199B168-49EA-4BC6-8F5C-7BB02E843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21EAC83-4574-4FE7-A1C5-6716FEAFDE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9896F9F-5363-4318-845D-9DFC365B82DC}"/>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6" name="Footer Placeholder 5">
            <a:extLst>
              <a:ext uri="{FF2B5EF4-FFF2-40B4-BE49-F238E27FC236}">
                <a16:creationId xmlns:a16="http://schemas.microsoft.com/office/drawing/2014/main" id="{6F7F95A3-06B9-486E-958C-0CE2E52E24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FECEA3-9ABE-483E-B71F-2E06A42E055D}"/>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315125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8BF2-AADB-440B-8BE9-24AF1E3B22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B9B341-A426-4EF0-AA82-B0656A9D4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24E36-7523-4FFD-A264-758F783E9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819887-D6FE-494F-B361-270BF8787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EBE4D-B044-4F44-9AE2-2BBE4CB250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006A2CE-CABD-49CC-B9A5-6FD57D4A6C40}"/>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8" name="Footer Placeholder 7">
            <a:extLst>
              <a:ext uri="{FF2B5EF4-FFF2-40B4-BE49-F238E27FC236}">
                <a16:creationId xmlns:a16="http://schemas.microsoft.com/office/drawing/2014/main" id="{8A013357-40B2-4F71-A5E1-3B2B50691C0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04CF68-0B20-4644-80AC-33FA90DC7876}"/>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214251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1384-3148-47CF-8F3D-C32AD144996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B923D3E-A480-4789-BE28-2274B5DF07F9}"/>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4" name="Footer Placeholder 3">
            <a:extLst>
              <a:ext uri="{FF2B5EF4-FFF2-40B4-BE49-F238E27FC236}">
                <a16:creationId xmlns:a16="http://schemas.microsoft.com/office/drawing/2014/main" id="{5D886825-6A99-4942-B416-A2CD842BAC6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E940620-D490-40A0-98D0-29AB1F580A5D}"/>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302649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FC54B-D538-4A27-B48E-F586A4ACFD37}"/>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3" name="Footer Placeholder 2">
            <a:extLst>
              <a:ext uri="{FF2B5EF4-FFF2-40B4-BE49-F238E27FC236}">
                <a16:creationId xmlns:a16="http://schemas.microsoft.com/office/drawing/2014/main" id="{58A7151E-3061-4B57-8D36-C4AC3E6F520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F5B0B2-D925-4A62-A10A-A97900C75D94}"/>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189558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83BF-B7B1-4998-A157-CF3677B3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036EA9D-AB4C-4FAF-AF28-B8F510618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1B22846-BC87-492D-8D86-095752D05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2C4F6-4A57-4DE3-AAD7-FD5FB6E4461E}"/>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6" name="Footer Placeholder 5">
            <a:extLst>
              <a:ext uri="{FF2B5EF4-FFF2-40B4-BE49-F238E27FC236}">
                <a16:creationId xmlns:a16="http://schemas.microsoft.com/office/drawing/2014/main" id="{E601A123-CC54-4806-9F5F-72B604C948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5300C3-F3D9-4A6D-AE9A-A0899063AD1C}"/>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3492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6058-A931-4197-91A9-8B99F7CEA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B005AC-6802-4041-9E70-97C86CC05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FE0D25D-DAB6-4509-901B-17C7494DA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064A6-B1EF-43CB-86E2-E1E03BCD0900}"/>
              </a:ext>
            </a:extLst>
          </p:cNvPr>
          <p:cNvSpPr>
            <a:spLocks noGrp="1"/>
          </p:cNvSpPr>
          <p:nvPr>
            <p:ph type="dt" sz="half" idx="10"/>
          </p:nvPr>
        </p:nvSpPr>
        <p:spPr/>
        <p:txBody>
          <a:bodyPr/>
          <a:lstStyle/>
          <a:p>
            <a:fld id="{6372F276-01F1-42FD-AE17-400D8BA7007E}" type="datetimeFigureOut">
              <a:rPr lang="en-CA" smtClean="0"/>
              <a:t>2020-12-06</a:t>
            </a:fld>
            <a:endParaRPr lang="en-CA"/>
          </a:p>
        </p:txBody>
      </p:sp>
      <p:sp>
        <p:nvSpPr>
          <p:cNvPr id="6" name="Footer Placeholder 5">
            <a:extLst>
              <a:ext uri="{FF2B5EF4-FFF2-40B4-BE49-F238E27FC236}">
                <a16:creationId xmlns:a16="http://schemas.microsoft.com/office/drawing/2014/main" id="{9D757202-568D-4CF8-8EB0-986AF9076F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93CD4B-AF2C-4D70-BBE3-68E2566BA642}"/>
              </a:ext>
            </a:extLst>
          </p:cNvPr>
          <p:cNvSpPr>
            <a:spLocks noGrp="1"/>
          </p:cNvSpPr>
          <p:nvPr>
            <p:ph type="sldNum" sz="quarter" idx="12"/>
          </p:nvPr>
        </p:nvSpPr>
        <p:spPr/>
        <p:txBody>
          <a:bodyPr/>
          <a:lstStyle/>
          <a:p>
            <a:fld id="{ED2A91BE-6414-4FEA-BE2D-375C6F0F56A3}" type="slidenum">
              <a:rPr lang="en-CA" smtClean="0"/>
              <a:t>‹#›</a:t>
            </a:fld>
            <a:endParaRPr lang="en-CA"/>
          </a:p>
        </p:txBody>
      </p:sp>
    </p:spTree>
    <p:extLst>
      <p:ext uri="{BB962C8B-B14F-4D97-AF65-F5344CB8AC3E}">
        <p14:creationId xmlns:p14="http://schemas.microsoft.com/office/powerpoint/2010/main" val="342094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381DF-5F98-4192-9CB8-FE2A8AF99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5E2A6B-83BD-48F6-8D61-92DADE285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58C150-6075-47C3-9648-C297BE418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2F276-01F1-42FD-AE17-400D8BA7007E}" type="datetimeFigureOut">
              <a:rPr lang="en-CA" smtClean="0"/>
              <a:t>2020-12-06</a:t>
            </a:fld>
            <a:endParaRPr lang="en-CA"/>
          </a:p>
        </p:txBody>
      </p:sp>
      <p:sp>
        <p:nvSpPr>
          <p:cNvPr id="5" name="Footer Placeholder 4">
            <a:extLst>
              <a:ext uri="{FF2B5EF4-FFF2-40B4-BE49-F238E27FC236}">
                <a16:creationId xmlns:a16="http://schemas.microsoft.com/office/drawing/2014/main" id="{0F687726-2B40-43CB-BE01-46E03DFA1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29ED1FC-7C04-4435-BE19-F817F9239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A91BE-6414-4FEA-BE2D-375C6F0F56A3}" type="slidenum">
              <a:rPr lang="en-CA" smtClean="0"/>
              <a:t>‹#›</a:t>
            </a:fld>
            <a:endParaRPr lang="en-CA"/>
          </a:p>
        </p:txBody>
      </p:sp>
    </p:spTree>
    <p:extLst>
      <p:ext uri="{BB962C8B-B14F-4D97-AF65-F5344CB8AC3E}">
        <p14:creationId xmlns:p14="http://schemas.microsoft.com/office/powerpoint/2010/main" val="196404047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66DB-3D4C-4FFC-8F90-F5F3F02C2A04}"/>
              </a:ext>
            </a:extLst>
          </p:cNvPr>
          <p:cNvSpPr>
            <a:spLocks noGrp="1"/>
          </p:cNvSpPr>
          <p:nvPr>
            <p:ph type="ctrTitle"/>
          </p:nvPr>
        </p:nvSpPr>
        <p:spPr/>
        <p:txBody>
          <a:bodyPr>
            <a:normAutofit/>
          </a:bodyPr>
          <a:lstStyle/>
          <a:p>
            <a:endParaRPr lang="en-CA" sz="4000" b="1" dirty="0">
              <a:solidFill>
                <a:schemeClr val="accent5">
                  <a:lumMod val="75000"/>
                </a:schemeClr>
              </a:solidFill>
            </a:endParaRPr>
          </a:p>
        </p:txBody>
      </p:sp>
      <p:sp>
        <p:nvSpPr>
          <p:cNvPr id="3" name="Subtitle 2">
            <a:extLst>
              <a:ext uri="{FF2B5EF4-FFF2-40B4-BE49-F238E27FC236}">
                <a16:creationId xmlns:a16="http://schemas.microsoft.com/office/drawing/2014/main" id="{8436A83F-1340-40C8-B4CC-38A078970CBE}"/>
              </a:ext>
            </a:extLst>
          </p:cNvPr>
          <p:cNvSpPr>
            <a:spLocks noGrp="1"/>
          </p:cNvSpPr>
          <p:nvPr>
            <p:ph type="subTitle" idx="1"/>
          </p:nvPr>
        </p:nvSpPr>
        <p:spPr>
          <a:xfrm>
            <a:off x="1524000" y="4270158"/>
            <a:ext cx="9144000" cy="987641"/>
          </a:xfrm>
        </p:spPr>
        <p:txBody>
          <a:bodyPr/>
          <a:lstStyle/>
          <a:p>
            <a:r>
              <a:rPr lang="en-US"/>
              <a:t>.</a:t>
            </a:r>
            <a:endParaRPr lang="en-CA" dirty="0"/>
          </a:p>
        </p:txBody>
      </p:sp>
      <p:graphicFrame>
        <p:nvGraphicFramePr>
          <p:cNvPr id="4" name="Table 3">
            <a:extLst>
              <a:ext uri="{FF2B5EF4-FFF2-40B4-BE49-F238E27FC236}">
                <a16:creationId xmlns:a16="http://schemas.microsoft.com/office/drawing/2014/main" id="{83B7C609-BE0C-4E20-804A-2C74824E7FD8}"/>
              </a:ext>
            </a:extLst>
          </p:cNvPr>
          <p:cNvGraphicFramePr>
            <a:graphicFrameLocks noGrp="1"/>
          </p:cNvGraphicFramePr>
          <p:nvPr/>
        </p:nvGraphicFramePr>
        <p:xfrm>
          <a:off x="1287261" y="1029810"/>
          <a:ext cx="9380739" cy="4162425"/>
        </p:xfrm>
        <a:graphic>
          <a:graphicData uri="http://schemas.openxmlformats.org/drawingml/2006/table">
            <a:tbl>
              <a:tblPr bandRow="1">
                <a:tableStyleId>{5C22544A-7EE6-4342-B048-85BDC9FD1C3A}</a:tableStyleId>
              </a:tblPr>
              <a:tblGrid>
                <a:gridCol w="3546629">
                  <a:extLst>
                    <a:ext uri="{9D8B030D-6E8A-4147-A177-3AD203B41FA5}">
                      <a16:colId xmlns:a16="http://schemas.microsoft.com/office/drawing/2014/main" val="537275687"/>
                    </a:ext>
                  </a:extLst>
                </a:gridCol>
                <a:gridCol w="2432592">
                  <a:extLst>
                    <a:ext uri="{9D8B030D-6E8A-4147-A177-3AD203B41FA5}">
                      <a16:colId xmlns:a16="http://schemas.microsoft.com/office/drawing/2014/main" val="1293111007"/>
                    </a:ext>
                  </a:extLst>
                </a:gridCol>
                <a:gridCol w="3401518">
                  <a:extLst>
                    <a:ext uri="{9D8B030D-6E8A-4147-A177-3AD203B41FA5}">
                      <a16:colId xmlns:a16="http://schemas.microsoft.com/office/drawing/2014/main" val="3770816513"/>
                    </a:ext>
                  </a:extLst>
                </a:gridCol>
              </a:tblGrid>
              <a:tr h="560886">
                <a:tc>
                  <a:txBody>
                    <a:bodyPr/>
                    <a:lstStyle/>
                    <a:p>
                      <a:pPr>
                        <a:lnSpc>
                          <a:spcPct val="107000"/>
                        </a:lnSpc>
                        <a:spcAft>
                          <a:spcPts val="0"/>
                        </a:spcAft>
                      </a:pPr>
                      <a:r>
                        <a:rPr lang="en-US" sz="1600" b="1" dirty="0">
                          <a:effectLst/>
                        </a:rPr>
                        <a:t>Student Name </a:t>
                      </a:r>
                      <a:endParaRPr lang="en-CA" sz="1600" b="1"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1270" algn="ctr">
                        <a:lnSpc>
                          <a:spcPct val="107000"/>
                        </a:lnSpc>
                        <a:spcAft>
                          <a:spcPts val="0"/>
                        </a:spcAft>
                      </a:pPr>
                      <a:r>
                        <a:rPr lang="en-US" sz="1600" b="1" dirty="0">
                          <a:effectLst/>
                        </a:rPr>
                        <a:t>Student ID </a:t>
                      </a:r>
                      <a:endParaRPr lang="en-CA" sz="1600" b="1"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1270" algn="ctr">
                        <a:lnSpc>
                          <a:spcPct val="107000"/>
                        </a:lnSpc>
                        <a:spcAft>
                          <a:spcPts val="0"/>
                        </a:spcAft>
                      </a:pPr>
                      <a:r>
                        <a:rPr lang="en-US" sz="1800" b="1" dirty="0">
                          <a:effectLst/>
                        </a:rPr>
                        <a:t>Signature* </a:t>
                      </a:r>
                      <a:endParaRPr lang="en-CA" sz="1800" b="1" dirty="0">
                        <a:solidFill>
                          <a:srgbClr val="000000"/>
                        </a:solidFill>
                        <a:effectLst/>
                        <a:latin typeface="Calibri" panose="020F0502020204030204" pitchFamily="34" charset="0"/>
                        <a:ea typeface="Calibri" panose="020F0502020204030204" pitchFamily="34" charset="0"/>
                      </a:endParaRPr>
                    </a:p>
                  </a:txBody>
                  <a:tcPr marL="65405" marR="68580" marT="0" marB="0"/>
                </a:tc>
                <a:extLst>
                  <a:ext uri="{0D108BD9-81ED-4DB2-BD59-A6C34878D82A}">
                    <a16:rowId xmlns:a16="http://schemas.microsoft.com/office/drawing/2014/main" val="2033750060"/>
                  </a:ext>
                </a:extLst>
              </a:tr>
              <a:tr h="1200513">
                <a:tc>
                  <a:txBody>
                    <a:bodyPr/>
                    <a:lstStyle/>
                    <a:p>
                      <a:pPr>
                        <a:lnSpc>
                          <a:spcPct val="107000"/>
                        </a:lnSpc>
                        <a:spcAft>
                          <a:spcPts val="0"/>
                        </a:spcAft>
                      </a:pPr>
                      <a:r>
                        <a:rPr lang="en-US" sz="1200" dirty="0">
                          <a:effectLst/>
                        </a:rPr>
                        <a:t>GOUTHAM REDDY ALUGUBELLY</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40640" algn="ctr">
                        <a:lnSpc>
                          <a:spcPct val="107000"/>
                        </a:lnSpc>
                        <a:spcAft>
                          <a:spcPts val="0"/>
                        </a:spcAft>
                      </a:pPr>
                      <a:r>
                        <a:rPr lang="en-US" sz="1200" dirty="0">
                          <a:effectLst/>
                        </a:rPr>
                        <a:t>C0747981</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42545" algn="ctr">
                        <a:lnSpc>
                          <a:spcPct val="107000"/>
                        </a:lnSpc>
                        <a:spcAft>
                          <a:spcPts val="0"/>
                        </a:spcAft>
                      </a:pPr>
                      <a:r>
                        <a:rPr lang="en-US" sz="1200" dirty="0">
                          <a:effectLst/>
                        </a:rPr>
                        <a:t>A. GouthamReddy</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extLst>
                  <a:ext uri="{0D108BD9-81ED-4DB2-BD59-A6C34878D82A}">
                    <a16:rowId xmlns:a16="http://schemas.microsoft.com/office/drawing/2014/main" val="4075398202"/>
                  </a:ext>
                </a:extLst>
              </a:tr>
              <a:tr h="1200513">
                <a:tc>
                  <a:txBody>
                    <a:bodyPr/>
                    <a:lstStyle/>
                    <a:p>
                      <a:pPr>
                        <a:lnSpc>
                          <a:spcPct val="107000"/>
                        </a:lnSpc>
                        <a:spcAft>
                          <a:spcPts val="0"/>
                        </a:spcAft>
                      </a:pPr>
                      <a:r>
                        <a:rPr lang="en-US" sz="1200" dirty="0">
                          <a:effectLst/>
                        </a:rPr>
                        <a:t>VISHAL HASRAJANI</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40640" algn="ctr">
                        <a:lnSpc>
                          <a:spcPct val="107000"/>
                        </a:lnSpc>
                        <a:spcAft>
                          <a:spcPts val="0"/>
                        </a:spcAft>
                      </a:pPr>
                      <a:r>
                        <a:rPr lang="en-US" sz="1200" dirty="0">
                          <a:effectLst/>
                        </a:rPr>
                        <a:t>C0761544</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42545" algn="ctr">
                        <a:lnSpc>
                          <a:spcPct val="107000"/>
                        </a:lnSpc>
                        <a:spcAft>
                          <a:spcPts val="0"/>
                        </a:spcAft>
                      </a:pPr>
                      <a:r>
                        <a:rPr lang="en-US" sz="1200">
                          <a:effectLst/>
                        </a:rPr>
                        <a:t>Vishal</a:t>
                      </a:r>
                      <a:endParaRPr lang="en-CA" sz="1100">
                        <a:solidFill>
                          <a:srgbClr val="000000"/>
                        </a:solidFill>
                        <a:effectLst/>
                        <a:latin typeface="Calibri" panose="020F0502020204030204" pitchFamily="34" charset="0"/>
                        <a:ea typeface="Calibri" panose="020F0502020204030204" pitchFamily="34" charset="0"/>
                      </a:endParaRPr>
                    </a:p>
                  </a:txBody>
                  <a:tcPr marL="65405" marR="68580" marT="0" marB="0"/>
                </a:tc>
                <a:extLst>
                  <a:ext uri="{0D108BD9-81ED-4DB2-BD59-A6C34878D82A}">
                    <a16:rowId xmlns:a16="http://schemas.microsoft.com/office/drawing/2014/main" val="922631075"/>
                  </a:ext>
                </a:extLst>
              </a:tr>
              <a:tr h="1200513">
                <a:tc>
                  <a:txBody>
                    <a:bodyPr/>
                    <a:lstStyle/>
                    <a:p>
                      <a:pPr>
                        <a:lnSpc>
                          <a:spcPct val="107000"/>
                        </a:lnSpc>
                        <a:spcAft>
                          <a:spcPts val="0"/>
                        </a:spcAft>
                      </a:pPr>
                      <a:r>
                        <a:rPr lang="en-US" sz="1200" dirty="0">
                          <a:effectLst/>
                        </a:rPr>
                        <a:t>PARTH PATEL</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40640" algn="ctr">
                        <a:lnSpc>
                          <a:spcPct val="107000"/>
                        </a:lnSpc>
                        <a:spcAft>
                          <a:spcPts val="0"/>
                        </a:spcAft>
                      </a:pPr>
                      <a:r>
                        <a:rPr lang="en-US" sz="1200">
                          <a:effectLst/>
                        </a:rPr>
                        <a:t>C0764929</a:t>
                      </a:r>
                      <a:endParaRPr lang="en-CA" sz="1100">
                        <a:solidFill>
                          <a:srgbClr val="000000"/>
                        </a:solidFill>
                        <a:effectLst/>
                        <a:latin typeface="Calibri" panose="020F0502020204030204" pitchFamily="34" charset="0"/>
                        <a:ea typeface="Calibri" panose="020F0502020204030204" pitchFamily="34" charset="0"/>
                      </a:endParaRPr>
                    </a:p>
                  </a:txBody>
                  <a:tcPr marL="65405" marR="68580" marT="0" marB="0"/>
                </a:tc>
                <a:tc>
                  <a:txBody>
                    <a:bodyPr/>
                    <a:lstStyle/>
                    <a:p>
                      <a:pPr marL="42545" algn="ctr">
                        <a:lnSpc>
                          <a:spcPct val="107000"/>
                        </a:lnSpc>
                        <a:spcAft>
                          <a:spcPts val="0"/>
                        </a:spcAft>
                      </a:pPr>
                      <a:r>
                        <a:rPr lang="en-US" sz="1200" dirty="0">
                          <a:effectLst/>
                        </a:rPr>
                        <a:t>Parth</a:t>
                      </a:r>
                      <a:endParaRPr lang="en-CA" sz="1100" dirty="0">
                        <a:solidFill>
                          <a:srgbClr val="000000"/>
                        </a:solidFill>
                        <a:effectLst/>
                        <a:latin typeface="Calibri" panose="020F0502020204030204" pitchFamily="34" charset="0"/>
                        <a:ea typeface="Calibri" panose="020F0502020204030204" pitchFamily="34" charset="0"/>
                      </a:endParaRPr>
                    </a:p>
                  </a:txBody>
                  <a:tcPr marL="65405" marR="68580" marT="0" marB="0"/>
                </a:tc>
                <a:extLst>
                  <a:ext uri="{0D108BD9-81ED-4DB2-BD59-A6C34878D82A}">
                    <a16:rowId xmlns:a16="http://schemas.microsoft.com/office/drawing/2014/main" val="4058867536"/>
                  </a:ext>
                </a:extLst>
              </a:tr>
            </a:tbl>
          </a:graphicData>
        </a:graphic>
      </p:graphicFrame>
    </p:spTree>
    <p:extLst>
      <p:ext uri="{BB962C8B-B14F-4D97-AF65-F5344CB8AC3E}">
        <p14:creationId xmlns:p14="http://schemas.microsoft.com/office/powerpoint/2010/main" val="247764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0F9B-0DBE-44AD-8A69-810AF95DC5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 </a:t>
            </a:r>
          </a:p>
        </p:txBody>
      </p:sp>
      <p:sp>
        <p:nvSpPr>
          <p:cNvPr id="3" name="Content Placeholder 2">
            <a:extLst>
              <a:ext uri="{FF2B5EF4-FFF2-40B4-BE49-F238E27FC236}">
                <a16:creationId xmlns:a16="http://schemas.microsoft.com/office/drawing/2014/main" id="{2F88AC85-6313-44E4-9ED6-FAA1F2E3BA95}"/>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a:t>    </a:t>
            </a:r>
          </a:p>
        </p:txBody>
      </p:sp>
      <p:pic>
        <p:nvPicPr>
          <p:cNvPr id="4" name="Picture 4" descr="Local firefighter thankful for Walmart Vision Center">
            <a:extLst>
              <a:ext uri="{FF2B5EF4-FFF2-40B4-BE49-F238E27FC236}">
                <a16:creationId xmlns:a16="http://schemas.microsoft.com/office/drawing/2014/main" id="{04B19345-6A1B-4F55-BA47-6A5528EF34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16" r="13474"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16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BA5B-26C7-4D55-AE38-CC58C934A49C}"/>
              </a:ext>
            </a:extLst>
          </p:cNvPr>
          <p:cNvSpPr>
            <a:spLocks noGrp="1"/>
          </p:cNvSpPr>
          <p:nvPr>
            <p:ph type="title"/>
          </p:nvPr>
        </p:nvSpPr>
        <p:spPr>
          <a:xfrm>
            <a:off x="838200" y="365126"/>
            <a:ext cx="10515600" cy="629174"/>
          </a:xfrm>
        </p:spPr>
        <p:txBody>
          <a:bodyPr>
            <a:noAutofit/>
          </a:bodyPr>
          <a:lstStyle/>
          <a:p>
            <a:r>
              <a:rPr lang="en-CA" sz="4000" b="1" dirty="0">
                <a:solidFill>
                  <a:srgbClr val="00B050"/>
                </a:solidFill>
                <a:latin typeface="+mn-lt"/>
              </a:rPr>
              <a:t>FACTORS AND THEIR AFFECT ON OUR CAPSTONE PROJECT</a:t>
            </a:r>
          </a:p>
        </p:txBody>
      </p:sp>
      <p:sp>
        <p:nvSpPr>
          <p:cNvPr id="3" name="Content Placeholder 2">
            <a:extLst>
              <a:ext uri="{FF2B5EF4-FFF2-40B4-BE49-F238E27FC236}">
                <a16:creationId xmlns:a16="http://schemas.microsoft.com/office/drawing/2014/main" id="{75D545B9-9CCF-4E5D-96DB-93C552AE7EA2}"/>
              </a:ext>
            </a:extLst>
          </p:cNvPr>
          <p:cNvSpPr>
            <a:spLocks noGrp="1"/>
          </p:cNvSpPr>
          <p:nvPr>
            <p:ph idx="1"/>
          </p:nvPr>
        </p:nvSpPr>
        <p:spPr>
          <a:xfrm>
            <a:off x="838200" y="1447060"/>
            <a:ext cx="10515600" cy="4729903"/>
          </a:xfrm>
        </p:spPr>
        <p:txBody>
          <a:bodyPr/>
          <a:lstStyle/>
          <a:p>
            <a:r>
              <a:rPr lang="en-CA" dirty="0"/>
              <a:t>There may be lot of factors which might affect our capstone project next semester which will lead the project to success as well as failure.</a:t>
            </a:r>
          </a:p>
          <a:p>
            <a:r>
              <a:rPr lang="en-CA" dirty="0"/>
              <a:t>We cannot expect those factors which will lead us to success and what factors end up the project in failure at the beginning of our project.</a:t>
            </a:r>
          </a:p>
          <a:p>
            <a:r>
              <a:rPr lang="en-CA" dirty="0"/>
              <a:t>It all depends on how an individual faces each factor and how to proceed further to get the successful output.</a:t>
            </a:r>
          </a:p>
          <a:p>
            <a:r>
              <a:rPr lang="en-CA" dirty="0"/>
              <a:t>Everything counts while doing capstone project including your work experience.</a:t>
            </a:r>
          </a:p>
          <a:p>
            <a:pPr marL="0" indent="0">
              <a:buNone/>
            </a:pPr>
            <a:endParaRPr lang="en-CA" dirty="0"/>
          </a:p>
        </p:txBody>
      </p:sp>
    </p:spTree>
    <p:extLst>
      <p:ext uri="{BB962C8B-B14F-4D97-AF65-F5344CB8AC3E}">
        <p14:creationId xmlns:p14="http://schemas.microsoft.com/office/powerpoint/2010/main" val="36851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3865-D352-466B-B905-FE22B5257A98}"/>
              </a:ext>
            </a:extLst>
          </p:cNvPr>
          <p:cNvSpPr>
            <a:spLocks noGrp="1"/>
          </p:cNvSpPr>
          <p:nvPr>
            <p:ph type="title"/>
          </p:nvPr>
        </p:nvSpPr>
        <p:spPr>
          <a:xfrm>
            <a:off x="838200" y="365126"/>
            <a:ext cx="10515600" cy="904382"/>
          </a:xfrm>
        </p:spPr>
        <p:txBody>
          <a:bodyPr>
            <a:normAutofit/>
          </a:bodyPr>
          <a:lstStyle/>
          <a:p>
            <a:r>
              <a:rPr lang="en-CA" sz="3600" b="1" dirty="0">
                <a:solidFill>
                  <a:srgbClr val="00B050"/>
                </a:solidFill>
                <a:latin typeface="+mn-lt"/>
              </a:rPr>
              <a:t>FACTORS WHICH LEAD THE PROJECT TO SUCCESS.</a:t>
            </a:r>
          </a:p>
        </p:txBody>
      </p:sp>
      <p:sp>
        <p:nvSpPr>
          <p:cNvPr id="3" name="Content Placeholder 2">
            <a:extLst>
              <a:ext uri="{FF2B5EF4-FFF2-40B4-BE49-F238E27FC236}">
                <a16:creationId xmlns:a16="http://schemas.microsoft.com/office/drawing/2014/main" id="{4859AD96-67AA-451C-9530-DAD9F53DC2C5}"/>
              </a:ext>
            </a:extLst>
          </p:cNvPr>
          <p:cNvSpPr>
            <a:spLocks noGrp="1"/>
          </p:cNvSpPr>
          <p:nvPr>
            <p:ph idx="1"/>
          </p:nvPr>
        </p:nvSpPr>
        <p:spPr>
          <a:xfrm>
            <a:off x="838200" y="1269508"/>
            <a:ext cx="10515600" cy="4907455"/>
          </a:xfrm>
        </p:spPr>
        <p:txBody>
          <a:bodyPr/>
          <a:lstStyle/>
          <a:p>
            <a:pPr marL="0" indent="0">
              <a:buNone/>
            </a:pPr>
            <a:r>
              <a:rPr lang="en-CA" dirty="0"/>
              <a:t>There are many factors which we need to follow to lead the project to success.</a:t>
            </a:r>
          </a:p>
          <a:p>
            <a:pPr marL="0" indent="0">
              <a:buNone/>
            </a:pPr>
            <a:r>
              <a:rPr lang="en-CA" dirty="0"/>
              <a:t>Any factor can take the project to success as well as failure it all depends on how you deal it.</a:t>
            </a:r>
          </a:p>
          <a:p>
            <a:r>
              <a:rPr lang="en-CA" b="1" dirty="0">
                <a:solidFill>
                  <a:srgbClr val="0070C0"/>
                </a:solidFill>
              </a:rPr>
              <a:t>Teamwork</a:t>
            </a:r>
          </a:p>
          <a:p>
            <a:pPr marL="0" indent="0">
              <a:buNone/>
            </a:pPr>
            <a:r>
              <a:rPr lang="en-CA" dirty="0"/>
              <a:t>For any project to become successful, every team member contribution towards project is mandatory. Most of the projects gets in to trouble due to this reason in project only if one person works and rest of them are not in sync that project will not get the expected results on expected time. Any project with a good teamwork will always be on success end.</a:t>
            </a:r>
          </a:p>
          <a:p>
            <a:pPr marL="0" indent="0">
              <a:buNone/>
            </a:pPr>
            <a:endParaRPr lang="en-CA" dirty="0"/>
          </a:p>
          <a:p>
            <a:endParaRPr lang="en-CA" dirty="0"/>
          </a:p>
        </p:txBody>
      </p:sp>
    </p:spTree>
    <p:extLst>
      <p:ext uri="{BB962C8B-B14F-4D97-AF65-F5344CB8AC3E}">
        <p14:creationId xmlns:p14="http://schemas.microsoft.com/office/powerpoint/2010/main" val="185350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6F41-8889-4C84-AC7E-ED9FB0343B6C}"/>
              </a:ext>
            </a:extLst>
          </p:cNvPr>
          <p:cNvSpPr>
            <a:spLocks noGrp="1"/>
          </p:cNvSpPr>
          <p:nvPr>
            <p:ph type="title"/>
          </p:nvPr>
        </p:nvSpPr>
        <p:spPr>
          <a:xfrm>
            <a:off x="838200" y="365125"/>
            <a:ext cx="10515600" cy="682439"/>
          </a:xfrm>
        </p:spPr>
        <p:txBody>
          <a:bodyPr>
            <a:normAutofit/>
          </a:bodyPr>
          <a:lstStyle/>
          <a:p>
            <a:r>
              <a:rPr lang="en-CA" sz="2800" b="1" dirty="0">
                <a:solidFill>
                  <a:srgbClr val="0070C0"/>
                </a:solidFill>
                <a:latin typeface="+mn-lt"/>
              </a:rPr>
              <a:t>     </a:t>
            </a:r>
          </a:p>
        </p:txBody>
      </p:sp>
      <p:sp>
        <p:nvSpPr>
          <p:cNvPr id="3" name="Content Placeholder 2">
            <a:extLst>
              <a:ext uri="{FF2B5EF4-FFF2-40B4-BE49-F238E27FC236}">
                <a16:creationId xmlns:a16="http://schemas.microsoft.com/office/drawing/2014/main" id="{7CDBA36E-12E1-4CE0-B081-C7964F5FA55E}"/>
              </a:ext>
            </a:extLst>
          </p:cNvPr>
          <p:cNvSpPr>
            <a:spLocks noGrp="1"/>
          </p:cNvSpPr>
          <p:nvPr>
            <p:ph idx="1"/>
          </p:nvPr>
        </p:nvSpPr>
        <p:spPr>
          <a:xfrm>
            <a:off x="838200" y="488272"/>
            <a:ext cx="10515600" cy="5688691"/>
          </a:xfrm>
        </p:spPr>
        <p:txBody>
          <a:bodyPr/>
          <a:lstStyle/>
          <a:p>
            <a:r>
              <a:rPr lang="en-CA" b="1" dirty="0">
                <a:solidFill>
                  <a:srgbClr val="0070C0"/>
                </a:solidFill>
              </a:rPr>
              <a:t>Project Proposal</a:t>
            </a:r>
            <a:endParaRPr lang="en-CA" dirty="0"/>
          </a:p>
          <a:p>
            <a:pPr marL="0" indent="0">
              <a:buNone/>
            </a:pPr>
            <a:r>
              <a:rPr lang="en-CA" dirty="0"/>
              <a:t>Picking up the right project according to the deadlines given will also lead the project to success. Sometimes people choose projects forgetting the deadlines for it in such cases even though you are doing good in the project, if the deadlines ends we cannot do anything with it. So choosing the right project by considering the deadlines will lead to successful project.</a:t>
            </a:r>
          </a:p>
          <a:p>
            <a:r>
              <a:rPr lang="en-CA" b="1" dirty="0">
                <a:solidFill>
                  <a:srgbClr val="0070C0"/>
                </a:solidFill>
              </a:rPr>
              <a:t>Resources &amp; Planning</a:t>
            </a:r>
          </a:p>
          <a:p>
            <a:pPr marL="0" indent="0">
              <a:buNone/>
            </a:pPr>
            <a:r>
              <a:rPr lang="en-CA" dirty="0"/>
              <a:t>When it comes to resources it may be financial as well as technical resources, how much ever we do without these two the project will not be in safe hands. Also with proper planning of what we are going to do further will also lead to success.</a:t>
            </a:r>
            <a:endParaRPr lang="en-CA" b="1" dirty="0"/>
          </a:p>
        </p:txBody>
      </p:sp>
    </p:spTree>
    <p:extLst>
      <p:ext uri="{BB962C8B-B14F-4D97-AF65-F5344CB8AC3E}">
        <p14:creationId xmlns:p14="http://schemas.microsoft.com/office/powerpoint/2010/main" val="241885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C75E-5E00-4261-86E3-E1BA3CF69BE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CE91973-C8A1-489D-BBEA-104F81DD0A1F}"/>
              </a:ext>
            </a:extLst>
          </p:cNvPr>
          <p:cNvSpPr>
            <a:spLocks noGrp="1"/>
          </p:cNvSpPr>
          <p:nvPr>
            <p:ph idx="1"/>
          </p:nvPr>
        </p:nvSpPr>
        <p:spPr>
          <a:xfrm>
            <a:off x="838200" y="497150"/>
            <a:ext cx="10515600" cy="5679813"/>
          </a:xfrm>
        </p:spPr>
        <p:txBody>
          <a:bodyPr/>
          <a:lstStyle/>
          <a:p>
            <a:r>
              <a:rPr lang="en-CA" b="1" dirty="0">
                <a:solidFill>
                  <a:srgbClr val="0070C0"/>
                </a:solidFill>
              </a:rPr>
              <a:t>Good Project Management Skills</a:t>
            </a:r>
          </a:p>
          <a:p>
            <a:pPr marL="0" indent="0">
              <a:buNone/>
            </a:pPr>
            <a:r>
              <a:rPr lang="en-CA" dirty="0"/>
              <a:t>Every person in the team should be having these skills so that they will get to know where they are standing and what can they do further which will be a massive step to progress in the project and therefore leading it to success.</a:t>
            </a:r>
          </a:p>
          <a:p>
            <a:r>
              <a:rPr lang="en-US" b="1" dirty="0">
                <a:solidFill>
                  <a:srgbClr val="0070C0"/>
                </a:solidFill>
              </a:rPr>
              <a:t>Commitment to quality, timeliness and continuous improvement</a:t>
            </a:r>
          </a:p>
          <a:p>
            <a:pPr marL="0" indent="0">
              <a:buNone/>
            </a:pPr>
            <a:r>
              <a:rPr lang="en-US" dirty="0"/>
              <a:t>These are the three important factors which will keep your project always on top. Any project even if it is a small project the quality in building it according to the timeliness will always make it productive enough. In any project continuous improvement will always make the project move further according to the deadlines.</a:t>
            </a:r>
          </a:p>
          <a:p>
            <a:pPr marL="0" indent="0">
              <a:buNone/>
            </a:pPr>
            <a:r>
              <a:rPr lang="en-US" b="1" dirty="0">
                <a:solidFill>
                  <a:srgbClr val="002060"/>
                </a:solidFill>
              </a:rPr>
              <a:t> </a:t>
            </a:r>
            <a:endParaRPr lang="en-CA" b="1" dirty="0">
              <a:solidFill>
                <a:srgbClr val="002060"/>
              </a:solidFill>
            </a:endParaRPr>
          </a:p>
        </p:txBody>
      </p:sp>
    </p:spTree>
    <p:extLst>
      <p:ext uri="{BB962C8B-B14F-4D97-AF65-F5344CB8AC3E}">
        <p14:creationId xmlns:p14="http://schemas.microsoft.com/office/powerpoint/2010/main" val="306786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6F9D-A41E-4F5E-A432-D30BACB47EEF}"/>
              </a:ext>
            </a:extLst>
          </p:cNvPr>
          <p:cNvSpPr>
            <a:spLocks noGrp="1"/>
          </p:cNvSpPr>
          <p:nvPr>
            <p:ph type="title"/>
          </p:nvPr>
        </p:nvSpPr>
        <p:spPr/>
        <p:txBody>
          <a:bodyPr>
            <a:normAutofit/>
          </a:bodyPr>
          <a:lstStyle/>
          <a:p>
            <a:r>
              <a:rPr lang="en-CA" sz="4000" b="1" dirty="0">
                <a:solidFill>
                  <a:srgbClr val="00B050"/>
                </a:solidFill>
                <a:latin typeface="+mn-lt"/>
              </a:rPr>
              <a:t>FACTORS WHICH LEAD THE PROJECT TO FAILURE</a:t>
            </a:r>
            <a:r>
              <a:rPr lang="en-CA" b="1" dirty="0">
                <a:solidFill>
                  <a:srgbClr val="00B050"/>
                </a:solidFill>
              </a:rPr>
              <a:t>.</a:t>
            </a:r>
            <a:endParaRPr lang="en-CA" dirty="0"/>
          </a:p>
        </p:txBody>
      </p:sp>
      <p:sp>
        <p:nvSpPr>
          <p:cNvPr id="3" name="Content Placeholder 2">
            <a:extLst>
              <a:ext uri="{FF2B5EF4-FFF2-40B4-BE49-F238E27FC236}">
                <a16:creationId xmlns:a16="http://schemas.microsoft.com/office/drawing/2014/main" id="{1FF4E7DC-6219-4088-AA01-979C2356A832}"/>
              </a:ext>
            </a:extLst>
          </p:cNvPr>
          <p:cNvSpPr>
            <a:spLocks noGrp="1"/>
          </p:cNvSpPr>
          <p:nvPr>
            <p:ph idx="1"/>
          </p:nvPr>
        </p:nvSpPr>
        <p:spPr>
          <a:xfrm>
            <a:off x="838200" y="1509204"/>
            <a:ext cx="10515600" cy="4667759"/>
          </a:xfrm>
        </p:spPr>
        <p:txBody>
          <a:bodyPr>
            <a:normAutofit lnSpcReduction="10000"/>
          </a:bodyPr>
          <a:lstStyle/>
          <a:p>
            <a:r>
              <a:rPr lang="en-CA" b="1" dirty="0">
                <a:solidFill>
                  <a:srgbClr val="0070C0"/>
                </a:solidFill>
              </a:rPr>
              <a:t>Technical Problems</a:t>
            </a:r>
            <a:endParaRPr lang="en-CA" dirty="0"/>
          </a:p>
          <a:p>
            <a:pPr marL="0" indent="0">
              <a:buNone/>
            </a:pPr>
            <a:r>
              <a:rPr lang="en-CA" dirty="0"/>
              <a:t>One of the major reason for projects to get stopped in mid way is the technical problems. We cant expect the technical problems in prior as a reason why we face it and if we don’t have any idea on how to resolve it, the project is going to end in half way. So that is the reason why every team should have enough technical knowledge on their capstone project.</a:t>
            </a:r>
          </a:p>
          <a:p>
            <a:r>
              <a:rPr lang="en-CA" b="1" dirty="0">
                <a:solidFill>
                  <a:srgbClr val="0070C0"/>
                </a:solidFill>
              </a:rPr>
              <a:t>Lack Of Management Skills</a:t>
            </a:r>
          </a:p>
          <a:p>
            <a:pPr marL="0" indent="0">
              <a:buNone/>
            </a:pPr>
            <a:r>
              <a:rPr lang="en-CA" dirty="0"/>
              <a:t>Every team should select a team leader to manage the things going on in project otherwise things wont happen as per deadline. Each team member will be thinking that rest of the project is being done by others this will create lot of interruptions going forward.</a:t>
            </a:r>
          </a:p>
        </p:txBody>
      </p:sp>
    </p:spTree>
    <p:extLst>
      <p:ext uri="{BB962C8B-B14F-4D97-AF65-F5344CB8AC3E}">
        <p14:creationId xmlns:p14="http://schemas.microsoft.com/office/powerpoint/2010/main" val="1447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93B6-2C37-45CA-8145-70375F2F6EF0}"/>
              </a:ext>
            </a:extLst>
          </p:cNvPr>
          <p:cNvSpPr>
            <a:spLocks noGrp="1"/>
          </p:cNvSpPr>
          <p:nvPr>
            <p:ph type="title"/>
          </p:nvPr>
        </p:nvSpPr>
        <p:spPr>
          <a:xfrm>
            <a:off x="838200" y="365125"/>
            <a:ext cx="10515600" cy="132025"/>
          </a:xfrm>
        </p:spPr>
        <p:txBody>
          <a:bodyPr>
            <a:normAutofit fontScale="90000"/>
          </a:bodyPr>
          <a:lstStyle/>
          <a:p>
            <a:r>
              <a:rPr lang="en-CA" dirty="0"/>
              <a:t>    </a:t>
            </a:r>
          </a:p>
        </p:txBody>
      </p:sp>
      <p:sp>
        <p:nvSpPr>
          <p:cNvPr id="3" name="Content Placeholder 2">
            <a:extLst>
              <a:ext uri="{FF2B5EF4-FFF2-40B4-BE49-F238E27FC236}">
                <a16:creationId xmlns:a16="http://schemas.microsoft.com/office/drawing/2014/main" id="{88574690-3CC4-485E-BE7E-AA4012969750}"/>
              </a:ext>
            </a:extLst>
          </p:cNvPr>
          <p:cNvSpPr>
            <a:spLocks noGrp="1"/>
          </p:cNvSpPr>
          <p:nvPr>
            <p:ph idx="1"/>
          </p:nvPr>
        </p:nvSpPr>
        <p:spPr>
          <a:xfrm>
            <a:off x="838200" y="497150"/>
            <a:ext cx="10515600" cy="5679813"/>
          </a:xfrm>
        </p:spPr>
        <p:txBody>
          <a:bodyPr>
            <a:normAutofit lnSpcReduction="10000"/>
          </a:bodyPr>
          <a:lstStyle/>
          <a:p>
            <a:r>
              <a:rPr lang="en-US" b="1" dirty="0">
                <a:solidFill>
                  <a:srgbClr val="0070C0"/>
                </a:solidFill>
              </a:rPr>
              <a:t>Lack of Accountability and Transparency  </a:t>
            </a:r>
          </a:p>
          <a:p>
            <a:pPr marL="0" indent="0">
              <a:buNone/>
            </a:pPr>
            <a:r>
              <a:rPr lang="en-CA" dirty="0"/>
              <a:t>When we are doing our capstone project the team should have clear transparency so that every team member will be able to know what the other team member is doing and accordingly if there is any dependency, they will work on it. Also, lack of accountability is also one of the major reason most of the projects will not end up as expected because one must take responsibility on what they are doing and what work has been assigned to them.</a:t>
            </a:r>
          </a:p>
          <a:p>
            <a:r>
              <a:rPr lang="en-CA" b="1" dirty="0">
                <a:solidFill>
                  <a:srgbClr val="0070C0"/>
                </a:solidFill>
              </a:rPr>
              <a:t>Lack of ability in testing tools and design</a:t>
            </a:r>
            <a:endParaRPr lang="en-CA" dirty="0"/>
          </a:p>
          <a:p>
            <a:pPr marL="0" indent="0">
              <a:buNone/>
            </a:pPr>
            <a:r>
              <a:rPr lang="en-CA" dirty="0"/>
              <a:t>When we are doing the capstone project we have to deal with lot of components and before we use, we must test it twice and we must get enough knowledge on what component we are using and why, otherwise we are going to damage the products again and again which will lead to financial problems at the end. Also, one should understand the design of the project and accordingly write the code for it.</a:t>
            </a:r>
          </a:p>
        </p:txBody>
      </p:sp>
    </p:spTree>
    <p:extLst>
      <p:ext uri="{BB962C8B-B14F-4D97-AF65-F5344CB8AC3E}">
        <p14:creationId xmlns:p14="http://schemas.microsoft.com/office/powerpoint/2010/main" val="205365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A52B-810F-4794-A75F-B8A368F0AA52}"/>
              </a:ext>
            </a:extLst>
          </p:cNvPr>
          <p:cNvSpPr>
            <a:spLocks noGrp="1"/>
          </p:cNvSpPr>
          <p:nvPr>
            <p:ph type="title"/>
          </p:nvPr>
        </p:nvSpPr>
        <p:spPr>
          <a:xfrm>
            <a:off x="838200" y="365126"/>
            <a:ext cx="10515600" cy="315912"/>
          </a:xfrm>
        </p:spPr>
        <p:txBody>
          <a:bodyPr>
            <a:normAutofit fontScale="90000"/>
          </a:bodyPr>
          <a:lstStyle/>
          <a:p>
            <a:r>
              <a:rPr lang="en-CA" dirty="0"/>
              <a:t>   </a:t>
            </a:r>
          </a:p>
        </p:txBody>
      </p:sp>
      <p:sp>
        <p:nvSpPr>
          <p:cNvPr id="3" name="Content Placeholder 2">
            <a:extLst>
              <a:ext uri="{FF2B5EF4-FFF2-40B4-BE49-F238E27FC236}">
                <a16:creationId xmlns:a16="http://schemas.microsoft.com/office/drawing/2014/main" id="{C1A1B75B-28E6-43F4-925A-D0583213996F}"/>
              </a:ext>
            </a:extLst>
          </p:cNvPr>
          <p:cNvSpPr>
            <a:spLocks noGrp="1"/>
          </p:cNvSpPr>
          <p:nvPr>
            <p:ph idx="1"/>
          </p:nvPr>
        </p:nvSpPr>
        <p:spPr>
          <a:xfrm>
            <a:off x="838200" y="681038"/>
            <a:ext cx="10515600" cy="5495925"/>
          </a:xfrm>
        </p:spPr>
        <p:txBody>
          <a:bodyPr>
            <a:normAutofit lnSpcReduction="10000"/>
          </a:bodyPr>
          <a:lstStyle/>
          <a:p>
            <a:r>
              <a:rPr lang="en-CA" b="1" dirty="0">
                <a:solidFill>
                  <a:srgbClr val="0070C0"/>
                </a:solidFill>
              </a:rPr>
              <a:t>Lack of proper scheduling</a:t>
            </a:r>
          </a:p>
          <a:p>
            <a:pPr marL="0" indent="0">
              <a:buNone/>
            </a:pPr>
            <a:r>
              <a:rPr lang="en-CA" dirty="0"/>
              <a:t>One has to arrange weekly meetings in the team to address the progress of the project and also where the team is lagging and how to cover that up to meet the deadlines. By doing so everyone will know how the project is going on and whether they need any extra resources or timelines. Most of the teams use tools for meetings and work assignments so that team should be aware of their work.</a:t>
            </a:r>
          </a:p>
          <a:p>
            <a:r>
              <a:rPr lang="en-CA" b="1" dirty="0">
                <a:solidFill>
                  <a:srgbClr val="0070C0"/>
                </a:solidFill>
              </a:rPr>
              <a:t>Miscommunications</a:t>
            </a:r>
            <a:endParaRPr lang="en-CA" dirty="0"/>
          </a:p>
          <a:p>
            <a:pPr marL="0" indent="0">
              <a:buNone/>
            </a:pPr>
            <a:r>
              <a:rPr lang="en-CA" dirty="0"/>
              <a:t>This is also one of the reason most of the projects land in trouble. Everyone should be clear on what they are doing and when they have to do, for this reason most of the project co-ordinators suggests to use tools which will assign tasks accordingly. Sometimes most of the teams will not meet their deadlines as one task is done by two or three people due to miscommunication.</a:t>
            </a:r>
          </a:p>
        </p:txBody>
      </p:sp>
    </p:spTree>
    <p:extLst>
      <p:ext uri="{BB962C8B-B14F-4D97-AF65-F5344CB8AC3E}">
        <p14:creationId xmlns:p14="http://schemas.microsoft.com/office/powerpoint/2010/main" val="337198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2B09-8CE6-4585-99EF-8D9EC46BC184}"/>
              </a:ext>
            </a:extLst>
          </p:cNvPr>
          <p:cNvSpPr>
            <a:spLocks noGrp="1"/>
          </p:cNvSpPr>
          <p:nvPr>
            <p:ph type="title"/>
          </p:nvPr>
        </p:nvSpPr>
        <p:spPr>
          <a:xfrm>
            <a:off x="838200" y="365126"/>
            <a:ext cx="10515600" cy="158658"/>
          </a:xfrm>
        </p:spPr>
        <p:txBody>
          <a:bodyPr>
            <a:normAutofit fontScale="90000"/>
          </a:bodyPr>
          <a:lstStyle/>
          <a:p>
            <a:r>
              <a:rPr lang="en-CA" dirty="0"/>
              <a:t>   </a:t>
            </a:r>
          </a:p>
        </p:txBody>
      </p:sp>
      <p:sp>
        <p:nvSpPr>
          <p:cNvPr id="3" name="Content Placeholder 2">
            <a:extLst>
              <a:ext uri="{FF2B5EF4-FFF2-40B4-BE49-F238E27FC236}">
                <a16:creationId xmlns:a16="http://schemas.microsoft.com/office/drawing/2014/main" id="{D4ED1F2D-C165-4388-B5C6-1BFF602837B5}"/>
              </a:ext>
            </a:extLst>
          </p:cNvPr>
          <p:cNvSpPr>
            <a:spLocks noGrp="1"/>
          </p:cNvSpPr>
          <p:nvPr>
            <p:ph idx="1"/>
          </p:nvPr>
        </p:nvSpPr>
        <p:spPr>
          <a:xfrm>
            <a:off x="838200" y="523784"/>
            <a:ext cx="10515600" cy="5653179"/>
          </a:xfrm>
        </p:spPr>
        <p:txBody>
          <a:bodyPr/>
          <a:lstStyle/>
          <a:p>
            <a:r>
              <a:rPr lang="en-CA" b="1" dirty="0">
                <a:solidFill>
                  <a:srgbClr val="0070C0"/>
                </a:solidFill>
              </a:rPr>
              <a:t>Lack of Guidance</a:t>
            </a:r>
            <a:endParaRPr lang="en-CA" dirty="0"/>
          </a:p>
          <a:p>
            <a:pPr marL="0" indent="0">
              <a:buNone/>
            </a:pPr>
            <a:r>
              <a:rPr lang="en-CA" dirty="0"/>
              <a:t>Sometimes many times end up the project in between by saying they don’t have any enough guidance on how to proceed further. When a team is selecting a project they have to analyze what technologies and what languages they need to learn which are required for that project. Also, one has to go through valuable references and even online courses to do well in the project.</a:t>
            </a:r>
          </a:p>
        </p:txBody>
      </p:sp>
    </p:spTree>
    <p:extLst>
      <p:ext uri="{BB962C8B-B14F-4D97-AF65-F5344CB8AC3E}">
        <p14:creationId xmlns:p14="http://schemas.microsoft.com/office/powerpoint/2010/main" val="4149150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1013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FACTORS AND THEIR AFFECT ON OUR CAPSTONE PROJECT</vt:lpstr>
      <vt:lpstr>FACTORS WHICH LEAD THE PROJECT TO SUCCESS.</vt:lpstr>
      <vt:lpstr>     </vt:lpstr>
      <vt:lpstr>   </vt:lpstr>
      <vt:lpstr>FACTORS WHICH LEAD THE PROJECT TO FAILURE.</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REDDY ALUGUBELLY</dc:creator>
  <cp:lastModifiedBy>GOUTHAM REDDY ALUGUBELLY</cp:lastModifiedBy>
  <cp:revision>2</cp:revision>
  <dcterms:created xsi:type="dcterms:W3CDTF">2020-12-07T03:27:48Z</dcterms:created>
  <dcterms:modified xsi:type="dcterms:W3CDTF">2020-12-07T03:28:53Z</dcterms:modified>
</cp:coreProperties>
</file>