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3" r:id="rId3"/>
    <p:sldId id="305" r:id="rId4"/>
    <p:sldId id="258" r:id="rId5"/>
    <p:sldId id="259" r:id="rId6"/>
    <p:sldId id="265" r:id="rId7"/>
    <p:sldId id="302" r:id="rId8"/>
    <p:sldId id="267" r:id="rId9"/>
    <p:sldId id="279" r:id="rId10"/>
    <p:sldId id="278" r:id="rId11"/>
    <p:sldId id="272" r:id="rId12"/>
    <p:sldId id="270" r:id="rId13"/>
    <p:sldId id="274" r:id="rId14"/>
    <p:sldId id="276" r:id="rId15"/>
    <p:sldId id="275" r:id="rId16"/>
    <p:sldId id="277" r:id="rId17"/>
    <p:sldId id="295" r:id="rId18"/>
    <p:sldId id="296" r:id="rId19"/>
    <p:sldId id="292" r:id="rId20"/>
    <p:sldId id="293" r:id="rId21"/>
    <p:sldId id="294" r:id="rId22"/>
    <p:sldId id="273" r:id="rId23"/>
    <p:sldId id="268" r:id="rId24"/>
    <p:sldId id="299" r:id="rId25"/>
    <p:sldId id="269" r:id="rId26"/>
    <p:sldId id="287" r:id="rId27"/>
    <p:sldId id="286" r:id="rId28"/>
    <p:sldId id="280" r:id="rId29"/>
    <p:sldId id="285" r:id="rId30"/>
    <p:sldId id="288" r:id="rId31"/>
    <p:sldId id="290" r:id="rId32"/>
    <p:sldId id="300" r:id="rId33"/>
    <p:sldId id="289" r:id="rId34"/>
    <p:sldId id="261" r:id="rId35"/>
    <p:sldId id="264" r:id="rId36"/>
    <p:sldId id="284" r:id="rId3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82599" autoAdjust="0"/>
  </p:normalViewPr>
  <p:slideViewPr>
    <p:cSldViewPr snapToGrid="0">
      <p:cViewPr varScale="1">
        <p:scale>
          <a:sx n="119" d="100"/>
          <a:sy n="119" d="100"/>
        </p:scale>
        <p:origin x="9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3BBB16F-7EA3-4CDE-BF36-788B0F16F53E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5815596-56A3-4BFE-9966-0C752906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F4B8D6-B4D8-4E33-B9A4-F2948D635A5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42F871-D416-436B-A251-A8277069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A borrows from market @ LIBOR+1.5%; B borrows from market @ 8.5%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A nets LIBOR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Swap contract for fixed payer (fixed</a:t>
            </a:r>
            <a:r>
              <a:rPr lang="en-US" baseline="0" dirty="0" smtClean="0"/>
              <a:t> receiver) </a:t>
            </a:r>
            <a:r>
              <a:rPr lang="en-US" dirty="0" smtClean="0"/>
              <a:t>is worth more (less),  when interest rates rise</a:t>
            </a:r>
          </a:p>
          <a:p>
            <a:pPr marL="174708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Swap contract for fixed payer (fixed</a:t>
            </a:r>
            <a:r>
              <a:rPr lang="en-US" baseline="0" dirty="0" smtClean="0"/>
              <a:t> receiver) </a:t>
            </a:r>
            <a:r>
              <a:rPr lang="en-US" dirty="0" smtClean="0"/>
              <a:t>is worth less (more),  when interest rates fall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Rates drop, price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*Term structure risk: A</a:t>
            </a:r>
            <a:r>
              <a:rPr lang="en-US" baseline="0" dirty="0" smtClean="0"/>
              <a:t> company could have liabilities that need to pay 4% for 10 years. Assets pay fixed at 6% for 2 years. Now the proceeds after 2 years may need to be reinvested. If interest rates dip, the assets could yield lower.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*Basis risk: Mortgage assets are based on mortgage rates, which is a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spread on 10 year treasury rates. After the crisis, the mortgage spread were higher, which has gradually gone down since. Here is a case where one is exposed to basis risk.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Options risk: Interest rate risk due to fixed income options – embedded or external.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liabilities</a:t>
            </a:r>
            <a:r>
              <a:rPr lang="en-US" baseline="0" dirty="0" smtClean="0"/>
              <a:t> and assets can have different maturities. This could mean the proceeds from assets may need to be reinvested at lower interest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egroup.com/education/files/understanding-treasury-futures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ku.dk/~rolf/SABR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quant.net/papers/PandorasCube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deralreserve.gov/pubs/feds/2005/200539/200539pap.pd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Interest Rate 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Goutham</a:t>
            </a:r>
            <a:r>
              <a:rPr lang="en-US" dirty="0" smtClean="0"/>
              <a:t> Balaraman</a:t>
            </a:r>
          </a:p>
          <a:p>
            <a:r>
              <a:rPr lang="en-US" dirty="0" smtClean="0"/>
              <a:t>Financial </a:t>
            </a:r>
            <a:r>
              <a:rPr lang="en-US" dirty="0" smtClean="0"/>
              <a:t>Engineer</a:t>
            </a:r>
            <a:endParaRPr lang="en-US" dirty="0"/>
          </a:p>
        </p:txBody>
      </p:sp>
      <p:pic>
        <p:nvPicPr>
          <p:cNvPr id="4" name="Picture 2" descr="Numer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327" y="6073464"/>
            <a:ext cx="1805238" cy="5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 DYNAMICS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942931" y="3367145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3759787" y="3367145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6369581" y="3364845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9306275" y="3363134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42931" y="5430527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3759787" y="5430527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0188" y="2283461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776" y="2285059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Income Asset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6369581" y="5428227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27222" y="2283461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Payer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6200000">
            <a:off x="9306275" y="5426516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6946" y="2283461"/>
            <a:ext cx="25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Interest Rate Swaps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2286000"/>
            <a:ext cx="462665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Interest Rate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payer loses when rates rise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receiver loses when the rates fall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Credit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Counterparty could default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This could expose the company to IR Risk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87" y="2286000"/>
            <a:ext cx="6012020" cy="19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Agreement between two parties to buy or sell a fixed income asset at a given time in the future.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underlying could be an asset such as treasury bond or treasury bill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Futures contract can be closed out before delivery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Contracts can be valued by finding the cheapest to deliver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5940028"/>
            <a:ext cx="105960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Suggested Reading: </a:t>
            </a:r>
            <a:r>
              <a:rPr lang="en-US" sz="1100" dirty="0"/>
              <a:t>Charles S. Morris, </a:t>
            </a:r>
            <a:r>
              <a:rPr lang="en-US" sz="1100" i="1" dirty="0"/>
              <a:t>Managing Interest Rate Risk with Interest Rate Futures, </a:t>
            </a:r>
            <a:r>
              <a:rPr lang="en-US" sz="1100" dirty="0"/>
              <a:t>Economic Review, March 1989</a:t>
            </a:r>
          </a:p>
        </p:txBody>
      </p:sp>
    </p:spTree>
    <p:extLst>
      <p:ext uri="{BB962C8B-B14F-4D97-AF65-F5344CB8AC3E}">
        <p14:creationId xmlns:p14="http://schemas.microsoft.com/office/powerpoint/2010/main" val="24813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 Bond Hedged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03" y="2084832"/>
            <a:ext cx="5762921" cy="3479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1014" y="5520766"/>
            <a:ext cx="45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futures and </a:t>
            </a:r>
            <a:r>
              <a:rPr lang="en-US" u="sng" dirty="0" smtClean="0"/>
              <a:t>treasury bond</a:t>
            </a:r>
            <a:r>
              <a:rPr lang="en-US" dirty="0" smtClean="0"/>
              <a:t> prices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279" y="6215865"/>
            <a:ext cx="6340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Charles S. Morris, </a:t>
            </a:r>
            <a:r>
              <a:rPr lang="en-US" sz="1100" i="1" dirty="0" smtClean="0"/>
              <a:t>Managing Interest Rate Risk with Interest Rate Futures, </a:t>
            </a:r>
            <a:r>
              <a:rPr lang="en-US" sz="1100" dirty="0" smtClean="0"/>
              <a:t>Economic Review, March 1989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9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futures DYNAMICS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942931" y="3367145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3759787" y="3367145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369581" y="3364845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9306275" y="3363134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42931" y="5430527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3759787" y="5430527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0188" y="2283461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776" y="2285059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Income Asset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6200000">
            <a:off x="6369581" y="5428227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27222" y="2283461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Treasury Futures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9306275" y="5426516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6946" y="2283461"/>
            <a:ext cx="25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Treasury Futures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92510" cy="1499616"/>
          </a:xfrm>
        </p:spPr>
        <p:txBody>
          <a:bodyPr/>
          <a:lstStyle/>
          <a:p>
            <a:r>
              <a:rPr lang="en-US" dirty="0" smtClean="0"/>
              <a:t>Treasury futures USE Case - Mortgage banker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4314"/>
            <a:ext cx="10277445" cy="13099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Mortgage banker commits to 4% interest rate on a $100,000 mortgage in 2 months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If rates remain the same, then he can sell for $100,000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If rates rise, then the value of the mortgage drops, say $98,000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2426519" y="4277437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243373" y="4277438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7853169" y="4277436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5832" y="3495806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99420" y="3497404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Mortgage Asset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2866" y="3495806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Treasury Futures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2426519" y="5683285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5243373" y="5683286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853169" y="5683284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 futures USE Case - SECURITY Dealer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4314"/>
            <a:ext cx="10482928" cy="1622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Security dealer agrees to deliver $10M face value of bonds in two months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Agreed price is $90 for a par of $100, current price is $89.50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Rates drop, price rise, dealer has to purchase at a high cost, profits can shrink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2426519" y="4534287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5243373" y="4534288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7853169" y="4534286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85832" y="3752656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99420" y="3754254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Dealer Profit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2866" y="3752656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Treasury Futures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2426519" y="5940135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5243373" y="5940136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7853169" y="5940134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 Futures valuation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937" y="1995380"/>
            <a:ext cx="6426993" cy="427274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1003852" y="4055166"/>
            <a:ext cx="1395103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478" y="4800600"/>
            <a:ext cx="15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Underlying Information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897834" y="2457549"/>
            <a:ext cx="1395103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2460" y="3202983"/>
            <a:ext cx="1510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Year Note Futures for June 2016 deliverable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V="1">
            <a:off x="5155251" y="5672517"/>
            <a:ext cx="407972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12746" y="6417951"/>
            <a:ext cx="34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Delivery Information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>
          <a:xfrm flipH="1" flipV="1">
            <a:off x="8719931" y="2176670"/>
            <a:ext cx="1395102" cy="2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59659" y="2398892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basket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81281"/>
              </p:ext>
            </p:extLst>
          </p:nvPr>
        </p:nvGraphicFramePr>
        <p:xfrm>
          <a:off x="3153663" y="1932677"/>
          <a:ext cx="5461001" cy="3238500"/>
        </p:xfrm>
        <a:graphic>
          <a:graphicData uri="http://schemas.openxmlformats.org/drawingml/2006/table">
            <a:tbl>
              <a:tblPr/>
              <a:tblGrid>
                <a:gridCol w="1332725"/>
                <a:gridCol w="812328"/>
                <a:gridCol w="1205799"/>
                <a:gridCol w="1015410"/>
                <a:gridCol w="109473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912828P7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912828P4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97.484375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912828P3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100.296875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912828VB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100.1875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912828UN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101.984375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912828J2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100.921875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912828K7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912828N3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12/31/2022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2.1250%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102.8125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912828XB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101.890625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912828G3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103.046875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912828M5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102.890625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912828D5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104.140625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912828VS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912828WJ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912828WE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107.140625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912828B6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107.140625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4128" y="5903843"/>
            <a:ext cx="913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Adjusted Futures Price = Futures Price x Conversion Factor = 128.921*0.7939 = 102.3503</a:t>
            </a:r>
          </a:p>
          <a:p>
            <a:r>
              <a:rPr lang="en-US" dirty="0" smtClean="0"/>
              <a:t>Basis = Cash Price -  Adjusted Futures Price = 102.8125 – 102.3503 = 0.46212 per $100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Value Weighted </a:t>
            </a:r>
            <a:r>
              <a:rPr lang="en-US" dirty="0" smtClean="0"/>
              <a:t>Hedging – Treasury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194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par of the security matches the par of the futures contract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Extremely simple hedge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Ignores differing risk characteristics of different coupons and maturities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757" y="4422913"/>
            <a:ext cx="103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Asset: $10 million face value of the 1-3/4% 22 note</a:t>
            </a:r>
          </a:p>
          <a:p>
            <a:r>
              <a:rPr lang="en-US" dirty="0" smtClean="0"/>
              <a:t>Hedge: Sell 100 futures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Risk management by hedging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Careers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Weighted Hedging – Treasury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938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Use </a:t>
            </a:r>
            <a:r>
              <a:rPr lang="en-US" dirty="0"/>
              <a:t>conversion factor to determine the hedge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Treasury futures will tend to track or correlate with the CTD </a:t>
            </a: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Other </a:t>
            </a:r>
            <a:r>
              <a:rPr lang="en-US" dirty="0"/>
              <a:t>coupons and maturity will not be well </a:t>
            </a:r>
            <a:r>
              <a:rPr lang="en-US" dirty="0" smtClean="0"/>
              <a:t>hedged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2757" y="4422913"/>
            <a:ext cx="1034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Asset: $10 million face value of the 1-3/4% 22 note</a:t>
            </a:r>
          </a:p>
          <a:p>
            <a:r>
              <a:rPr lang="en-US" dirty="0" smtClean="0"/>
              <a:t>Conversion Factor Asset: </a:t>
            </a:r>
            <a:r>
              <a:rPr lang="en-US" dirty="0"/>
              <a:t>0.7077 </a:t>
            </a:r>
            <a:endParaRPr lang="en-US" dirty="0" smtClean="0"/>
          </a:p>
          <a:p>
            <a:r>
              <a:rPr lang="en-US" dirty="0" smtClean="0"/>
              <a:t>Hedge: Sell 71 futures contract with reference to the 0.7077 conversion factor to execute a hedge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BPV weighted hedging – Treasury Futures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7" y="1844200"/>
                <a:ext cx="9720073" cy="250704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𝑎𝑠𝑠𝑒𝑡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𝑓𝑢𝑡𝑢𝑟𝑒𝑠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𝑎𝑠𝑠𝑒𝑡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𝑐𝑡𝑑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Hedge incorporates interest rate sensitivity of asset and CTD security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Could potentially work for portfolio of securities as well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1844200"/>
                <a:ext cx="9720073" cy="2507046"/>
              </a:xfrm>
              <a:blipFill rotWithShape="0">
                <a:blip r:embed="rId2"/>
                <a:stretch>
                  <a:fillRect l="-1129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24127" y="4351246"/>
            <a:ext cx="10346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Asset: $10 million face value of the 1-3/4% 22 note</a:t>
            </a:r>
          </a:p>
          <a:p>
            <a:r>
              <a:rPr lang="en-US" dirty="0" smtClean="0"/>
              <a:t>CTD security: 3-3/8%-19 note</a:t>
            </a:r>
          </a:p>
          <a:p>
            <a:r>
              <a:rPr lang="en-US" dirty="0" smtClean="0"/>
              <a:t>BPV Asset: $8550 per $10 million</a:t>
            </a:r>
          </a:p>
          <a:p>
            <a:r>
              <a:rPr lang="en-US" dirty="0" smtClean="0"/>
              <a:t>BPV CTD security: $7050 per $10 million</a:t>
            </a:r>
          </a:p>
          <a:p>
            <a:r>
              <a:rPr lang="en-US" dirty="0" smtClean="0"/>
              <a:t>Conversion Factor CTD: 0.8604</a:t>
            </a:r>
          </a:p>
          <a:p>
            <a:r>
              <a:rPr lang="en-US" dirty="0" smtClean="0"/>
              <a:t>HR = 0.8604 * 8550 / 7050 = 104.3</a:t>
            </a:r>
          </a:p>
          <a:p>
            <a:r>
              <a:rPr lang="en-US" dirty="0" smtClean="0"/>
              <a:t>Hedge: Sell 104 futures contract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127" y="6382571"/>
            <a:ext cx="108123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Source and recommended reading: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www.cmegroup.com/education/files/understanding-treasury-futures.pdf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56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Vs SWAPS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94515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Futures contracts are standardized contracts, with specific delivery dates (3 month intervals)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Futures contracts are readily available, and cost less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Futures </a:t>
            </a:r>
            <a:r>
              <a:rPr lang="en-US" dirty="0"/>
              <a:t>are guaranteed by the </a:t>
            </a:r>
            <a:r>
              <a:rPr lang="en-US" dirty="0" smtClean="0"/>
              <a:t>exchange and by margins held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0252" y="2286000"/>
            <a:ext cx="501207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Swaps are private contracts and the agreement can be customized to business operation needs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Swaps need a counterparty and can cost more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Swaps have the risk that a counter party may default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risk Exposures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897372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Term Structure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Risk due to change in IR term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Exposure to IR when assets and liabilities have different maturities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Basis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Calendar basis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IR risk due to change in spreads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Mortgage investments exposed to mortgage spread changes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Options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IR risk due to fixed income options – embedded vs external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Sensitive to changes in interest rates as well as volatilities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Counterparty Credit Risk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14" y="2673921"/>
            <a:ext cx="5391386" cy="3247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1392" y="5940027"/>
            <a:ext cx="470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futures and </a:t>
            </a:r>
            <a:r>
              <a:rPr lang="en-US" u="sng" dirty="0" smtClean="0"/>
              <a:t>corporate bond</a:t>
            </a:r>
            <a:r>
              <a:rPr lang="en-US" dirty="0" smtClean="0"/>
              <a:t> 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stus.com/images/products/crs5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10" y="508043"/>
            <a:ext cx="48768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96477" y="2788326"/>
                <a:ext cx="394048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477" y="2788326"/>
                <a:ext cx="394048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73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3919" y="4588948"/>
                <a:ext cx="2905604" cy="1431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 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19" y="4588948"/>
                <a:ext cx="2905604" cy="14314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24128" y="1779104"/>
            <a:ext cx="961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model is similar to Black-Scholes formula for stocks, except the futures price is the stochastic variable.</a:t>
            </a:r>
          </a:p>
          <a:p>
            <a:r>
              <a:rPr lang="en-US" dirty="0" smtClean="0"/>
              <a:t>Call/Put price for a futures option is give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Smile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69" y="1717084"/>
            <a:ext cx="5974990" cy="402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4128" y="6008709"/>
            <a:ext cx="95411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 and suggested reading: Pat Hagan, </a:t>
            </a:r>
            <a:r>
              <a:rPr lang="en-US" sz="1100" dirty="0" smtClean="0"/>
              <a:t>Deep Kumar, Andrew S </a:t>
            </a:r>
            <a:r>
              <a:rPr lang="en-US" sz="1100" dirty="0" err="1" smtClean="0"/>
              <a:t>Lesniewski</a:t>
            </a:r>
            <a:r>
              <a:rPr lang="en-US" sz="1100" dirty="0" smtClean="0"/>
              <a:t> &amp; Diana E Woodward, </a:t>
            </a:r>
            <a:r>
              <a:rPr lang="en-US" sz="1100" i="1" dirty="0" smtClean="0"/>
              <a:t>Managing Smile Risk,</a:t>
            </a:r>
            <a:r>
              <a:rPr lang="en-US" sz="1100" dirty="0" smtClean="0"/>
              <a:t> </a:t>
            </a:r>
            <a:r>
              <a:rPr lang="en-US" sz="1100" dirty="0"/>
              <a:t>Wilmott, pp. </a:t>
            </a:r>
            <a:r>
              <a:rPr lang="en-US" sz="1100" dirty="0" smtClean="0"/>
              <a:t>84-108 (September </a:t>
            </a:r>
            <a:r>
              <a:rPr lang="en-US" sz="1100" dirty="0"/>
              <a:t>2002) </a:t>
            </a:r>
            <a:r>
              <a:rPr lang="en-US" sz="1100" dirty="0">
                <a:hlinkClick r:id="rId3"/>
              </a:rPr>
              <a:t>http://www.math.ku.dk/~</a:t>
            </a:r>
            <a:r>
              <a:rPr lang="en-US" sz="1100" dirty="0" smtClean="0">
                <a:hlinkClick r:id="rId3"/>
              </a:rPr>
              <a:t>rolf/SABR.pdf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35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volatility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Black Model: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Constant volatility approach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Cannot reconcile with volatility smiles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Dupire Model or Local Volatility Models: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Generalizes BS approach by treating </a:t>
            </a:r>
            <a:r>
              <a:rPr lang="en-US" dirty="0" err="1" smtClean="0"/>
              <a:t>vols</a:t>
            </a:r>
            <a:r>
              <a:rPr lang="en-US" dirty="0" smtClean="0"/>
              <a:t> as a function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Cannot reconcile with dynamic behavior of smiles and skews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SABR model: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Stochastic volatility models</a:t>
            </a:r>
          </a:p>
        </p:txBody>
      </p:sp>
    </p:spTree>
    <p:extLst>
      <p:ext uri="{BB962C8B-B14F-4D97-AF65-F5344CB8AC3E}">
        <p14:creationId xmlns:p14="http://schemas.microsoft.com/office/powerpoint/2010/main" val="7161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curve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83098" y="5267340"/>
            <a:ext cx="39966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Source: http</a:t>
            </a:r>
            <a:r>
              <a:rPr lang="en-US" sz="1100" dirty="0"/>
              <a:t>://www.naic.org/capital_markets_archive/110422.htm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2286000"/>
            <a:ext cx="615897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Fundamental to pricing fixed income instruments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Constructed from liquid instruments that are traded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Bootstrapping is employed to construct the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Yield curve could be positively sloped, inverted or flat</a:t>
            </a:r>
          </a:p>
        </p:txBody>
      </p:sp>
      <p:pic>
        <p:nvPicPr>
          <p:cNvPr id="6148" name="Picture 4" descr="http://www.naic.org/images/capital_markets_archive/110422_grap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098" y="2286000"/>
            <a:ext cx="4752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Surface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476" y="2084832"/>
            <a:ext cx="5277376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6271591"/>
            <a:ext cx="9441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 and suggested reading: Pat Hagan, Michael </a:t>
            </a:r>
            <a:r>
              <a:rPr lang="en-US" sz="1100" dirty="0" err="1" smtClean="0"/>
              <a:t>Konikov</a:t>
            </a:r>
            <a:r>
              <a:rPr lang="en-US" sz="1100" dirty="0" smtClean="0"/>
              <a:t>, </a:t>
            </a:r>
            <a:r>
              <a:rPr lang="en-US" sz="1100" i="1" dirty="0" smtClean="0"/>
              <a:t>Interest rate volatility cube: construction and use,</a:t>
            </a:r>
            <a:r>
              <a:rPr lang="en-US" sz="1100" dirty="0"/>
              <a:t> </a:t>
            </a:r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www.javaquant.net/papers/PandorasCube.pdf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8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rrrgraphics.files.wordpress.com/2015/09/janet_yellen_wo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22" y="0"/>
            <a:ext cx="10001250" cy="661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38542" cy="16598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Short rate models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Single factor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Multi factor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Market models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4128" y="4147003"/>
            <a:ext cx="5714602" cy="165983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Models allowing negative interest rates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Models easier to calibrate to the market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Models calibrated to market </a:t>
            </a:r>
            <a:r>
              <a:rPr lang="en-US" dirty="0" err="1" smtClean="0"/>
              <a:t>swaptions</a:t>
            </a:r>
            <a:r>
              <a:rPr lang="en-US" dirty="0" smtClean="0"/>
              <a:t> or caps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data:image/png;base64,iVBORw0KGgoAAAANSUhEUgAAAX0AAAEKCAYAAAD+XoUoAAAABHNCSVQICAgIfAhkiAAAAAlwSFlz%0AAAALEgAACxIB0t1+/AAAIABJREFUeJzsvXeYnGd57/+Z3uv2Xa1W1aqWZKtYNi4yxgVijCFgEuMT%0ACEkOh5CEC5JfykkO8MsJJ+UETBJCACc00wwk2ImNjbtsS7ZkW72vVtt7md7nnff8cc/slG2zRbJl%0Av5/r2mt3Z95528x8n/u52wMaGhoaGhoaGhoaGhoaGhoaGhoaGhoaGhoaGhoaGhoaGhoaGhoaGhoa%0AGhoai2QP0FvyfxdwyxLt+3ngt2Z4bjkQAXRLdKzZ2EP5Nb7d+QXw3y7SvnPAqgW+9iPAL5fwXDQW%0AgP6NPgGNOeliqkh/DHhxgftT8z+VXAuEKRfpB2Z47F/m2BdAD+Aqef55Zh4gqmET8CQwDgSA14B3%0AL2J/s/Ex5r6/zwMJZGAbAx4BllW5/z0sfpD6n8CF/PF7gR+XPPce4MFF7n+xrEAGiFKN+QFw+xty%0ANhqTaKL/5mc2YV1KXkM+D9tLHrsBEZTKx/YuYP+LvYb/QqzEBqAe+ANkQFpqjFVupwKfQga21YAV%0A+PJFOJ/p+ChwH2IMuIAdwNOX6Njz5VLM9DTmgSb6lyeVAlo55f4O8L/nuc8M8ApwY/7/esAE/KTi%0AsSuAF0petwJ4CRHgXwI1JY/nAAPwRWSw+Cpimf5jfpv1wFOI9X4G+NAM51ab398DQDZ/rvuBfRXb%0AfRYYBgYQa72AB/geMILMnP6cohh9LL+fLyMW+4+Rmcy1+XOdmOGcSgkhlv6mksd+EziF3JcO4L/n%0AH3cAjwPN+f2Hgcb8+fwpcD5/Hg8BvhmOtwO51535/4eBfy15/nmKs6rS6wvk939d/vx68q/9jRle%0AW3j9TLOeXwEOI9ffA3y+5LnCZySYv8bd0+zrOuDV/DYHkXteeh5/yfSfLY1FoIn+5UGltTSX9bTQ%0A2cELFAX+RuQLt6/isU5EVAvncS/yZa4HzMAfTXMuf4582QuW8R8g4vcU8H2gDvg14GvAhmnOaxwR%0Aqx8A70Os/UoaATcipr8F/DMi9gD/lD/uSuAmROR+s+S1uxBhrkcs6P8BvJx/jX+aYxUovA81wAeA%0AAyXPDSOi6M4f637gKiAG3IHcQ1f++SHkntyF3OMmRKD/eYbjvpK/hj9CBgBDxfOV7/8u4Gj+Wn6E%0ADORXIzOU+5DB2D7Da2cjmn+9J3+tn0TeH5BBnvxz7vw5l+IHHgO+kv/7y/n/Swe6X2f2z5bGAtBE%0A/82PDngYEYHCzz8z9xdzIdPqF4Dr83/fkP//ZcRKKzz2fMn2KvAtRJCTiJhsq/Kc7kQGkO8iM4Ij%0AwH8wvbWvAjcjVvqXEMHcC6wp2SaDWIYKYklHgXWIIH4Y+DNEcLvz+ygNdA4g9zSXv45q7p0OmbEE%0AgVHAiQxqBX5B0RJ/AYlH3FDy2ko+AfxF/lwywP8PfJDpv6M/AH4f8Y8/jwwwfzzLuRbus4q8R83I%0AvcogA2+a8ntZLXuBk/m/jyOzpJvy/891D38FOItcSy7/2jPIwEf+XL9N9Z8tjSrRRP/Nj4pYT76S%0An99laXylUYouhmWINeYENiMC9SIilL0lj71QsY+hkr8T+dfPROlA1QZcQ/lgdi/TW/EA/YjQrcm/%0ANoa4bAqMI+JRIJ4/l1rETdVd8lwP0FLy/0KCqmr+fLzAlvw5vafk+Xcj97MQeH4Ps7snVgA/p3gv%0ATiGurJnuxw+BWxFL+n8g7rxbZ9h2uOTvRP73aMVjs71vM3EN8BziNgsiA1e1Lphm5H0opTv/eIH5%0AfLY0qkQT/cuTSsGPU5yeg7gHqpmiOym6GPoQi+pVxNpqAs7lt3sx/9gWpop+tVSeTw9iKZYOZi7K%0AreWZ6ENcQZur2HYMsWhXlDy2PL+Pmc6tWvdG4X04Afwv4G/yj1mAfwf+DnFN+BDLv7D9dPvvQdw+%0ApffDDgzOcQ4K8DPgGNXdj7mIIa63Ao2zbPtDZBa6DBn8vk5RU+a6h/3IQFlKW/5xjYuIJvpvDY4g%0AOdAGRDhunH3zWXkB+DTlQdKX8o8NUHRZFKh2xjGM+JALPIoEhe9DLHETsBMJ7lbiRdwdq5HPbC3w%0AccT1NBcK4hr4IjLItQGfQWIJMzGECJmpiv0X+C4i0vcg/mczMuDkEKv/tpJthxGL2F3y2NeB/4MM%0ASCBxjruYno8iMwcXcj/ejQSRD8yw/Xw4gsQnbMisarY0WycyK0kjcYN7KYr9KHLtq6d/KY8j7/+v%0AIxlTH0be+0dLttEyfy4CmuhfnlQG2z4NvJeii+Tn02xfLXsRUX2p5LF9iAhNl8WhVvxd+X+Bf0B8%0A1BNI8C6KCOGvIdbdIPDXiFhWkkbE+mkkU+Q4Mt3/2AzHquT3EQv2Qv4afoD4i6c7Z4BnEV/1EOK6%0AmInS12WQa/xjxGX2B8hgM4EI2yMl255BAqoX8s835l/7n4jvP4wMaLtmOG4YydPvRt7zv0FcPPtn%0AOMf5zGTuR+73MHKPvs/M7+nvIrGBMDLTeajkuTgy0O5DrvGainMZR+I6f4gMjn+U/780W2q2z5bG%0AG8gdyIe4HfiTaZ6vBZ5ALIgTlH9RNTQ0NDQuIwxIdH0FMhU+wtSUuy8gFhzIADBO9QUwGhoaGhpL%0AyGLdO7sQ0e9Cprc/ppinW2CQou/SjYh+dpHH1dDQ0NBYAIu1uFsoT3frQ3x3pTyA+EgLxSj3LPKY%0AGhoaGhoLZLGWfjWBlf+JuH2akeKKf0bEX0NDQ0PjErNYS78faC35v5Xy/GeQ/hpfzP/dgaT8rUMa%0AfE2yevVqtaOjY5Gno6GhofG2o4N5VFQv1tJ/DViLBHLNSK7tf1ZscwZ4V/7vBkTwL1TuqKOjA1VV%0A37I/n//859/wc9CuTbs+7freej/MXAsxLYu19LPA7yEd8AzAvwGnkXJsgG8gBSffRho+6ZE85mo6%0AF2poaGhoLDFLkTr5eP6nlG+U/D2GFA5paGhoaLzBaBW5l4g9e/a80adw0XgrXxto13e581a/vvny%0AZuptoeb9UxoaGhoaVaLT6WAeWq5Z+hoaGhpvIzTR19DQ0HgboYm+hoaGxtsITfQ1Lhl9fZDLzb2d%0AhobGxUMTfY1LQjYLX/4yvPTS3NtqaGhcPDTR17gkHD8OO3fCc89p1r6GxhuJJvoaF51jx+Dhh+Hm%0Am6GhASa0emwNjTcMTfQ15sWxY3D0KMynpGLfPvjkJ6GxUX6Ghi7e+WloaMyOtoKVRtU8+yycPw/j%0A49DUBPX11b0uFIK6Ovm7oUFEf/Pmi3eeGhoaM6NZ+hoAPPHE3Nb74cPwkY/A2rXzc9EoChgM8ndB%0A9N/0jI6+0WegoXFR0ET/bczevRCLyd+PPw69vTNvm8tBMgkOB/h8EAxOv117O/z7v8sA8corkrVT%0AEHwQ987w8NJdw0UhHoevfOWNPguNhXDuHDz99Bt9Fm9qNNF/mxIMwk9+IkKfTEIqBSdPzrx9fz+0%0AtMjfPh8EAtNvNz4OHR2yr1/8QmYEPl/xebsdEomlu46LQk+P+KSWsBdUajDFyE9HyAQzk48N/3AY%0Ard/UEvPSS+KHzGTm3vZtiib6b1N++UtYtQrGxkTAN2yYXfQ7O2HlSvl7NtEPhWQg6e2FK66AF18s%0AF30Qy/9NnbbZ0yOikUot2S4DTwdIdiVJdcs+1ZxK6KUQufib+UZcZmQyMDAAu3fLVFNjWjTRfxsy%0AMgLd3XDrrSL6wSC0toLFIt+Z6RgeluAtzC764TDYbOLW2bMHnn9+qug7nRCNLtXVXAS6u+WGhEJL%0Atsv0YBrX1S6ywSwAmfEMqqKSGdMs0iWjo0MCTmvWSPm3xrRoov825Omn4c47JaNmfFwE3OuVQWAm%0Ad+jEBPj98rfbPbMehsOwaRMsXw7LlkngtlL0Z3v9m4LhYRGPcHhJdqeqKrl0DlODiUxARD4zkkFn%0A0pEeTVe/ozf19OhNQG8vtLVBTY1YMxrToon+24xcTtIu16+H2loR/WBQhHndOvFslDI+LkZTYWAA%0A0OtlPydOyP9nzxa3D4XgllvEyge45x5x85Ti8SyZni49oRC4XEt6ktmJLCa/CaPXOGnpp0fT2Nfa%0A52fpf+lLEmTWmJ7eXrE0amoWXQHY2/vWDQtoov824/x58c3r9WAyQTpdFHSdTn5KY4snT0psTFHA%0AWFLV0dAA3/2uDAr33y+BXpAgbUuLGFwggu92l5+Dx/MmtvTb28XKX8KTTPWnsLRYMPlMRffOSAb7%0ARjuZ0SqVRVVl9B0cXJJzeksyPCzpYUaj+BcXwSOPiJfvrYgm+m8jDh6UdMrS1ePMZvlwF1wwdnu5%0AMRmJQFdXedolwO/8DmzdKvGyFSskU6eAbo41fNzuN7GlXxD9JTpJVVUJHwxjW2NDb9ejRBXCB8PE%0Az8ZxbHJUb+mHQpJmdVkUOVwkTp8u5hhXUhD5gmVisSwqED88PHPc6nJHE/23CdmsZOx8+tMSoyxw%0Azz1iHBWsca+33MANh0X0C/78Uhob4cgRuOYaCQ5X5uTPxJvap9/VJaPYEol+7HgMnV6HY5NDlrVT%0AYeKJCTzXezA3mavP3hkehubmt7fov/jiVP9jgeFhmX4WqKmRaegCyGaLWW1vRTTRf5tw7Ji0PrDb%0Ayx9fsQI+/nFx94CIfumHPRKRrJ3pRL+pSdxFhayeUEi8InPh8cj38dVXF3QpF49cTn5MpqUT/RMx%0APDcUb4rBbsC5zYnvZl9hbdPqcvWHh2VqdYlFX1WVS3q8WQmFZn5PxsaKvT5AAlYLDOaOjclnVBN9%0Ajcuari7xWsyF11tebRuJSA5/ZQYOiNirqlj8Ho/k8k83OFTi8UjTtkcfrfr0Lw3j4yIWIMHcSGTR%0Au0x2J7GusE7+77jSgfvaYpBDb9WTS1Vh7Q8PS/R9eFhall7Moq6+PlBVVDVHd/dfXbzjzJdgsHrR%0Ar6ubdysNVZWfwq1+q3aD1UT/bUJPj6RRzkWleyeZhHe/W+pdKvH5ROQ9Hvl99Gixanc2LBZxCVXj%0ACrqkDA3JCAbFFKWFkA+KKHEFnVGH3lT8mvlv82OuM0/+b3AZUMJVWNP9/TLK3nKLvJkXLpSnl0Qi%0A4mNbCr71LQgGyWTGSaUGyGYXP/gtGlWVD+ZMfsGxMXHpFKivn/f9eO45ePJJEf1162ZuNXK5o4n+%0A2wBVFU2ozKKZjkpLH8TodTimbqvTwV/8hfyuqZGFUpYtq+6cPv5xcTUlk9Vtf0koFX2YmspUDX19%0A8I//CEDiXBzbGtvUbb73vcmBweA2oERmEf1XX5Wio0RCRtebbpJR+N/+TdKm4nHJnX35Zfj61xef%0Ay5/Nyn2IRkmnB9Hp9KTTM1TsXUricfnAVGvpL0D0L1yQNuCHD8us+M1eFhE/F0fNzX/Gp4n+24BS%0Ar8VceL3Faa2iFH39M1EYDGpqJFmiGku/QGVW5JEjb2D1fDYr5cilou9wzJwtMhPnzonwnztH+ps/%0AxbXDVf68qsKhQ5Mjq9FlJBvOksvkFSaXK7fgjx8XMd+wofjYmjXwq78q+bbnz8PPflYMrrz++vzO%0At5LBQXnjo1HS6SFstrWkUm8C0Q+FJA94OktfUeR+lgaUnM55u+eGhyXFeMMG+b4YDIvL/LyYg0Yu%0Ak2Pg6wMLqujWRP9twNhY9b3vvV4R74EBaZXgcs39GhD3Tn29xECrpeBK6uqC739fkjO6uqp//ZLy%0AwAOSu1oq+gsp0Dp7FlpaUB6WtqWWZZby54eGxGrP79fgNpDsStL3D/m2AcePw89/Xtw+HBYx37at%0A+JhOB9u3y6DU2Sm+68FB2LVr8S1M+/rkuvOi73JtJ5XqX9w+l4JgUO5DZXHa+Dj82Z/JYFqaK6zT%0ASfpmlRVWqZR8du+9F977XnnM719wAhDhMHzuc0sfehn5yQjhg2GiR6PkkrnZZ4kzoIn+24BYbHr3%0AzHTodPD+90vefThcveg3NcE73zm/8yq4kvr7Yf9+0dxAoJgyd0kbUAaD8Od/LgGHAi6XiPRsnehK%0AyeVgdJT0ii3EfvoazpXKZIbOJF1dIqqRCKgqtkf+hdiJGOnBfDuGoaFipRvIm/eZz0iaVSV1dTJI%0A7NolAZulKCjr7ZUoZjRKOj2M03kV6fSboCAsFCqWhJfy6qsyIE6XpVBXJx+ksbE5ze6+PnFN6vXF%0AsWMBHqJJHn9cvj9LWUCdHkmT6EgQeCpA4KkArl0ulOgbI/p3AGeAduBPZthmD3AYOAE8vwTH1JgH%0AsZjMdqtl5UrRnsoZ82zYbOJung8FjRofl4Kx226TY/7nf8Jf/7X4WC8ZudzUyLLHAwcOSHkmiEU9%0AmyV9/jysWkV01I/lurWY681TR67OTtiyRUQ/EsHQf55UT5RcIocSV0RlKqtuZ6p2q6sTkb77bvjg%0ABxcl+vH4eRLhszJT2byZdKAbnc6A0ehGVefRH+hiEQyK6Ff6XA4fFivlwx+e+pply8Td9pWvyH2f%0AhWeflYzYUhoaFib6Tz0lp7tz59K2AIoejeLd48Wx2YH/Nj+2lTaykfn7nxYr+gbgq4jwbwR+HdhQ%0AsY0X+GfgvcBm4IOLPKZGFTz0UHFmG41Ozc+fDZ1ODN5Tp4rtlC8GHo98OcbG4PrrpeFbIiGG7vbt%0AS5IxWR0zTSncbrkJg4MScT56dHaf+auvou7cSTjQgOlP/ru8vvIiRkeLzdyGh9GZdZiiQ/gze0mP%0ApEVlvF4ZqecKqtTXyzE8HkmlqqwtOHiwalMzEjlA8OHPk756NYrXRqj/Cerq7gFApzOSzUYZGHiA%0Avr5/IJNZoM9jMRQskNKBLZWSQcA2TbAc5EP12GPyBZhFvdvb5SOwaVP54/X1C/OWHTwoFeuFicZS%0AoUQVjG4jte+rxbXdhcFpeEMs/V3AeaALyAA/Bt5Xsc29wL8DhV6nWvu7i8QDD0giRyol/XK+9S2x%0AouPx+Vn6IEbSyy9LzPBiUXDvjI9LILhg0IZCEhAubb/84IMX7zxIJqcXDrdbgqW7dokVHwrNXLGj%0AqtDRQcbdhrnJir65cfqq0GhU4gaRCAwPo/e6sMdO45w4TOSVMPEj47LQwcCAbDObf62urrwK1WCQ%0AgaLAI4/MHRnPZiGdJpOewH3GROzqWoZj/4VLtx6rdRkEAhiNfqLR1zEYnHg8NzAx8dTs+7wYFNw7%0AbW1Fq31kpPz6K3E44EMfgve9b1b1PnNGrPJKFuLeKdgPer0Eg5dy1U0lpqB3FCXb4Joj82sGFiv6%0ALUDpInt9+cdKWQv4geeA14D/tshjaszAwAD89KfyQdu2Tazl7353/pY+SKsGn6/6WMBCqK0tGtEF%0AV7rVKtpV2nNfUWQAumjZEDOJq8cjAr1169yiH4mQCFpIDWawtOQvpiD6IyMivgVBLswAhofRXbmJ%0AmmU96I0Zoo+dJTmCtFsYGBCrfTb/WnOzLFpcSS4nx7VYJFMIypsjlfL445Kg3tODadkmkvSStaaw%0AZr2y3uVf/RUmk59o9DhW6wpsttVkMm/A+sEFS/+KK8RlA3Jf58pQ2LlTTPhZ1LujA1avnvr4QtZ9%0AKP0oLaIoeFpysRwGZ9EFaXC+MaJfTajNBFwNvAe4HfhfyECgsYSkUiLsLS2iTz4f7Ngh7pKFWPpr%0A18K1116ccy1gMMhMojTjx+uV73HpF258XPRyvtmTVRMOT1/EUFcnqZFNTWIphkIzVuwonQMEjltI%0AXEhgbs4XX9XUiNg88og4jV96SWYULpccc2QENm3CpITR796BRz2KWtOAUrdMrNmZzquAXl/sgVHA%0A5ZIb194uFXCxmJzzo49OP2oeOgTj45hPD2K85hai0WNYvFfItT75JNTWYlJcxONnsFiaMRjcZLNv%0AQOOkQpvXFSuKln5lv52ZmEV9czm5XdPd5nkmAAFymEJ69FKLvhJTMNhLRN+1MPeOce5NZqUfKGnf%0ARStFN06BXsSlk8j/vABsRQK/ZXzhC1+Y/HvPnj3sKW0HqTErIyOiUV6vxOIKPex1OtGO+VrsDQ0S%0AWL3Y7N5d7lL3esXaLxX9whR5Pimk82ImS99olKCrokjxwixTjczpfhSbn/j+MN4b81kmmzbB3/+9%0AjGp33y0r1Hi9RSUZGZE3ymzGeMu1+M/9C+O7fo9EqhZnX1+x2+c8yLmsEBhFf/IkvOtd8ua/+KJc%0AQyRSPnMYGgKLhdzYMMZYAn3bSsyxeuzO9RA+BNddB9EopqAOVZfFbG5Cp9Oh0+lR1Rw63SVK/iv9%0AgBiNMnDGYnL/tmyZ+/V6fbHHQkVQvL9fJkwz0dQks9FqqtkBMo8+QX3bDYADh2NpV4jLJXLobXqe%0Af/55nn/+eVRVltycL4sV/dcQq30FMAB8GAnmlvIIEuw1ABbgGuDL0+2sVPQ15kdhpuv1wgsviJEH%0A8n9n5/zy5y8lq1aVB4vXrSsaw6Wib7VexCUW57KoS33lhZa9lvL8e6V9APPWVpJBFVNt/mbb7XDH%0AHTJYLFsmo/Ett8hzmYy4Hvx+8TlfcQW63/5trMY2kt1JnC6XBJF37JjXpYQ4hfFECtdYXJRqfBx+%0A/GP5AFSmY504AddfT+7ZxzDGFPD78Vt+Bbt9nYy627fDqVOYgjnMDXXo9TKDMZlqyGQmMJurrPhb%0ALNFo+VS1vl4+FNW4dwrU1MhrKrYfGYHl1hE4MSIdCSsoeNqqEf1Dh8Dw7Ms0/PYGwIFOV+zmMVeR%0AY7XodLoyg7j7i938w7P/MK99LPZUssDvAb8ETgEPAaeBT+R/QNI5nwCOAQeAB/LbaiwhhZhWfb0Y%0AQYUGaX7/m7DHTQWlxtfmzeJfLbWSRkclfndR3TtzTSGcThHO6fpUIO4dx+2rcGxxoNOXXNCuXTKd%0AcblkECh0pLvrLhkQdDqxyK1W2L4dY42RbCArVn4iMTWPcBpUVSWXy4jltz6N/tkXJQdWpxP/WSgk%0Ao2lFOmf62AuM13WSU+IYDHbQ63G5tmEw2OCjH5WbXluLMZDF779j8nUmUx3R6BEymUvUhrIyR7/Q%0ATC2dlgUhqmHVqmlzgMfGoCV6Fl57bdqXtbSUl03MxnNPpAi3D1NjLmZszbae9IIZGxPL7rHHULPz%0AT6ddivHncWAdsAb46/xj38j/FPh7YBNwJfCPS3BMjRL6+qRGp76+aMgUtKWmZv5B3DcDpcb16KjM%0ABi6apT9XlgyI0BQ6y1W0X8xlcuQGxrFta6b5d2bxFbS2FsVrx45pp19GT35Jxdtug099qioTMR4/%0AxeDgv5JK9aJvaSP0mZtlsAGZwaxaJb0FSkVfUciOdRI0HiNuGISaCot51SoZNOrq0E8E8XjeMfmU%0A2dzI+PgjRKOH5jy3JaFyhlJbKzGL6Vq/zsTq1RLsqmBsDPypwRkDvS0tYunPRTYLlvEBNm/RU2+L%0ASLBZVaf49bNZGcvnSy6TQ2fKGxM/+YkMeN3deJrn3wpUq8i9zIlG4dvflh5cy5aJdrndxdmw3z//%0AIO6bjUBAru2iif7g4NwBwYLoV6RhqqpK79/1YvQaMTjn8KHt2TN9ZW0JBqcBJZYPWlY5RctkxonF%0AjjMy8hA1NXeSUYLl06c//mM5/9IZyunTpJpNNDd/CmP9KszLrpx+59PkHbrdu2lu/h9vrKV/5Mj8%0AGj0tX15cgKUkMjs2Bp7k8IxFbW63fP7mqg7v74fVlj5821dhjIclX3poSER/JDcZfD58GJ54ovrT%0ALqDEFAyOfGHaxITMDnfswLd8/q1ANdG/zHnmGTEKr7yyuMbtH/1R8TtfU3Nx0y4vJgaDWEUGQ9HH%0A39Exdbt0ehGLWOdycpC5blJbm1jqjY1lFbPJ7iTmJhPOLVWMrFdeOWeJc2F1rfmQzQbwevfgdG7B%0A4diEqirlC7PodOVFTZkMPPII0RuasFrbcK6+BVPbpul3XmhcVhLE1un0mEx1ZLOXqOF8IDDV0g+F%0Aqm/pCjKrMholle2LX5x8OBIBSzIk1tE0LV91OulK8eKLxceCQUmFfvnl4mNdXbDC2CczqkBANjp5%0Akro6CJ8fkeZSyIRiIX36lWg+R7+zU2ZhINPfBZSta6J/mTM0NLVqttRoXb4cPvCBS3tOS4XLJbPk%0ApibRngsXJr87kyiKdDJ+/vkFHqSwmPZcrFsnFZ7NzWWiH3ktgmuzSXzyS4UBctm5ixJy2RyJzgSZ%0ATAC3+zr8/tsBMBrdKErRrzw6+u+opaLf00NueQuqzyuDzLveVYz8V6LTyQeso6MsqGI0+shmL5Gl%0AHwiUr85jt8sgPR/RBxm0X39d3vNcTjpvKGl0FvOsi668733iQg+HxdD+5jflY3D2bHGbvj6oMwZk%0AJtfdLcJ88iQ1NRDrD4qPKJVidHQePn5VnbznuXgOS/9h+M53isH9BVZ/aaJ/mTMxMftqVXp9eZvx%0Ay4nWVti7V77bTqfoTmVXgVdflcFhwX16CmvizkF/uJ/jw8eLOfZ5kheS2FtZ0sCJ0W2cc2EVVVWJ%0AHYsx9h9jZLMTmEzFD4HJVE8y2QVALpclEHiGnNMC4TCqmiM1eJqMByyWfPyhMEWciU2bxF1x//2T%0Afg693oSqLqLv8HyY7kN+/fXVZ+4UaG2Vzn755PxAAFqMw8UMiBn8+hYL3HmnlFv098vm11xT3mFj%0AdBTcar6UvLdXYgiRCLX+HIELAQaG9NDby+joPBISzp+XMvvhYdSjJzBFBuBjHyvPx77jjll3MR2a%0A6F/m5HIya30rsnu3NLhsaSl6XyrdOENDkk4+PLzArpyF9opz0BHo4ED/gWJjorwrIJfOoc8ml9SH%0AZvQayYZmFlQ1p9L5uU5G9x8nG8qiKHH0+mIbCb//NsbG/pORkZ+STHaiqgqKGgdFIZXsJ9jxY1KO%0AOBZLW3UntGEDvOMdonZlva/15HKXQPgrUzZBpq/zzYNsbRXrIN8yu70d1rryC+fMsbzi1q1y6SMj%0AsnlltW40CmZjToIAiiJWeH09ptAYH7s7SKd1A0cf6SKdlu9rVZ/Vc+fEnfPKK+heP4AhMTHVgisE%0A7OeBJvqXMYnE0noV3mzU14ugt7aKS7apSR4rbbJYSNX2+xeYGlfpOpiBUDJEV7BL/mlqgqEhVFUV%0A90gstrSXlPelAAAgAElEQVSWvmd20c+Gsij6MQL+b4AtCahlLZxNJj+trZ8FdIyN/Qc6nQFFiUJ9%0APZn+kyijg8Rto1itK6o7IatVTN09e6SFZOE8jT5SqZ6Lu3h6QR1nm4lUS3OzDBSbNkEoxOnTsMZZ%0AIvqztGoohEXa2+XzVrqaZjYLRn0+GV+vlxGhpkaO19+PKRbkmt/dzsAzpzGbp/bFm3K9//ZvYt2c%0APStuon37UIdHMGSi1be9nQVN9JeYZDZJRlloVHFuUqniZ7O05Putykc/WjSiP/c5+bvUxVNo1tbW%0AJrPqeTNTn/YKgskg8UyceCYOTU3kevtRogoGl6G4lN8SYfAYyE7MIvqBLKbNAXy7l5Nsfhpdduqx%0ADQY7Pt8tJBKd2GyrRfSXLUPpOok5ZiZmGSi6d6ql0LM+v76AyeSjt/fLhMMHAC6O1Z9IzNxFc76Y%0ATNKCubUVNRSmtxdqs9VZ+iAzziNHymNmqirfw2ZnSa2HyyUfykK+ZyCAcdM6WlcY2BjcT7NucGYD%0AJRaTFJ8HH5Rr37YN3G7UpALGOdxwVaKJ/hKg5BSe6niKn5z8CX/z0t/wZMeTF+1Yhw8X27u/HUS/%0AFL1etLUg+qpabMmykEWuwqkwmUQMzGYO9h8klU2VPZ/NZjl9+jQgor+5fjPdwW5oaqLvwVcZf3kc%0Ao8e45KLv2OwgtD+EklRQYgqqUu4LyAay5DzD1NV9AL1Dh264mdDLU1MOTSYfNTW/gt2+QUR/+XJy%0A3e3Y042YalcvrI3Cr/6qtCtWVTye62lp+RSRiLSb7un5P+RyqTl2ME/mClrNlz17wOMh2B2ioQF0%0AY6PyJbLZyhPog8FyU/5736OlNkU4XPSwFFbTHBmBJnuJ8bBrl+yzUNkVCoHHw9o/vIsb68+w4eiP%0AZ87gGR4Wv+batfCbvynViu96F0NhLyfHzYRT8/yQT4Mm+ktAR6CDjkAHm+o28ZErP8KJkRMX7Vid%0AnZIcADL7m28s63KnIPqBgPQDKzWupuu/X5pWV0okFeGfXvlH9vfuJ5wK87NTP6M71F22zejoKF/7%0A2tcIh8OEU2G2NW7jzNgZaGpi5MwxOv7zWYxulty9Y/KacO92EzkQYfQ/RomdKo/8ZSYy5BxD2Gyr%0AqbH8Gure62bswVJb+16MRj+5XAx12TKUw+exWtqorXv/wk6upkZM3bNnsVhacDg2kMslSCQ6SaX6%0AZXABGZErF4NZCEst+gBuN6MdYVatyMl5FuohzGaZSoNY2oX0nH37YGiINYd/is9XrKkruGlGRqDe%0AXFJAdscdslFtrVj66TQYDFhWL8P16Y9j81qInZlhWjoyIm6hG26Q3zU1sHs3QaWOQ9kgR4aOLPry%0ANdFfAiKpCCu8K9hUv4m1NWuxGq0EEhcnna27W1yGzzwjWrN9+0U5zJuWgui//jr88pfFQW860VdV%0A+NGPpu+T9vCZh7lz2TtZsWwTDx59kEQmQV+4vFdgOBzG4/Hw9NNPA3D2hbM8+uSj5NxuDBMhvE89%0AhCnSLSe0xMUQ1jYrqcEU6aE06eHyUvtsIItqjWE0ujH6jCS7kyhhpbi4egUGgxNFiZLMZohknejd%0AXuz2RTS6veqqYntjwOO5kcHBf0WnM5HNRuTD2dkJ//f/iuAthkBgfpW31ZC39Nfa+soDo6WrnvT0%0AFK2rffvgD/4AX6iL0h6QBdHv7IRlrmnchHq9BJwrPhum63aiHJ3BMBwentaSG2UlR21eEpmptQTz%0ARRP9JSCcCuMyF8v4N9Vv4vTY6SU/TuH7s2aNzLB/7deWrpHT5UJB9E+elCK0QsZaRSYlIINiKiWz%0A69JipYnEBIPRQbZYlrOsdTNdwS6ua72O/nB5k5VwOMxVV11FZ3cn4eEwZ06dQQkoHO86gd5jxohK%0Aevzskrt3AMyNZjLDGdLDaTIj5TGidDCK0SHHM/lMWFos2DfYCb8cJjM+NZ5kMDjJZiMM9D5Awv5J%0Asr/+8cWdXEXU3O3ehV5vwem8EiU8Im0C/uM/JOB98ODijlVloH1euN0kekZYduTRYgM8KKZthkKS%0AodXTIx8goxGsVgx2C7fvKbqvCobG4CD49TOsLbplC3z2s2UPea+oJ9U/Q8/lGZrIjaorGdvi5bkX%0AkwwNFR9fSHXv20wyLg6RdASXpSj6bZ428f0uMUeOSI3QunVw442Xb6XtYrDbxd0aj8vst2AETmfp%0AFwaBc33j/OGTf8hznc8BcHToKLuX7UYXCmHw1/CxbR/j3WvfzUCkvMlKJBKhubmZseAYyZEkt956%0AKzVKDT9/6eeoq1cyuvUGMiPtZaKv5JYmk8XgNJAeTWN0G2UZxRJSkTEsLgnmWJZb8L/bj2Ozg/CB%0AMMPfn7pClMHglLz9uBVTeiWpiUV24KvoP6TT6Wlr+wtstrWofZ1SzNXTIz7p2ZaXrIaJiSW39BWT%0Alf6WazC2NJSvnrJ2rXQe7e2VKXRhveLCmgUVxVBut/S8amiA7JkeFNcMBTEVlpljRR368RmCxhWB%0AumxWDplTwN8cprM3UVaVPkOfuFnRRH8JiKajZZb+cs9yesMLSSWZmWxWfNi33irV/HffvaS7v2yw%0A2+V7WahEL1AZh4OiwXaw6xh3XnEn+3v3A9AT6qHN0zbZyGtT/Sa8Vi+ZXIacWnSRhMNh3G43mVyG%0AdCDNsmXL8Fv9rGc9hrt/jcR9W1ESQzKlcDhIZpPc/8r9S3KdOp0Oo9uIbbVtykIZim4Cs0WEwegy%0A4t7pxrnFyfL/bzkGp4H4+fIKNoPBQSrVizGyAsdGB6m+RQZbbbYpVXI6nR6DwYna2y3+6D/+YxGv%0A0pF4IYUUF8HSD4chuONdEpQuZe1acekcPiyl7E6nTCkLdRwVi95u3SoTgc2bIXmgl/hYdbM9ncOO%0ARYmXpR4Dcn8q+jAfOwbf/raKyQSOmgAbtyYmC6sX2rJZE/0lIJIqt/QtRgvZXJbsEqaw9fdLvvrl%0A3jxtsdjtUqhYuXbvdJls4bAYnUeGjrGtcRtWo5VYOsZAZIAWd4sISokfdq1/7WQQPh6PT4q+xWVh%0ArGeMxsZGGhsb2aRsYtW61fh2+Bnekl+z1WZjJDbCRGLp+tGYG8yYGkzojDpymRyxkzGUuIJqD2M0%0A1kx/f9bbp4i6Xm9FpzOgC7Ti3OYkeiRKemwRvvbCza4QcYPBJVbysmVFoSxMwX7xC1k9bL4kk0tS%0AjKKq8F//BX/3d1Pe9iI6nbh77HZR8muvFf9JobFbRVqn3Q6f/CS8Y0eKbEJPJlD9LM/mNDA+XKEP%0A08SGLlyAMyfB4FTJqTkMluRk37xgsKps4yloor8EVPr0AZpdzVPcBYthYGB+TQXfqtjtkqZZaemD%0AfGdLg7bhMKxapTIeieC3+VnpW8m5cQlAGvXGKX13bmy7kRe6XyCVSvGFL3yBcDiMy+XC6rZiNpix%0AWq20tLTQd74PU70Jr9VL+87V8KUvgV7PSGyEWHrpmv47tzmxr7NjbjCTHkoz+K1BYsdj6GujZW0X%0ASjF68/34y+6LTla9GmnAcaUDz/UeRh8S8UoNpEj2LiA4WChJHR6eDDYZDE50g0PlS1G1tEivjBde%0AKM/mefhhypzT0zHNSlfzpa9PrPEDB6Smw2gUA2pGsbz2WpkBWCzS48bvL37xZuh1o/b3k8rVkBmr%0Avj7H3FTD2LkSA+GVV+R+VMxqOjuhpU5h0JKiwdGA3lwU/UKNynzRRH8JSCtpzIbyxRxW+1bTMTFN%0AS8gF0t9/+Yp+MtlHLrc0BWuFdUimc/M6HOVVuaEQNLclSEYc5HKwyreKx88/TrMrL0qjo2XZG02u%0AJlLZFGcunCEUCtHZ2YnL5cLsMtOU9+vW1NQwNjiGqcaEz+YjmAxO9sEYiY2QzCaXbIbn3OrE2mrF%0Avt5O8NkgSkwh8loEPBFMpum/7UbfVNEHaGv7c5SILKzt3u0mE5D3I3wgTPxUfMr2c1Lw6z/0kPjb%0AAMNEEsUKmEwoSn6fLS0S1L3vvrKW1PT1zV1NV83iNrOQy8HXvw5nzsiY8+EPyxjf3l5lYavBAJ//%0AfNH6nq6Aq72d3A9+Bq3Lpg2iz4RzZR1jp0eKCQYPPyxBuwp/fjoNuoTChD1Jo7MR1VB072ii/waj%0Aq7BI1vjX0D4xZRngBXM5i/7IyI9IJJZmAPR64Z57pn/O5YK//EtZZRBEM2zuGKuWOXjySdhYt5Hb%0AVt/G+ze8v7yyq4Srm67muaPP0ZAvuzQYDFi8FtqWtxE5FMF4wUgoEUKn1+GxeAilivnxI7ERfDbf%0Aklr7AI5NDsKvhHFucRI7GQN3GKNx+uCm0ZtfhCWPkii0WZbPp6xxq0Nv0pPL5Eh2JVHiCwg++/1i%0A5be3Ty4tZXj1JMltDShKkt7eL8l2a9ZIF89Nm6Y2q5nL0l+kP//112WiMDQk4mmziW63t1fnFkn2%0AJVEp+V7n+3srSYX42fygduwYmcb1GG7ePWeTvFJ877yK4KN/zalz+/JBhqDEEvx+sln413+FwUEV%0Anw/qbFkGMjH8Nj/ocij5Yj1N9N8glJyCfprKxkZnI0PRIb7x2jfEGlwk1SzudKnoDnZXbc0qSpJk%0A8sKSteE1GCRNfDq2bZM2uIWCrHAY9NYYu7fbOXgQTHozO5p34La4J6skK9nevJ2Dpw+yZ88e3Pl1%0Acx2NDu754D0kzifgEER1Il4GvaEsW2ckNsJK70pimaUVfaPbiGW5Be87vaiKit6hTK5XW4nepieX%0AKPq4+v+pn96/7yWXyGGwF7N2TA0m0oNpkt3Jsu2rZvNmseDXrxffo6qiP36C1IY60ukBFCWfOlVX%0AJ1kHlXGAguh3dc0c4B0bW5iq5dm/X9Lkz50rvtW1tdUnBI38aGSyRiLwbECuId/dtP+f+0l2J2Fg%0AgETdlZhX+fKXV12w2nfVCg7V1jB+/IDcg02bZBZRU0MgAK+eCPC1V79BJgNr6zLgDWPOyUh1jB9w%0AfOikJvpvFNF0tCyIW0Cn07Hcs5xENsFrAwvIqyohmRQX41L0nFoKHjr5EEeHjla1bSJxFpOp/pL0%0AXr/6arj5ZtGSVEp0JWeI4bI4aGqqKBAdGpq2j77b4iYyFmHd1nXcks/hjqajOM1O0kNpHFkHUX3R%0AYjXoDWRzWVRVJZlJ4rP5iKanX+LrzJkzBBa4YGrrZ1txrHdgWBbH7J75m16YcRbEJ5eWZfbSg2kM%0A7qLoW5osRI9EMdWaFib6bW1w++2yZNvoqETXW1vBbCSV6kNRYlMFsLQ1pdksg8X99091mQwPi7uj%0Ap0f2uQBCIelZtnGjFNYW3uqCN68aSz8zliEbzJKNZBl5aIRsJAsmE/GTIep+tY6JJycgFCLSrsex%0AyYHBZZiSaTUTOh2EPRkG2rtRO7uks6DBAH4/4+Mwkj3H8f7zJJNQTxL/qjDBYS/ZXJag6STPnt/H%0A6OjC2rBoor9IAskAHsv0DsKPbv0ov3XVb3F48PCijlFlT7BLRjgVnkx/nIlEopN4vJ1Y7BQezzvI%0AZC7NKkuFlY6OHZOBMpGN4zQ72bix6PYBZiyCAWi0N3IqeIrrr78egHgmjt1kJxvO4t3lBTvs3buX%0A/fv347V4CSaDdIx38PqPX8emt80o+o899hgPPfTQgq5Lb5Gvau3vpbA7Zq+m1dvF2i8ssWf0Gkn2%0AJDG6i64sc5OZwLMBfDf7UBILrC24+WaJqJtMkuVy7bVYLG0Egy8gbZcrUkMLS01mMvLmFFog9PfD%0AV79a3O7sWTHTu7sldXIBHD0qRoDFImNNaaq92Tx3D7dcJieCP5El2ZVEZ9KR7EyCx0O6fQzP9R4y%0APRGyaQN6qwGj24jRb6zar6+qKro6K+3PWejZ3ydrOlxzDfh8jI9DzNrO6KjCeCSKO5PGvTxCaMhH%0Af6SfzZ7r6JsYJxRNLagmUBP9RTIaG6XeMb146HQ6XBYXep1+RiGohhk8EW8IaSWN2+ImlolNaVBW%0ASiLRTjD4PMnkBVyu7ZdulSWkeO0Xv5C062g6it1kZ+PGyXijMMNNVVWVZlczrw28VmapqmkVvVlP%0AzftqcKx08Pzzz7Nv3z6McSOjsVGeev0pLEkLI52SwZOuaD+QyWRIpVLodDq6u7t5+umnUZSi2MZi%0AMfbt2zfntaXSF+ZsoVAI5qZH05jqTBi9RlI9qTJL37HJwYrPr8C1w7UwS7+U3bvF57Z2LS7X1aRS%0AvdhsK8nlKtxcheBvNCq+yl27pGXza69JlVNhdZHOTlHm8fEF+zTHx4vdMBsbi39brbK86Fyz5sx4%0ABr1VTyaQIdmVxL3TTaIjQaRLj9WdQmfQYXMECLbb8d4oFpnJZ5o2iD4d8UwcU4MP84RKz/FR8PsZ%0A+eC7+ev9f8foqIK5vht7aDsxBjDpVAyuMKfPxxmKDnHTmmtojtxJe/wATzwx/9oHTfQXyUhshDrH%0A7EtTtXnb6A0tvFjrzST6Y/Exau211NnrZs1JV5QYkehhDAY3RqO/6OO9BKxZI96bK66QL5fD7MDn%0AEwNzslYoEpGSygqSySQep4c2bxuPnnuUpy9I3530UBpzoxmD1YC/xk9jYyNr167FmDIyGh/lwLED%0A3HXrjZw/dp4TJ07w4IMPlu23s7OTlStXsnv3bp588kl+9rOf0ddX7PVz4cIFDs7RsiCXy5BInMdi%0Amd36tbRYiJ+JkxnJYK43i6XfW27p6ww6TD4TOrMONb2Q1WdKuOkmWclKp8NuX4fTuQ2TqR5FqRD9%0AhgbxsUUi4HTyekMDmXXrJIBpNhd7hvf1wTvfWba4TeDZAImuiuq7WSidHb///eVLir73vXO/PjOW%0AwbbKRjYglr73nV4CTwXIGV3U3myAYBC7axRaWnFuleIZo68YRJ8rDXYsPoavsRVPIkM0meYXj+v4%0A3pHvYzFaONUzTI3fwMj5Vuobeom74rSHj3Gks493rnwn664wMHrySjz1EZ49OLUCey400V8ko/GZ%0ALf0Cyz3L6Qn1LPgYbybRH42NUmevw2/zzyn6XZEYnTGVQ4OHSGSr/8IuFqtV2lSsXg2xTAyHSVLu%0ArrpK9AWYMTIej8ex2+3cecWdDEQGeKXvFRxmB8neJJYWCwB+v58tW7bg9/sxJA388Ac/ZPB0Hxs3%0AnEef0/P8488TqegJcfbsWa644go2btzIiRMnWL16NR0l9fS9vb2Ew2FyuRwPPvgge/funXwuGj1K%0AOHyAoaHv4vXehF5vmvX6vTd5Cb0cIn4uLpa+x0h6oNynX6Ay62yx6HQGWlo+icHgQFFiZLMRotHj%0A8mRbG3R3o4bDHDh1iu985zsMZbPi4tm5U3z5J07IG7h7N7znPZP7jZ+Jkx6qvqAsWNIKp61t/qvL%0AZcYy2K6wkRnNkA1lsbZaaftfbXjevRz9vhfhgQdwGAeo+ezuydcUZliqotL7972zZkWNxceoc7fg%0AzcYIeRUOH4aRQSM3LL+BY70XSOpHWFnbRGtdN2NNY3QGO1leW4Nd58PhSdDdDSubPeCafy2QJvqL%0ApCCCs9Hqbn3LiH7B0vfb/ASSM7tscrkYPdl1XIi7ePz84/RHRunv/xdyuUV2XaySX/lAGIsFYukY%0ADrMDFIWdTX0cOJDfYJoc8LGxsUnRt4xb+MSOT3D76ttxW9wkziawrRNH8F133cXu3bvx+/0oMYUj%0AJ4+wa8cGnM4Ud3/gbhx+B/GKNgWnT59mw4YNmEwm7rvvPj70oQ9NEf1YLMaJEyfo6+tjYKD4ZQ4G%0AXyCV6sfp3IrHc+Oc164362n49QYir0YwN5gx+oyoilpm6QMkEgkmZmzsvjgMBgfpSIje/3qG4PgL%0AAGTNHpSBUV7fu5cocOuttzIRDMKHPiQ9DY4cEb/cRz8qBRnLlxM9GiV8MExqIIUSqT72kO+MsWAy%0AYxmsK6wku5LYVsv7bmmyyBfx7FkYG0PX34+uECygmC6b6EyQS+bIjIp/P5ee6j4biY3g0jWRtnjp%0A1huob1CIjHlYX7ueM6Pn6E+e4yN319N3oY/htmG2N2/n3VdfSSxsJRhNkMlAJurG6O+fsu+50ER/%0AAZQWXaWUFBajZdbtG5wNDMfmPw0rsBDRT2aT/NOBf1rwMWeiIPo+m29OS380maQj2ElGyXAu5kZR%0AotP69nNqbslz27/yylcYjY0WLf0zZ/D8+7dwOMR7QDpNOJXi0KHkZFbP/fffz9DQEKaUie6/6iZ6%0ANMqO5h3cu/leUv2pSUvfYrGg0+nw+/0M9Qxh9pq5645rUNUcK5c1sP3O7WXxgHA4jNFoxJ6Puu3c%0AuZO2tjYGBwfJZrO8/PLLjIyM4PP5GB4eZuvWrWVirChhamvfj9u9s2rL3Lbaxsr/vRJzk7h3JhIT%0AUyz9I0eOSNtoXfWphtWi1zuInRknFjlJ6Ki4sYa+N0y0Q0/o5Em2Xn89NTU1cp033iiO98OHxeFe%0AkpKS7E0SfjlMdiI7rzx4WFy2WzaQxeQ3YXAbcFxZMnp4PPJz661SOFNykIKlHz8dx7rCSnokTSaY%0Aoe8f+qbsvy/chy3bRNJSS7dBRWeJkAk2oCRcXLd2E0bFwwqvmZg+Rq/SS7Ozmauvhlf32/javyb4%0AyEfgwtEmVKdm6V9UDg0eIqNk+MorX2EsPkY8E8dimF3wAfQ6PT6rb8FtGcLh+Yt+X7hvSdtAFAgm%0Ag/hsvjndO5lsFL3ehtvi5uqmqwmpNRhMTWSzIUZGfla27TMXnuEHx3+wpOc5kZjg7PjZycwbTp6E%0AQIBbao7Q/v1X5LjPPMO3vrWXBx6AwcEJxsbGxMLugvp765l4YkKKmcZ1mBvNUwTX7/fT3dVNQ0MD%0ADVYDBoMDu0GdsrrRyZMn2bx5c9ljOp2Obdu28aUvfYn9+/fj9/txuVx0dXWxcuVKQvmyy4IYL8QN%0AY3Qb0el0TCQn+OqhrxJKh3j88ccnnx8eHmZ0dBS9Vb/4YG4FBoODWOcw1q0ZlFiW+Pk4eouetHM5%0Aun0nUJ0t+P3+4uBWUyP5lBX3KRvMEj8Tx7LMIimTVZDJzN+dU0kunkPv0ON7lw/7upIUmcZGqS6+%0A/vopXQ8NVgO5ZI746TieGzxkRjIkziXK1jvuC/dxsP8gI7ERslE/Ss1qRmsgawqQmqjjzBnYuMGE%0AKePHlJlA79IzGB2k2d3MmjXw2/d5uee/BbnrLmjx16LaZmjRPAua6FdJPBPn24e/zZGhI6iIn/rQ%0A4CGubLiyqtfftOIm9nbtnXvDaVjIwky9oV4i6ciSW3CRdASX2TWn6EfTURqcjexs3sm2xm00u5qJ%0AZiGTmSAYfHZyMe2MkuHlvpcZjAyWdbhcEL/4Bbz6KolMAqPeyNmxs2SUDCaDSfLI3/lOVu39Nvp9%0AL4HRSCAQoKPjJGvXwr5957FarfT396Mb1OHe7UbNyr3LDGcwN00thrJarVgsFn5nz+9gJILNdgVq%0ALkZOzaHX6yezczo7O1ld2sI3zx133EFLSwuf/vSn+dSnPoXH46Gzs5O6ujpy+SZCihLFYFhcl70n%0An3qStevW8r3vf49f/vKXk5+JkZEREX3bzKL/85//nOyUdpBFgi8ESQ1OzeLSKTYSxhO4Gq9ATRk5%0A/tJhTutPY/6Nu/hO7irOcuWk6KuqKir9l385Ra37zyrE/Dbs6+xVu3cWYiRVosQVDHYDvj0+9KYS%0AmTSZpEe+1Vq+WG4eNaticBiwrbSRHk4TPxMvu7c9oR4eb38cg95AJKxn7B0fIrvWTigdQE25OHQI%0A6urC1Hc0Q3YCs83MaGyUFpeU4ze4agimxtHp4H/+mY563/zXD9ZEv0pe7X+VGnsNr/S9wnWt1/FK%0A3yu80P0Cu5ftnvvFwKa6TZyfOL/g48/X0OsL92HQGUgrS+tDT2VTmA1mbEYbiczMwdlIOkKzq5mb%0AVtxEm7cNr9VLTNGRTHaiqgqx5Ag/OPYDOgIdrK9dv+gMJ0Dq6x97jFB/BxvrNnIhcAGD3iDl/E4n%0A7NyJ6babMYQDqC43w8NBcrkwDkeS06fPsW3bNnrbe3E3utEb5auhqirZSHaKPzyTT8f2+/1sXLWR%0ATGYMm2012WwYg96AxWaZ9Ov39fXRMk0PDbPZzH333YcxL3Rut5tAIIDP58NisZBKpchkxmfsqFkN%0AuVyOrq4uPvHVT9De3k5DQwPj+R44Y2Nj6PV6dFbdtLn6qVSKp556igceeICnnnpq2v1HDkWIny7G%0AL9ScSv/X+8kFzajeUZzOq9BnPVw4f5Jzw+eIOC1MpOz0DRnx+/2MjY3xt3/7tyL8FX2CVRWOH8gy%0AvK4Oz02eqgufSoO4CyYHOv38Z1cGj/Q2MtWZSPWnSHYmJaaSk4E2mo4yHBum2dVMOCzFY8uajQyF%0Ax7j1PXF0Osgc6qe5y088GMTr9DKeGKfJKbGDUmPLZoPP7P7MvM9RE/0qOTt+lvesfQ+nRk+x1r+W%0Ae6+8l2uXXYvXWl3VlE6nm7Zdw1wstNFgf6SftTVriaSnWTh2kRT6twBl1vlkFWguQzgVp8lVDHJ5%0ALB5iWUgmL8j5Bc+wv3c/FwIXaPO0saluE4+1P0YktYjzjUTg3ntRfvoT/DY/f3bDn/En7/gTce1s%0A3ChT87vvJtfaRlh1MTQUZ8uWLYTD7XR19bJlyxaGOobwrZOS+oIFrIQVDK5yf/i3viXp5LfddhsN%0ADZK9ZTT6UJQQXqsXnVlHPB4nl8uRTqexVtEe2O124/V6MRgM+Hw+AoEA2ez4jM3VqqGnp4e2tjaa%0Ampr4/d//fTZv3kxvby+qqqKqKn6/n2guOq2lPzExwbZt21ivX89rM6zWkR5Mk+wqpiem+lJED0fJ%0ADhsxWpzY7Vdg1PkYHehlMDzIoe4QK/wWBjoVjEYjExMTdHZ2EotNjemcPw+ZFCRcVsy1ZqhyIvhG%0AJj7U31OPY6uDWEqPud5M7d21GJyGyfsbTUe5fvn1bKzbSCQi6aRXrmzkfPQYO68284nfyREKh7GY%0AfEQHo9jsNiKpCI1OKSn22/yMJ4qN6xbi9lsK0b8DOAO0A38yy3Y7gSzwgSU45iUnlU2x2rcanU5H%0Aky2txEgAACAASURBVKuJNf413Lzy5nnto7JXS1XHTc2/nXg0HZ2MIyymKKySnJorG7hq7bWMxcWn%0AOB4f55uvf1O2y8VROsZoHSxagF6rl0gmRyrVh9HooT90FqPeyMu9L7Pcs5wdzTtY41/Diz0vLuzk%0ACql/V1xBPBWlaSyF0+yUL8WpUyL6eSK1en7yyyGOHoWdO1czPn6OZBJqa2vJBDP4N0iTL4PbgBJR%0AyIazZUHQbFZ2GQjA7t27UdUgJlMtRqObbDaMz+oDoxRcjY6OUl/l6vVutxt/vsFYQfQzmYlFif6Z%0AM2dYv349ABs3bqS1tZXe3l6CwSAej4f6+noCmcC0oj8+Po7f6aflSAvZ1FQXTzaSxdxgJjVQdO/E%0Az8bRW/UkTxuod/w2Op0Bs62GsdEBEkqCnr6f07Bygronukl0JqmpqaG1tZVgcGrL4nOnVVpay9dr%0AqcZdefy4FOYtFDWnLlgZLc0Wjh7X86d/Cg2/3YxzqxODw4ASk+99NB3lhuU3sL1p++QiKLeu3cNQ%0Auh2v1cuDX8sSMSXxeupIXkiS0CfwWr2TrV4sRsuiZ++LFX0D8FVE+DcCvw5smGG7vwWeAN4kHWTm%0AR1pJ4zQ72dm8c3LUnS82o23e+eqJxPxF/0DfAXY278RlcdEb6uWZC8/MbwczMJn+mKfJ1URvqJdv%0Avv5NBqODnBo9RU7NoSgx7CeG8b746uS2HquHQDqLquaw2VYzHLnAta3XEkwGaXA2oNPp2Fi3kdHY%0ADMvIzcX4+GTWR9eONSx75aSsmvGjH0mlVklq3YW6KF0NYd77Xid33LGS06dfxmZbhsfjIRfP4Vku%0AZqLRbSQblqyRUvfOhQsy+yq0uE2nhzCbGzEaPShKGJ/Nh2JSiMfj9PT0sKykyGg2PB4PNfkOWjU1%0ANYyPj5PJjC1K9Nvb21lbooBtbW0cOXKERx99lDVr1lBfX8+LZ17k6OGjUwR1YmICr9WLmlNJD6en%0APJ/qT2FptaC36CfdQ4lzCVw7XSROJnHVixSYnTVECLJhwwY6Ok5SuzaJxWNgojPLZz7zGdavX8+p%0AU387Zf89Z7M0rjJOir7ericXn93cj8Wkq0PlIjvzobI53Xx56inpHlGYvBjshsmc/UIfp+c69/K6%0A+i1yao6VvhWs1d0OiRqO78swoaZoqGsh3Z/mdOw0O5p3lO3fqDcuqn33YkV/F3Ae6AIywI+B902z%0A3e8DPwMW+I1+40kraUwGE7951W/KAhwLwGaa3Q8+HfNdOOiHx3/Is53Pcs2ya3CZXRwZOjLvhm8z%0AWVORdASnuRhUbHI2sa93H4cHD9MX7iOn5hiIDJDOhnCMZNGFw5OffK/VSygVR683Y7OtIRjv49rm%0ALWxwFWcPdfY6RmIj8zrXSYaHJ3vp9NZbcOitUpK5a5csTJ2fBieTSSK6OEpNmtpaH263G7fbgsWy%0AnMBZM0anCUc+wdvgNqCEFZSIUmbpnz0r62uEQjAx8UsSiXbM5kYMBjfZbAif1UdGnyEWi3Hy5Ek2%0AbJjODprKqlWr+NCHPgRAQ0MDQ0NDZDIjmEzVzRSmIxQK4S1p3OTz+fiN3/gNVqxYwe2338473vEO%0Abr71Zva+sJcTZX0qxNJ3G904NjowjBmm1B6kB9JYmi1YWiykB9Nkw9KczLHJQTacxVQrRWQWVwM5%0Aa5x169Zx6tRxGq/KYbnOw2hnBovFgstlIhgcJpstdqNVVYgMZqlpK4p+YRCejZMnpQhvMemaSkxB%0Ab1+4NGYykohU6C2nd+jJxYruHafZyWBwgoSpl+PDUri2zfIBzp2yYEtlGU6nqG32c2XzlXzwqg+y%0AtqZ82uKz+ggkFt7WZLGi3wKURt/68o9VbvM+4F/y/y9tOslFQlXLO75WujYWQnjcTjwzvwUrEom5%0Am0OV0hno5HM3fQ67yY7T7OTc+LmqawRUNce5gYf56sGvTvt85VrATa4mTo6cxG6yc3ToKFc1XcXT%0AF57m2VMPYzE5RRmPHQOke2UoFcZo9GKxrsREEmPieW5tLva4XdTUtaSB2nhiAusffFbWal29umyN%0AyXPnzrFhwwZWr16NL99fd9u2zXg8bh76chRXvX8yn97oEpHJJXOTDc9A2sesXi2iHw6/QiDwHGZz%0A0/9j782j5Dqrc+/fqTo1z1PPs6TW0BqsyfJsecDYYjDGYMCEEKYLfJAANzEkueFCsiBwr0MCYUjy%0AgbHNEIxjbIdgY2NsWZOtAbckuzW0Wj0P1TXPc5063x9vV3WXuiW1hNe6d+HvWUtrqaur65yqOme/%0A+3323s+DRmNEUbK4TC7K2jKpVIqJiQm6urqW9RY0Gg22uYGx5uZmZmdnKZdTl929c752z66uLq6/%0A/nokSUKn07Hphk1ssG9g9hx9+2g0ilN2Yl5rxqKxEDoTQlVVKmURwErREjqvDp1HRylcIr47jnOn%0AE32jHkmWkJ0iOZKtPrTmAtdeey133XUDW7Zcgbs7TnxKBHCTqUQ6XaRYnJk7b/EZew1lzD655n1s%0A7DYKP4ELYHLysjXaUCuizlEVqlsO4nFqTlYLsVBQVGuZz/Sr3WThRIYu65oaP79jh1CqXtlYIpKt%0A4O4wY3KbuG3lbdzTV28gsZBWvRz8nt2sywrg3wT+cu65Ehegd7785S/X/r9z50527tz5+53d74H+%0AfvGl3Xjj6/N6U1Pw3K9NvKkvR+clKGZejkVodVjMZrBRVIo1Y4+F1MxSiCQHODbybabz24UK4DnB%0A4lwv4EZLIxpJw/Wd1/PboSe5vanEoUQDNn8Y84peoXy2dy9cfTUaSUNFrdDa+qdkSgoubVQsALoU%0AlUoBjUacs16rp1C++MDbIsRitbu9oBQwykt/aIFAgObmZlpbW9HpRCb6znfeSD7/r+iUCms3vB+t%0AVksyCb98Xssdm0SbzsLPIpkUhzoyx17Jsh29XlBUGo0el8FKliy/+93v6O7uvqxim8PhIBaLIEmG%0AJf++XC7zm9/8hl0LpArORTabre1aLgTZJmOX7EyHpnn++efZvn07drudSCSCrdmG1q6l5boWRn48%0AgrxfxtBqwPdOnyhw27XovDqKgSKZgQztb2kHlbq5hlJLBc8KC/m8gtVqweHYhL3tJOPPXwGA0Zin%0AUHBSKPjJ5/v4+c9FEGxxKuhcWqq6dPZr7EzeP4nrZtd5O2umpsTcVN1nlSyjMWnwf99P04ea0JqW%0ADuiJfQkqpYrQWFpm0D90SCxSt98ufq7y9HN+K8AcvZNRePFFGDy8Am6ASDpNp+MKIlkxuHXDDXMM%0A5StFYikJZ6cOeWzp8Dzz2gy/fOmXdLu6l/z9xfD7Bv1pYKHgdTsi21+IrQjaB8AL3IGggn557ost%0ADPr/pzEzIy6g1yvov/giNHlMDI3m2HQJDlj5/PIz/XMNXWx6G1a9lV5PrzD40C99kczOPozFuoWf%0AvPIVNtjMtMkNJAqJRZ1J1a1pFbpfPMHHrvsoJp2ZI+MSZjXEx7b8D9KjX0e6Yr3QQp+Yl5/QSBr2%0ATB5nlXsVkr4Hn+9ugsFHKRT8mExdADRYGghlQ7TZl8eD15BMgt0+P4x1HgSDQVasWEHPApPdaPQp%0AcoE/wql9HHenWDgOHICTYzLb7SXOjRGplGgEymSKaDQmOjv/BkkST9LrGzFripSNZTQaDXfeuRTb%0AeXGIBaSIJC1dP4rH4+zfv/+CQb/a/rkc+Bp89E/1c/r0aVwuF1u2bKFYLCIXZGS7jLfXi75bj9Vu%0ArWXbSkp0Nem8OtLH0kiyVGt17fjCfLqdyCTwNjYSCIxgMDix2bZidH+TkiGOotyJyZSjVGqgWPQz%0AOwuvvpoklTrLbdYOZPv84q01ajG0GyhMFTB2GFEU4TD18Y/P1/HnLoM6BH8WpDBToFKokBnIYN++%0AWGgPEIqaw0KYTmNZ3q4+FKpnBLJZMVOzMNPXWDTMDCjsGa4Qi4lCfTSVps/TQTQndsKSBO+4q8Kv%0Aj4yjpw1vjw77quZzDwfA7bfejq/Px3vXvxeAv/3bv13WuVbx+9I7vwNWAV2AHngPi4N5D9A99+8x%0A4JNLPOf/KEolePbZ+seiUdGS93rNNo2OwvVXmzgzOk/vTCYmeWXmlQv+3aUUcs8NeE6jk76GPhot%0AjeflyqeTk+Ryo0zOPk6HIcGaljtotViXnOatDmapakV8MPv2scW+mjZ7G60WB0TilJ76GYyMIfWs%0AEneh1SruRODtq9/OoelD+NN+ZMc70GgMGAxtFArzeUKDpQF/yr/o2BdFIgF2O4F04IICeMFgsGaF%0AWEWxGGCr5KBpezvRaAhVFVZ77/iAzMjeHLKtPjeqysBrNAlk2UmhoKW/Xzyu1zdRKgVwNbr4i/v+%0Aoua+dTnweAzEYmIoLJfL8ZWffYViuTj3dhNEo9ELDk5dStD39HiYHZ0lEokwMTFBuVxGq9XWsnm7%0A3U7RXMRxnYNyVByzSoPovDoyJzLoW+YH2DT6+dCSTCZxOpuJRk9iMrnRas3YHE1gHSQSeRqDIUmx%0A6KZYnGVmBiKRozz33EE85vlW2ep9qG/U1zRtxsfFjnz4SJGHPhQkmVzad6KcKuN+s5uW/9ZC+tj5%0Au9mUlEJhukApVFp2ph8O13vAVDV/zqV3QgGVlWvzqDmxU46niqxobKwbcPza7q/xkvZZ3JUtOByg%0Acy4trNdkbSKQvnxZl9836JeBTwPPAieBnwOngI/P/fu/EkND8JWvzFfXR0ZExX0hYjFBEUciLEl1%0AXAoyGXERrOoyMzY9X8j95eAvOTZ77IJ/eyn0TlVGuAqL3sKHN3+YBkvDkrz+eHycfzrwReJlPVnT%0A7Zhcd2IwtNNgMtaC/mB4kMPTQvJ3Nj2L2+RifPzvKYQHhfFoJILNYOOedW/DEjKjPvUkhMNofHPb%0AmTVrakL2fQ199Lh6OBM5UzOeOTfob2raxJGZI1wy5oofgUyARsviSckqMplMHeWhKBm0WjPNap7m%0ADW0kk+FaTXjbDTInu5qR++Yprer2HUCvj6PROPjOd8Q2/1e/EkG/WJy96MTycuDzyYRCFcLhMN/4%0Axjd4+pdPMxESO6d4PI6qqoTD5+d2LyXom3pMSCkhDTE+Pk48HsflclFOisE0u91OMplE0ki1Hn/U%0AuR2JWYOqqBjalqbk0uk0Llc7icRBrFaR6ba0fJhM/4fI52YxmfTk8xKVSoHpabDZTqCqSeSiWHA0%0AmiLptGgL1TfoKQbFwnf6tLA9PPqtEPnBLCdOCC+Sc6EWVOxX2zF2GynOFmuDUudCSSnYr7IT3xtf%0AdvdOOl3fUppOLw76qjHJTOYIeksWg05HpSIWir61MsrcZHpFrRB6LUR6dZxVznUXlJGw6q2/1/zN%0A69Gn/2tgNbAS+NrcY/829+9cfAh4/HU45u+FX/5SdPCNjoqfBwdFzFg4H5LJCLXXxx+HZKaI7iJy%0AtheC3y/oAJd1vnsnnA2TK+fqBi2WwqXQOwtlhBeix9XDqdCpRV05T55+krd2X8lIMs1Uyk+r5zp0%0AOh8eg5bppFDvm0pOcTp8mnKlTCG5G036KeTBGbLDL4o96dx0J5U0lnQDJUsJxWlA0prF4Nb27XD4%0AcE1QzWf2MRQdqlFHOp27ToStxdZCtpTlJ6/+5NKLVZJEIB2g0bp00C8Wi+j19XIK+fwEBn07qqLi%0AaWggmw0xNCT6vLVauO4eEy/H57P1hYrMdnucXM5JsQif+IRwa9Lrm8jnR2j4fTqR5tDYWGBqqsgj%0AjzzC+9//fgwNBqYiYoFMJBK4XC6CwfMf45KC/goT9qJ9blgtKXr03W6UtILWKjL9qh6Q7JCFnsxc%0AHiRJEjqvriZIdy5SqRSNjTs4ffpjrF07P8Hu7ZQ5uu8TtLf/6dzr6PD7U3i9URobldqCMzz8S/76%0Ai3/D3v170TXoeHHPi6TH05w5AzddqzA9rOB0w3/9UuWKK5Z+f9WBwio9tBTKyTLeu7zYttnQNy3t%0AQbwQiiKuEVkW9BLMJ3gLg36aA4TT42CM4/NqGRpSkXXivtZr9fzbvn/jof98CF/cxz/90T/yP75w%0A4SxPkiT0Wv1lNz28ISdycznR1jU2Jn4eHBTWatXmhWpsvOEG4eOwZ3/x0guLC+D3Q0uL6NMvSVkq%0AFZE193p6L/rFXSq9s1Sx1maw4TF7ODR9qCYGVigXyJayrHG5GEmlORM5Q7u9Hb3eh0OnMpkUTVnJ%0AQpKZ1AwnZ56jw6rHat1EU38Dyr7fCs5+LuiXywmMcR3pXWvIXd/Fy9PH2T26GzweBmZf42v/8RmC%0AmaDg7DMhHEaR6Wu1NhSlfst9T9896LX65dtMLlDYmknN1EbWz8X0iWl0Z+oX73x+HG2hFZ1Xh9Ho%0AQ6sNc+zY/HDP9u2iAalaTFw47dnYmGBoyMlsV4SSWkGrBa22AYOhA2/lJYKpxeqKy4WqKjQ2ahgf%0AD5JKpfC2eNEatEyHp+fOI8GqVasIBAKLtPuruJSgr3Pp2NG8g76+PlxmF6dPnxYzA3NyBE1NTbVJ%0AXp1XR2G8UEeBOK5zYOg4f6YPNlKpHhob53dN227VMzVQIhgUg3HBoJaDB7/Oe9+7i74+qBQqaPQa%0AotFBVr5lAz/79c+Yzc/ymwO/4eiXj5KNKqxtK1M26+hZq0WuVDh3JOLcQSvzKrMwuF8KCmh0Ghre%0A3YC+8eJBPxYTZmBVF0hYTO+oaoWccoJUykI4fZY1nW6e+FWOrlaRyXlMHh596VGeOP4EprIJjaRZ%0AlllYs7X5smVL3nBBv5qpdXeLoF8oiBu6p2c+6Gez4ouTJFHIfeV4Eb324hfB+eD3i52FWWdGNuZI%0ApSCWi+E0OjFoDRexHVx+0M8UM+ctYt6+8nZemnyp5m07FB2i19NLqTjD2/s+isvowml0otM1kMue%0ApFUfI5QJkSgkCKQDnPX/gpWtf4LDcQ1ypozhxCzKqu4FQT+JHCtT6DBR7LAQziUYi49RKBd4YZub%0A9x7OEI35a3x7ld7RaPSoav3C1+Ho4LYVt3EidGJ5b3yueqeqKqFsCK95abfo0EgIw4wBJatQ8BdE%0AX3k5AhEHhmYDOp2bK66IEo2KRRpEJrd2rcjiSyXRnlel6Zua4rzSb2fMF+VwMonVCpmMhM93Fx7H%0A1SQjj9aOHUgHLkk+Op8fx2brwWQysXbtWqFu6nAxExG0WzXo/+pXv+KRRx5Z8jUuJegDrNu0Djku%0A4zjmYP+v9+MwOZD0Ip3X6XS0tbUxMjKCzqcjN5yrk6Zw3eRCa1yaEkmlUkxNWRdl4fpmPX1NRU6d%0Ago6ODp54YprNm12sb1uPJItdWzgcxuFwcGQgR96j41D/IZLJJMF4FKdUwq0vs/VGmbZ1MvfcUV7U%0An18VTqui0FogMHD5fPhCVI3Jvd55Xj+dFgHfYhELQKkURtb5CFfM5EbPsKG7iUAsw/pe0RDxttVv%0AY0tlC3lLHr28/BizqWkTR2cvz3v7DRP0jx+Hn/xEjM83N4uCTywGZ86I6b2mJmq66tGo4ApBfHl6%0AU5FC9vKD/vS0eH2TzoRsypFICEN1l9G1qOd2IjFRtwi8HvQOQJu9jbf2vrWmbXMqdIp1vnUoSo7V%0Avo18bOvHkCQJWbbR0fGXdBnTnAqfIlVI0WD2EkudobfxutrraSo6lJVNtaCvlJNoFC2qrEFVVWL5%0AGJPJSfr9/azYuBOpu4fs2BBesxeNpMFumKdMNNEMnGMV6DQ6yZVyF5xrGAgO8NSZp2rpdzgbxmf2%0A1dVfHnvsMSqVCjMzM4Rnwrh9bib/cRL/9/3EnouhKGmUoB59sx5J0uD1VvjSl+q1v3buhH374B/+%0AAR5+eD7T93iijIVt9NgM7EkksDnU2pRud9Mu4vkI+bzI9l8YfYGToYXO7BdGLjeCybSS6667jh07%0AdhDPx+lu6CYYE3ROIpFg3bp13HbbbcRiSw/qVA1hlgvLeguJPQm6bF3Mnp7FmrVi6pm/+Hbs2MGh%0AQ4cw9ZhIHUkt6cS1FNLpNPG4jfb2+sf1TXpazUVOnIDm5g727Rtn5xU2Zh+aJVqKcjJ6ksHBQXp6%0A1jI8naAoO3lhzwt4G72EvHka9EWUZJlN18mYG3R0exebklfpKRC8+XdGvsOBY4u9iCvFSm2BA3jk%0AkUfq7CwB/vVf/5W9e/fWfp6dFff1ihWivgDzmb5GI+o/xWKQbMXAiUyChokcK+IZ3n1vBrtR3KcN%0AlgYcigOX7EInLZ9CXudbtyRluxy8YYL+3r1CCfVnPxNZnCQJD9UnnhC1xqam+Uw/FBJbtiraOgsk%0AopcX9MfGBPNgt4tMX2vIEY+LTN9lWhz0nzj1BIemD9V+vpRC7sV68RcWgKZT07TafLX++IWQZTte%0As4OhyBDpQpLVTjsO61qhWJnPg8tFZd0qiu322mSKJplFcjrRas2oaploLopOo2P32G6u7bgWfUs7%0A+ZlxdMdeZWfnjeK15qANpFF37150HretuI0H+h84r+TyaGyU2fRsTUt3ODbMCve8hLGqqjz//PM8%0A/PDDPPDAA8SCMTpu66Dxjxrp+MsOsoNZFCVNaVqu8dGSJFM5Z8Td54PPfAb+6q/g3nsF9aOqKhX8%0ASD4nV3hNbLPZGPSEa0HfrDMTqnQQj4v3FcwESRQSHE2lyCr1+ksZZbEeU6kURK9v5JprrqG5uZl4%0APk5PYw/huLhW0uk0Ho+Ht7zlLZRKi4Pd5ejwWzZYSLycYO3b16Iv6dGP6zH2zF98a9asYWRkBJpB%0AY9Qs6mpaiFgMvvUtQZXmcjlCIWNt91SFvkmPMVskFoPXXuvA6dTTbtFR9BfJFDKE1TDxeJwNG9xs%0A3FzCyVYUWWHnf9vJrCaDWypRjpeRnTKyW57vKsoplNNz/0/NB/3JxCQ97h4MBgPZXH0yUW0/rSIU%0ACjE0NFT7uVQqEY1G2bdvXhtqakr4qKxbB6dOifdaLeSC2CVmsyFyFRNOextbP9sJryWxOpJ196kk%0ASdxtvvuSAriskelwdDAcG774k8/BGyLol0oiLtx6q6B1qhnHLbeIQc6VK0XmX52sO3oUNiyQyXf7%0AiqTil8fpP/UUvHNOYs6gNSDpcyST85l+o7WRn7z6Ew5NiUAfyUVq3TJwaRO5F+tRt+lttUw/XUyj%0AJ4teL4qeyWTynOc6SKeP4lIH6HPZ2NI59ybmWiOLH72Xsk5wo6pSRv/qDGzahCy70GpNlCtlupxd%0ANFoacRqdmNu6KU1NwEMP8Z7Gm2vyvgByQYM6OgSlEi+99BLPPvssIyMj9Ln7sOqt57WanEpOiQ6Z%0AuXM6GTpJr6d3/vPIZnG73Rw7doxisUgkGMHX48PUZUKj16C1aSmlMhSnqLUbarVmKpXzS2Vs3Spu%0A9GJxhr0ZI61vj7Hap+c2l4ugJVML+gBW8xoiyQFUVRVBP5/gyXCYkVyutrDkFYW/HBnh1FwXwVBk%0AiN2juykW6+UX4vk4ze5mctlcbRGsBnSNRlPT31/43i8lywfQmrRYN1mxbbTxub/+HMVDxbpMX5Kk%0AWrbv3uXG0Hn+e+LIEbFzPjHH0KXT0qL+ea1Vi5Io866WMGMjNj6x+S4qkSham5ZyskycOMlkkvXr%0AbbS3QSnRQN81fVx19VVMJWI41GIt6OvcOkoxsfjFno8R+43Y/SzM9E+HT7Pas5rp8jTB6SCqqpKf%0AzFMpV4R89oJFLJPJiAVuwc92ux1FmQ+ZVdpWlsU18fd/LxrVnE6x6FosR5icTJAq6zAbXHiMWmzb%0AbAT6A7V5l3wmj06nY7tmO4nygotnGbi241r2T+y/pL+BN0jQP3NGZPWSBH/2Z8IoGQQX9z//p8ik%0AJUl8eem0yPgXjnK7fUWSl5HpVyoi46lKqUuShMGgEoupNf59W8s2PnXlpxgIDpAsJPGYPMgamURe%0AXACX4gJ0IXoHRAtntpQlW8pikk0Ui4Fa0L///vvrMg293otVncFMGIuUoMMz13UxR6V857urCQQy%0A0NREafIEpoEobNuGLLsoqXr0Wj03dt3InWvEcJKtfSWW106DolAZGuKrX/1qLVBpc1oqRhlGR5mc%0AnOTFF1/k4Ycf5te//jXGmJHB0GD9GykUYGCASC5CQSnAzAw5r5PZ9Cydjs7a05LJJN3d3dz39vto%0Abm5mbHIMT9v8Fs5+pZ300TSmLtOCAGq6YNCvIph8jZi2h2lNlpY5+0STQSKemP8MO5xdJBUjmdww%0AmVIGfz5FuFRiqlBgcvJ+KpUCoVKJ1SYTvwgJiYND04cYjg2jKGk0mvmgHc/HaXI34dF6eHL/kzQ1%0AzQ9tORwO4udoAVwqn19F80ebMbQY6NvVR/OHmpEd9RffVVddxeHDh7Fvt2NZc/5rrb8fPvlJeO45%0AlWJxab9aSZLQt+rRj6f4zJuT9GY2UMgE0KzW0DjbSMqaIpFIoDVqsRmsuA0+vL0t/Hjkx8ykopgL%0AJXKxnMj0PTKloAj62dNZ8qNC7llJz2fwg5FB9Ak9B4YOEJoIkTubw/8DP/7v+xdl+uVyGb9/fl4k%0Al8uh1do5dOg6crkcqiruTcPcuvf+98N998HXvy6CvvA03s/w8ASBmBGPy0K5HMO508nM0RlsqqjW%0ADj8wjByU0cxqKGjPX9tbCitcKy6rQ+wNEfQDAWpV/XN3uwtVbxsb4YUXRJa/8HlGS5F85tIz/akp%0AFnUTNDnczMRiqKg1jf1ORyfTqWkmE5O02dtotDTWKJ9L0dM/X/dOFVUphNn0LM225pqYV7Xfe2G2%0Ar9N58eqSGLUayuUEsjxHZCeTlC0OZmZs9Pdrob2d0t6n0DZ1g9mMTucmVVbxmDy02dtqRVVrSydS%0APA5XXkluYIBMJlPjTLV5CWVtN4yOEovF+OxnP8uXvvQlBgYGeOE/XqD/bH/9Gxkdpfwv38UXyWNN%0A5KlMTnBE4+fK1ivr6Ix0Oo1ZNpN5NIPb4CYcDeNsmZ/esW63giRh3TQ/ZazRmFCUi+sjnY29whbf%0Adt7l89Ey1wbqNGkIJisUi4LW62voY38gwu6T99Pj6uFsrsB2m42pfJ7h5AiJQohgqcQKk4l2ZTcz%0A5AAAIABJREFUo5HhXI7h6DDRbAhJknn67NO1DqZILkKrt5UuSxc/+PkPuOqm+dbHOtvBOVxu0K9+%0AfpIk4bh6sSi9zWbDYrGwZ8+e884I5PMiUensFDLb09OWRfdBFS0fbcF1k4voM1F8d7Zgv9JB0DxJ%0Aa6KVoq9IOBamYqjgNDq5YWsDjz03wc8GHiFYCZOVwvxd6O8YLA6ib9RTnC2i5BVQBMWjVtS6TD+R%0AT3Ds0DGsDiuBsQDZ01m8d3pRSyqRpyJ1toiSJGG1WmudUcIbwUku5yUcjhEO11PABgPo9fO0Wjrd%0AT2/vWvx+O+MzEm1t4rrSmrQU1xXRDQj+PjYeQz2pYllrobO7k4ceemjZNI8kSfzFNX+xrOcuxBsi%0A6C/XbrC5WcglbNxY/3hRKWDU6cnnl/yz8+Ls2cUSrx2eRkZjY3U0jCRJeM1eXpp8iXZHOy6Ti1g+%0AxtRUnUf0RXGh7p2FqLY1CkngRlKpFJVKpa4gKMseLHoHkn4VBsMC3YhEglDRwaZNOo4fN0F7O9KL%0AL6LZfuPc37lJllTcJnfdMTVamYzTAjt3UjwrrAmrnKk2B0qzAxIJ4vE4Ho8HjUbDfffdx9t3vZ2p%0AGaHgSaXC5M+/z7N7HyTc7uX6pwfYuneIfCbB8fggm5s21x0zlUphUk3ILhnLjAW70Y5GO3/Jq2oO%0A13VNWDbOL5QXo3cAiqUEY/ksW51t3Op2o5ur+vosMsFUmSNH4Be/EF1IH7/2HzgWD9Ku9zNWgptc%0ALsZzYfyFDI/OnCZQLNKg17PDZuPpwBjtjnZQEuh0Xk6FTnEmcgZVVYWRhruJyGyEra1beWb2GR4+%0A9jAwr72/EJcb9JeDW265hYMHD/Laa68t+fsFgqds3ZomGLRyAbUITL0mirNFTL0m7O3r8ZsO09Ln%0AhVKC0eworwRfwWl0csfNNpKWfqJRCUtPhT0dL7Izt5PHBx9HRUXfpCf6TBTzGjOGFgOF6UKN06+p%0AW/r9bLpiE9PD0+TO5DCvNuN5qwfbFlst6Fcqwu6yra2Nn+7/KeVKmUwmQ7lsR6czcvZsisFB0fEH%0AorZUzbh/dPxHTCYmGQ48z/oNN5DNvolpf4Wedlvtusq4Mpj8JoYHhwnkA7Td1ob7djcf/OAHMRqN%0A9Pf3L/k5LYXLEYF8QwT9qh7GxdDYKIovnZ31jxeVIh6nnsiF56gW4cyZxWYOPQ1NDCQO1Dwvq6i6%0AcG1s3Ih/xM13HojxZ5+pULVWXaLWtwjlSvmiss9G2chQZIhWe2tNB746dLMwW9TpPHhsa3E6rsJu%0Av5o9e0Rhbuh3CaaSdtau1aMoJQoNZsqVNIYtN6OqKlptD2lNL632xQJDp3ftoNDSSBbYvmrVgqCv%0AUvYYSAcOk06PIMsy4fB/Egp9F6/XjqloYio5RTkcZPbf/19Kw2d4aaOL0p9+GdeUTNwK6XwYj7le%0Adz6dTmMqmXDe4MQSsWA31ZPKipJGK9vqdgcXo3eSycMcHrkfr20LtnN4t0arlolomQMHBK2nqnA4%0AlSXZ+KecUl20MUin0YiLGD1mB2Y1ydF0mgadjl6zmUPRSdY1bMAgZUHrJFvKMhYfI5KL4DV7kWWZ%0AfD7Pm659E//96v/OVFLslNxud12NBF6/oK+qKsdnj9c9tmbNGnbt2nXe+YAFgqfI8hCf/GT7kvRO%0AFfomPdaNVvSNeszm1YQs/Wz4ZIVS+ATB4iC/Pv0j7FKccqWM1hahOX0H9t4ch4uHuesTd9Hr6eVU%0A6BTm1WYSexI4b3Zi7DKSH89TipTQeXT4U37cshuTyURHTwfRM1EqpYrws+0x4b5tPkmp1kN8jT6e%0A7n+aaC5KLpejVLLR1KRh//4xfvjDU+zYIZ5/YPIAJ4KieDGRmODJU4/zu5kjHA4doFJpZWpSy8pO%0AK1Xrr7SchECJ733je+z376dhU0Nt5mHXrl389re/vYxvavl4QwT9ahvVxdDdDbfdtphOKSpFrCY9%0A2UtQRa6OWp9rmtRiayKuH2Ct9Zq6xzc3b+bdfe/GKBt59bCTW98aI9Tzz7x0sMjkJPzTP4nnjYzA%0A5z8vBMEuBzaDjZOhk3TYGucUHDUkEolFFIHJ1ENv2728afUfYbGsY/RUnpuvyTNz7GX+Y5+Zzk4J%0Ai6XCWPgpsp9+BxqTnbNnz/Lggw8xmZyhy9m16NjyylVECjHCLS1sicdpfu45VFVFk1MoulQygX5g%0AbnisMIVO14jNlsSYN3Imcob4xBksOgt9M2X2l4dpCbdSYAtDhlfotS1eFVOpFIaiAX2jnrV3rmXr%0A6q11v1/KdPximX6hMMmMfAXrG29Z9Du3QeaaWxQ8HrFrjEZV/MUin151DW9b8Sds1gij9ne5NLTb%0A19KrzzORz9Og16ORJKTsBFi6ceklxlJxVnlWUVErnI2epdMpMhG7XUzNLlyoVq5cycDAAI888giq%0AqhKJRHjttddoObdd5jJQVIo8eOzBRR1UNputLug/9dT8RHswCD6foCgOHTrE1VfvuOAxJEmi9VOt%0AYrLX0IWuEkTSngTtOopqlHwhwE9P/Jwvvfglru+8lvs/8H5i1nF0UR22LhtXtV3FgckDWLdYafpI%0AE7JNRt8s6J5ytIzskvGn/ZiKJhoaGuhc2UmoHKLxj5ee3K5KdeRMOdKRNJFshGw2S7FoYeNGePrp%0ALKnUbK11dyo5NU/HojKbGmJ7+828NPkSK1YqjJ/00blAoiKVPsrh9ENscG0gUHkJWZ6nVe12O7Is%0Ak04nSCQu8ya/CN4QQX+5mb7TuViWFcSFbzMbWMLG87wYGxM6IOcuIM22ZjY1byDjn29ajkbnhzuy%0AWXAa3KTKUcq2YWztE3znO0LYCYRo5bZtYop4IZbLA9r0NgqTGxgfDWE0imp1IpGgq6urjiLQai1Y%0ALPMWg/b9T9P6w08xtm6Upne9QkcHtLffgsPx/9C07fOAMAAfHh4mkAngM/sWHdtn9hHKhPD7fDQe%0AP05XJsOs34+2rOP45GHGT0mYzaKrpVxOYrNtw2aLUAgc4Gz4GMmpYUrrVuNp7GJd22bUsIrkupr4%0AJpV1nsU7i5m9MxgyBnReHU07m7jz7+oVL5cK+hfj9MvlFCFNBz69ddHv7FotTSsUPvIRkDqyfH8k%0AiL9YpEmvZ4OjAYvORSj5GmY1htm8hhZthh6TCYNGQ6qQolub59VsEYcOXp45xVrvWrpd3Tx15ik6%0AHOK7uu+++2qmKBpJQzAT5HDkMH/+53+OJEns27ePX/3qV7zzne+suXD9PsiVc+RKuUUCfAuD/vAw%0APPNMzTqB6ekSP//53xMOh9HpdHUmLheCqqo8fPwndLd9DLv9KtpaV6PqctzQ6ODTm97MV2/+Kl/a%0A+SVuWLsOnVZmbHKMydAknY5OikqRsdIY1vXie9E3iaAPYqLYn/Kjy+vw+Xx4fV4yOzJErEtv3dPp%0ANBaLhZAmhC1n46c//imZTIZ83syOHTq83gzr1h0WbbtqhWguKmRVSjksOguf3nov3Z6t9Hp6cXRM%0AoDeW5uKPhmjyBHoNhDTDNKsK7b1y7ZqvorOzk+Hh4wSDjy5qH3498P8H/WWgoBSwmS8t0z9xQkxy%0Anguzzsx9N36aM2fmH9u3D77xDRH4R0dhTbeDiUgQk0GHfd3LXHmlWJDKZdEmtnGjyKb27ZtvicuX%0A85h0F+/ttBlsaKOrGRqKYjR2ASLod3d3n3fIR1XBmPDz47e08JY//1dy5tMU1WydvgjA9PQ0qkFF%0AU9Qs2R/us/gIZUMEKxUKn/kMpnXrGP3d79DJToLRG5mdSmOvDfwIW8Vi8RhKUaGcPU52apTKNVdj%0Af8s7+cjmj1AMFHHe4meT7n3Y5fpFrxQpETgYQDojdGEkSaqzPAQRwGW5fub9YvSOoqRIqiYs2sWD%0ASXZZJjknwpLwpfldPE2xUsEwx/kbrNcx6X+EfH4cs3k1qhLn8+3tKEqOwZEvscWcIFwqYdKUySg6%0ANjVt4l3r3sU9ffew2rMaoGayAtRMck6FTyFJEjfddBMnTpxgcnKy5ov7+yJbyqLVaBmKDNU9vrDI%0A+fTT8OEPw7E57cDx8RDR6ATPPfccmzZtWvaxUsWU8JBd8W48njvo6ehB0UvopTJWbbmuyPzxrR/n%0A9u2388Pf/BBJkrhz9Z1C9gM4ETxBf6afwmShZuQyk5pBzaj4fD7cbjc2xXbeYblMJoPZYmY0NUqj%0AqZHjx47j9/vJ501s3tzA/fdvQ68vMxAc4B9f/kdWulcSy8eI5qK4TW4MZNHrm1nnW8cr+Z9z0x2C%0APtVoTMzE+mmyr6ZoNuO96yQf/JOP03mOwUZXVxfDwyepVApks6dRlEvINpeBN0TQL5VAd/l6acTz%0AcRyW5Wf6lYq4ARb2+i9ER4dw+AERUCcm4B3vgH//d5HBr+rREU6mWeXsYzY/zt13iwnhWEwUydrb%0AxQJw/Lj4GeY6dy7QrlnF+ob1NBt6CQZztT7waqYfjUZRVbXGFVeRTIJGOUlj5zq8Zi9N1iYS+cSi%0AoD8zM8PKLSvRpJe+rKqZfiKRwLpxI56NGwnMFa3OnBmnvWMlbrcdRckDGjQaHWZzL42NN+KphEiP%0A/BfWlevgppuQJIlSIo/ScQzj9E11VnsA6eNp6AGr2Xpe6ztFSV4yvaMoKSoa65KLml2rJakoqKpK%0AwpbFGDXhXMD7X7/iXQxEZzEYujAYOqhUCkiSRLEYIKPocEuTbLFaUXUm7t34UTSSBlkjs6FxAzrt%0A4gvYZrAxkZggkhUZq8/nw+/3Y7PZ0Ghen1s7V8rR6+nlbPRs3eMGg4FisUg8LsRWN28W18n990M2%0AO4vP52bv3r1sON9NsASiuSg+i49MMcNR/1E2rN5AxagjhwdZqm9nfO+G93LvzfdyfEDUGzxmD+mi%0AuBhn07OcDp9GdsjoGnSoqkq6mCYdT+Pz+XC5XGgyGo5Pib89d5ecyWSIlCL0enr51Kc/Rdu6NkZH%0AR1FVPRaLzJo1a9BqtYTSIaaSU3Q7u6moFSK5CB6zh1JJtEKv9q4mWY7y5/dcC4hrazZ5Fo+lBUXT%0AztpNf0ZHxyagPpvs6upidPQsVusG/P5/Ixh8lNcTb4igD5fvmXlw6iBFpcgKT9d5M/14XEjrgmgh%0Af+YZMaVnOKfLU1FEcVejEaP8zz4LP/2p+PsdO+Cx3UM8/usYa9dCMluk0eHAJJvIlrK1oJ9IlslL%0AEZxOMfpd7bLMlJbXudPl7EIuu4hGNWi1prnzFx0zqqoyHhqvdYVUEZhRKBlC7GgTbYJmnZlcOVcv%0AH6uqFItFXK0usqEsfr+/rs8Z5m3ekskkNpsN+5rVhAYPkgPC4ZXoDH1cd802crmztRbRlpZP0tnZ%0Ahyq9l2I4js0tUSlXyJ7NUraOYvWtozwrk5/IEX46LEy8g0USBxJUWius/vLq806l5nLDGI31xjIX%0Ao3dyShmHvHQGUc30pwoFOh16rH4rbQsuAq/Zi2q+gYxu45xJigFFyVEqBYmVdFh0Zq60GglU5LrJ%0A4vPBqrcyHh8nmovW5L97enrqjNAvhunkNLtHd9Pv719S1TRbytLl7CKQCZAsJGuerlUcPkytoHnf%0AfWIO5rbbAuzcuZP29nbcbvei1zwfYrkYbpObk6GT/OLUL9i8aTOG5gZymi5YYirb58uTDqXJFDK1%0A+ySZTDI6NspkchJ9kx59g55oLorH7CEUCuHz+dBqtbzn7vfw0lMv8VrgNX786o/rXjedTjOSHWFH%0A6w5623spGAs89+pezOb5793pdBKJRnjf+vdxU/dNWPVWJhOTuE1uCoUZ9PomjLKRr93ytZrkiEZj%0Axp8codnehUbjwGzunBMcrC+IezweQqFZbLar6Oj4a4rF10crqIo3TNC/HFTUCr8d+S1/csWfYLVo%0Azpvp+/1iiwvw6KOCTqrapy3EAw/Agw+K4a9Vq4T++uCgWACkeAxX5wE6tg5gMoG26EQ2ZWi2NYvO%0AA7fQ8DkZO8o/H/pnXN4CLteCoL8MO8QqslmIxTRIkoFsNsvs7Cx2u53bbruNb/7LN/ntwd9SUko1%0AFb/QqTAJV7nWkVM1eF8Y9KPRKG63G8kqkQlm2L17N0eP1gtC2Q12IpkIGo2gf4IuHTr/AIPBaTSa%0ANeQlCxY8ZLOnkWWx5ZUkidbWVsx5B1nJgVoYID+cZ+ofp9B4MhgdzZQTZUoTWnLjUdLH0vh/6Mf7%0AHi+yWUbvWXqorlIpUy4n0OnOaS29AL2jqiq5SgXPebaNVq2WRLnMTwIBdnnddBVsvNlW33O7qXFT%0ArdPDYGjl2y99kVxhhnChjNPSha44hEXvZXAZXKJNb2MqOYXL5CJREBTCm9/8Zq655pqL/OU8Dkwe%0AYDY9y0xqhu8d+d4iA5tcWfDUeq2eI9NHeObsM7XfabVa+vvLbJ7rlNVoRKITCATo6+vjC1/4wrLP%0AA6jRI8OxYcqVMrPpWRSMlLXeJeUxZmd/wKrVq9h3eF/Nu+DUqVM8+fCTTAYnMW0yYVplYiIxQbu9%0AnXw+j2luvH3r1q04tA6+v+f7nAieoLzgtZOpJAklQZezC5POhGJWiMTc9K6eTx6cTieTU5OU02W0%0Akha30c2x2WO4DMa5z0Ycp05uRGshkJnBa+ysSXxrtfZFQV+SJLxeA6FQGYOhmdHRwOva0fMHH/Qv%0Al9qZSc3w4NEHWeNdg1E21lTzlkIuJwL5qVNiAbj77sXdQqoqOPsPfUgsEOvXwzXXwHXXiRbR8nO7%0AWZE6zkRcSOfqCk3kZD/N1mb8aRH0H3tuAm9LmjeteBNR0xGuu24+6C+X3gGx6ykWVTQaIw8//DB3%0A3303Op2OLVu2sGPnDtL5NAenDvK9I9/jq3u/ysEDu6HDXFMa9U/6iSQjdZ9JOBzG5/OJLa7Jw7Fj%0AxxYNDEmSRCQYoX2NKGIH7VoGbtzCN6RBisV2MpIVs9pJMvlSLegDtLS0UJwK0911LYXCNLnxHNp3%0AOLFcC7LsFKblKQe2N6vEfhtDa9ESN8dpbhYSy5XKYvnqfH4Uk2mxfeS59E4mc4Jw+L/mXqdATtWd%0AN+hrJIlPtLRwpd1Op9FIW6uEf6Z+l7HOt67GJSsaL9HUaUbCrxAtVHBZe4nHX6DTtoKh3MWngu0G%0AO+VKmVXuVTWKp7m5edmFU4Dh6DB3r7ubt/a+lSuarliU7edKOcw6M622VvZP7Mef9lNSxOSrTmej%0AXE4zPU3dDEswGKShoQHtEnWPCyGai2LRWRiLj3HHyjt4NfAqRtmIw+hAp3PV+S4oSh5FSXPVjk08%0A8dwTfG3/11BUhZHgCGq7SvpUmvSqNIYWA5PJSdrt7YuOd9euu5h8dZLNzZvrahYvH3+Zzb2bazvE%0Au7bdhUHZSMfK+TfpdDrZ98w+nn7saX7605/ii/nY0rwFr5zBYulb8v1ptWYi+RJGxVrbAcmyjXI5%0Auei5nZ1WRkdFd0c4rDA6OrjoOZeLP/igv9zBrHNxIniCBksDb1/9dkC8xvmSr1xO8OwPPigC/lJs%0AQqEg5B5WrRL+u21t8L73iW6hbdtgrD+C1xAlWpwV6nxpMxkCNNuamUnNoDOnOXIixBfefzUdjg4c%0AXSPceut8pp0pLS/Tr9KXGk2JXE5QOxvnptEkScLb5sWAgUPTh3jfhvfxkfWfZTr2nzg6xEhlKpXi%0A4N6DPPL4I5hMSu34kUgEr9dLPB+nr6cPl8u1KOgDNIYaGTKLGyycDdN75VuYUM2YeobIYMFYdqLR%0AmBcF/cToKKtXXY0kaZkZTvKAJUbRlEaWHeib9Vjs60loH6eYjmPdbGV8fJzOzk5UVWFi4mt156Cq%0ACpHIU9hsVy46P0nSU6mIm7tcThIKPUEydYx4qYSipMhgOm/QB/Dq9dwy1x/f1iamshei+h3lSjlS%0AiolVDienAgepSHYMhjaKxSAe500klzGYYTPYsOgttNhaLmrGsxTSxTR6rb62mFv11hovXkW2lMWk%0AM9FmbyOcDXNF0xU1LaREwkZXV4rf/Eao14IYbFrKrGY58Kf9fOvQtwAxzTwUHcKit+AwOIS8R2n+%0APVYXgFUdjZyaPIVVZ2U2PctAaIB4U5xKsMJQeIi943s5ETyBT/Ytsq588443s96wnnW+dQxGRFCd%0AmJggJaXYsXK+zfTOzXcilXtxt88f3+FwkEqlcFgdDA0NMTMywx2r7qBSHDlv0NdoLBRVHflkvhb0%0ANRrDImlxgK4uE8PD4uLJZAyEw5ennb/kebxur/R/AZKLF8zL7tyJ5WOs9q6u3RAWy4WD/s03w5e/%0ATG2Y6lxUdbYlSZxPNUPWaESr22svRvCSR29NEwhAupSiye7DprfhT/mJaE9y++0SHS1GXEYXsVwM%0ArXZ+aGu507i5nDi+05njyJFhVq9eveh9t5paOTF7gi5nF7uftbDZ14zHJ/rEd+/ezc7rduJr9nH8%0A+AFeeUXcLOFwuHYhb9++nbe97W2LhndUVUWNq1itVgrlAuFsmL7uPrY47kLxHSetWpCyWdzu2zEY%0A5sWPTCYTUiwGHo+QeQgF0DfpOJH0I8sOTCtNeFdfhdW6CdtdCWxbbExMTNDR0UG5nKJQmKnj6ROJ%0A/ZhMKzCbF3PfC/n/VOoITuf1zCoGfh0aQVFSpFQznmWKIfX0CGvOc9FgaSCcDRMpQptZYlvzRu7u%0Aew9m81ra2z+HXW+pdQFdCFa9FbfJjcfsuXSXMUSWv9I9PzJ+vqBv1plps7fR6eysK+pmszai0UOE%0Aw+VaN9r09PSi+YB4Ps5w9OJqkGPxMXZ27eTDmz+Mx+SpUVdOoxOTaSW53PyHWS7HkSQNTr0WySZx%0Avet6EvkEE8kJ0AlvgCf3P8m/P/PvfGj1hyhlSouG1Qx6AwbJgNPgrAkRPvvss3Rs6kBFrc0mZLMS%0Am6/eQE4VzQKTiUmmK9N0bOjg/e9/P5/73OdE55qqUihMYzDU7yqCwSCPPfYYJVWLSWcjFotdtNbh%0A9VqIRsXClk5rCYcXe1ZfLv5ggn4uJ4Luue3qVUOUc3F4+jBDkaHz9rfH8/GapR/M62Of79hWa/3i%0AEgiIroYqqkEfhADb9PT876JRuHJVjBZDHp/bwLGBPBV9gh5Xj+g6KKY5FnmJj90ret/PvTlV9eJi%0Aa1WkUuI8XK4s/f3j9PXVZyWxXIwVjhXoyiZ+/iM75TLcs3EzW1dej6qqvPrqq2zduJW1G9ayZ89T%0AnDgxztTUFOFwGL1dj8PooK2tjfXr18+d2/znKwyynTRaGwlkAkRyEdb3rOfWq/8YxRiiqBdFAqfz%0AOozGebGWUryEo6SQN5vRlFzkTVGud7sIFyJotXbk7VbkK8zo9c3IHUm0Zi1TU1O0t7ejKILrXujD%0Am0wewunceYFPSUulUiKVegWrdStBqY1ifhhFSZFQDRfM9BeivV18z+cm7R6zh0guQigbxeX7ICva%0APsoqzyo0Ghm9vhG7VktqGZm+2+Smx9VDm72N0djoss5pIYKZIM22eZcxi86yKOjnyjlMsokeVw8f%0A3vzhOl2oYrOJCKNMTEwxOgq7R3dz+sxpVs5pj6QKKR47+Rh7xvbUzHsuhFguRo+rhwZLA5Ik4TP7%0A6HH10NfQh9m8lmx2vsWyXI6h17dilyVaOltQIgoqKjOZGVZ4V+Dp9pCbypEfzHPk0JG6QLtw0Mxu%0At+Mf03D8dxZGRkYpFApYmi38x4n/qNVezpyBzVssxHIxxuPjPHjsQfyyn97re2nyNOF0OmlqamJq%0AagSNRgw8gugCAnjuuec4ceIEkXyBRmsz8Xi8joKTJB2Vyrw8tqJkkGVzTZAwk9FRKs2iLGcsfxn4%0Agwn6J0+K7PlcRuHcTH/P2B5iuRjPjzzPvol9fPvwt5d8vXg+jsu4vDH2bHZe/jgaFYNU//IvguP/%0A9qFvMxobrQv6bW31QT8RLmFrM+IoKaxqauL5Q7NYbBXa7G34035uX3k7M6kZ2uwiEEqShIoIpkaj%0A4FMvJrZWRTotnMOczhzT03kazhkZjuVjrG9Yjy25BqcTPvABMBTLGOwuZmdn8Xq92E12FI3C//pf%0AX2XNmg0cOnSISCTCVHmqLnO0WCxkF2yPZmZmaGlpocnaxGx6lkQ+gcPgIB6VMZoUsia3GEA4BzPf%0AncF4LEu4WCHzko7Mtiwtej1KpQySlhfjcQ6nUuj1TZw40U+hUKBQKGAwGISjl+winxeURKHgR6u1%0ALurPXwiDoZls9iQajQFZtjJGF1LmMNnsIEmcWJfJVUuS0F46W9/tiMfkIZqLiqDr3IDFUj/QodNo%0AKC1j2M5usHPvhntpsDQQz8cv2TM1mAnWDdEtlennSjlMOqFC6ja5cRqdxPMi4x0tnKZhk4tQaJKT%0AZw/z8O8eYfep3axcuZITwROEsiGeG36Ol6deJpZfegakikwxQ76cr5Mn6XB00GHvoMvZhVZrQpJ0%0AlOfkh8vlGCZTDzqpyF/f+decOXUGCYmkkqTB1oDskPFmvPR6exkYGKjJUqSLaf7mhb+pFW5drma+%0A+08ZXtmd41v/PMatb7qV2fQs6aKwEAXRJbdhnY4zkTP8+NUf84GNHyBZSKJUlFqhdsOGDbzyyu7a%0AwOPg4CBf/OIX+eEPf8jMzAxarZZ4ycDKxrcQj8dxOObF7EQHzzxNkcudxWRaiV6vp1AoUCoZaW5u%0AY2rqxbrPzO9/cMl6wMXwBxP0jx8Xw1BVI5QqgsF6Nbyjs0eZTc9SUSt8ePOHKZQLS9oVlpTSot5o%0ASVq8k4B6zfsDB+ArXxGB+Mx0gHg+zhOnnyCZVGvel21t86bsAKVAFLXFjkmV6ets5nRgmAaHhWar%0A4PO3NG/hs1d9to56MMmig8Y+52MSyoTrdibng8j0K7hcBWIxTa2boQqlotDV0IUneGNNUKrKCb36%0A6qts3LgRs85MtpRFlmX6+hrYu3eWycwkh/yHuLHzxtprVXn9UkksclNT07WgX53wlCSJUAhaPS6C%0AXifK2VGxTcpmUR96GD7/eaR8iuYmPWd+G0GTdpFujuKSZeyyzEyhwEyhQLJcJhQq8cBnW5avAAAg%0AAElEQVQDTzMwMFB7X4qSxGJZT6Ew5/mbPIjdfhUXgsHQTiz2AibTasqVClm5lYy2mWIxQNqw+bwt%0AoEthwwahsb4QbpObSDZCOLtYL2ghLsVUY61vLafDp5f9fIBQNlSzrwQR9DOl+W6FklJa5NHgMDpI%0A5JNU1ApZJcFUNoBOl2aGH6IMb+Fo9CgWt4Ufv/pjkoUka7xr2NS4qUafnA8jsRFkjVy38+hydmEz%0AzC/ONts2ksmD4txKMYzGHsrlGOtXrKehoYHA6QAGBF0Ty8doaW7hiiuuwOl0cuzYMVwuF/sn9lNR%0AKwyGq7RkL8nEc6B9gMPBl9k3NclUcoq71t7FcGyYSkVQdBvWWHg18Cq39txKt2txA8DGjRs5duwQ%0ABkMnmUyGRx99lC9+8Yts27aNz372s1gsFiZPHqbl0EkSiURdpq/V2iiX5z+fbHYIk2lVnTRKU9Na%0AAoEzdcfM50cplS6d1vuDCfozM3DllfOWh1VMTVFn0xZIB2ruUSD41XM1qStqZckb+3zF3IVBPxiE%0AD35QOCwdnD7IrlW70EpaAolELdNvbxfB95lnxPMNmSg5mxGDbKTT3UjJNUCHz1tr15QkiRbbPE+q%0Aqio2g43h2DB6c57//b8VDj69EotusTTAuUinwWwu4XYrJBIyhgV95EpFQSNpcLlcjI+Xaz4A1Wr4%0AyMgIvb29YsEpi+6Se+7RUtTeyindKe5ac1fdVLDoNw7x9a8H+OY3i5w8GaOlpYXDLzSxZ2wPPfa1%0APPaYOKcOdxNZZ4ZSMgs/+hHs3Uvq8QGKq7ahy0zjbdQxMZik4a295EoB4skzOPUOxgsFZotFUorC%0A7t172LSplf7+/toOplxOYDavplicRVUrZDKvYbFceGDIYGgjmz2N2dyLv1ik1WAgan4ztsZPYF+u%0AucEcVq0SMgUL4TF7mEnNiCnh8wjkGTUaCufjE5fAxsaNi4TRwuGlk5Qq0sV0XUBfmOkXygX+6vm/%0AIpKLYJLnv9OTJzTs3yvz3cPfwyV1oClbueUtG1l7kw6GN5ArOBmJjZDIJ4jmomxr2cb7NrwPEDuL%0AQHrpnvPh6DAOo6POi3pbyzZuXznf+2y37yCZPIKqKnOZfjflcgxJknj3u99NYjKBVbZiN9opVUrs%0A2rWLq6++mjvvvJOzZ8/icrl4ZeYV/njTH9Pv70dVYXy8hW3binjbPbSuitE/fobhsTyF0a1UVJXD%0ArxRYswZ8Vhc6rY4rmoTRr1E21nbbIHa1Gk2SbNbOE088wa5du3C5XGzcuBGdTofb7WZk/CQNGYlk%0AMllXVJZle12mn8+PYDT24HK5mJqawmKx4PO1EInMBzdVVSmVInUdTcvFH0TQr2rONzcvzvSr7jYg%0AMpdYPkY4G65dXFV+ef61hIztQg/XKtxullTaXBj0w2HRjtndDZOxWTqdnbTZ25iIT9dqCxoNfOxj%0A4px/8hOwl6OkrDpkm50myYal4wy9bd7aEFQ148uWsvT7+3l2+FlGYiP8oP8H5Nue5o8/M4aN5jrK%0A6Hw4epT/j7w3D4/srM59f3vXPM9SqTQPLbV6Uo92uzFuz6aNjQ9jACdgTDBJCITxntwTAuYxJ5wb%0ACJx7IRwggRMIQ4yNHYxt8Nx22z13u+eWWvOsUs3zuKvOH5+qpNLQ7jb5g3vO+zx6Wi1Vae+q2vv9%0A1rfWu95Fe3sGl6tMOm2oWdxiuRjrRqLUj43ByOSiWVw+D1otoVAIl8uFQWOozq7VW5Os65O5adN9%0AbKyrrQ9s2rSN5547xIsvniKZfIGBgRBebwMnX3WjkYxsNryN554T70eDxUtBO0fG4RNJ8BdfJEcd%0AmUIdutQYZqcV7bv0GL0NRBMTfPPg3xNJZzifShErFkkoCn6/n127NnLmzHE8HpG2KBbjaDROymWF%0AbHYMvb4VWb58Tl6na0KWdej1rUzGCqSH9ahlmflCAecV5vMrQzYqoy6XShrtejsDoYGqtcJqqHT3%0AXik6HB2MRkdrdgc/+hFrXhMVR9bK559Ow3hkshqRnzn2JFpZQzQbrdGaj4/DXCRBMJ6k3bwBt7SO%0AsmMGjVlNnfV35Oev4fCUiMZnE7PV+0iv1vPc8HN8/8T3UUorX9fZ+bM1qUGgOm+iAlnWYbffwNjY%0AQ5RKaTSauqrSSpIkunq6MOlMmDQm9Go9vhYfDocDn8/HZz/7WZwuJ7IkY8n20j83wegobN7s5jOf%0A+Ti9e3rp3lLHcGSIZMjJiSMGpKSPJ1+e49ZbQaPS8NfX/zV6tfhAHQZH9ftE4nXS6QFaW3WMjcUY%0AGRlh+/btNa/F6XQyHZzAk160bq6g0qAVjx+hXC5RLhdQqfQ4nU4GBwdxOBw0NXUxNrY4Qa5YjFEu%0AKxQKKxVyb4T/LUi/okhpaKiN9BVF3HyV4CyYDmLSmJhNzFbHldWb6qvRx2hklJ+d/dmKIm4Fbvei%0A8VkF2ayI1is3d6UvwGyGZFYUwRqtjczEZ1him4LRCHfcISJ+pzZJQgcqhxtXToXPJ9FoF009LoNQ%0AZswl55iITfDDkz/klfFXKJQK7PLtIihd5GR4P1vWOd/Q+nl4WJynz5fBYNCgKLW56Whkjp6Dg0yc%0Ak7lu9Ank2GIUkUylMBqN1ehUKQm7ga++8lV6d84zdalh+eE4fbqRZ5+9lptuclNXp2LPnrspFrUo%0ARZkHuh4iGTHS0yNm0LbYWkioxoj1Xgfvex8lp5uMupV0wo1+4hj67dsJx8OUgYjkpUUXYS4NM7kc%0ArXo98WKRbDZLV9cWMplINdIXVgs21GobqdS5FR24q0GlMtLc/AUkScXJMyXOv6DHolIxns1esXLn%0A4kV49FHx/fK8vlpWY9VZ6fWsYs60AKtaTewKFDwVyJJMi62F8dg4IEQHExMwF8hz+vTKxwfTweqA%0AGxBNhT98+VmRry+Xkb7zHT628UMrFGEzM5DMp7jd+0G21V2LpdjBdPkkLZ4Wkkk/TeZuTs2dod3R%0AzkxiBpte5K7tejun5k6xo2EH3z76bVL52jSSP+mn0/HGXch2+w20tv4Nzc3/V3XBqix01193PXfs%0AvgOjxli1/Kigq6uLSC6C0+Diu9+VOHQIXnoJdu+WCBVDxOQYsjWDNtuMKd3DrbdCZMpDvBigIrSp%0A1NQAHHpH9b3JZkeYn3+Ydeu6OXLkCHV1dSsyBU6nk2QsghxPrrDIUKutwsgv8Dj5/BwqlaX6nIMH%0AD9LX18fmzTsZGpoiv6AOKRZD6HSNFIv/h5L+wgQ/FOUi6XSmuqWtTKuvYD41T6ezk9nkbDVXuDTS%0APzx1mOHwMMF0cMUQEBDkFFi8jigUhOXx6dMiWl3aEyBJoMgZNJKBRksjs6npanpnKbZsAb06wMno%0ARWzeFqRolGuGs3jyglxa7a28PP4y3z/+fSKZCDt9O7lz3Z049A4+uPmDvHfje2mzt7Gjs3VV0i+V%0AFmujQ0OwdSsLni86ZLnMUl6JBybJuJt5InMH4zu7KT7ySPV3k5OTtCydIYnYeUQyESaz55GzK6e9%0AjI/Dl760iU99ahsf+MDt6PWNxGLivfHPyQQCYk7xffeBI+QgEhkj5uuFjg7yt7wLZf0WUrM6JJMO%0A0549xGIxosUieVUbTdZGcpKd7RYLLXo9yQUPdLO5A5dLsyTSj6FWWxaGxZxAp1tjhNMy6PUiJzgw%0ABEm/CmNZxblUqsZW4XIYHl6UEC8v3APc1HbTisi2ilIJqyRdVsFTKpdWWCKsd6+vNhnNLCj8/unM%0A/8f/+Mn8irTkXHKOepOwFi6XRbFyLDRNTslRCgaQE0naVS4+de2nap43P19Gb07z8gEFux3keBtT%0A+TN0ujtxu92sc2+iUCixqW4T86n5aqTvNDgxaAy8vfvtdDo6a+oPA6EBLHrLqjMYVoMsa6qkqlKZ%0Aq4Zk9dZ6LFYLVp21au63FIFUAJvaQ329SLtduFimt1dIMEPpEAVS1KX24lV20NMDo+fqcDStPo7Q%0AaXBWSV9RkhSLEbq6rmFwcJDOVXTbaosaKVEgrigr+gVUKivFYgRFiZHJDFd7VFwuFy6Xi76+PlQq%0AFRs3NnDs2H4UJU2hEMRo7P4/N9KPRgXp+/3/ikbzPDMz4iIYHxfmZql8inguzlxyjk5HJ3PJuWqk%0A7zF6mE/NUyqXGAwPopbVDEeGa2atVrA80g8GhV9+obC6f77BUCISlvGavQSzc6uS/s03Q0zzPDf2%0A3om3fTMEg+ydkGn83UFQFNrt7ewf2y903ZkQW71bub7l+urow25XN7d03EJ9nZpgEJ5/Hn7968W/%0APzgI3/ue+D4UEkXtUilLPi9jtRZr1E6pwAxFXT0bN0LbvgYS4+OiqKpWV3XvSxHOhJEkibP+s7j0%0AnhpiKZfFYrx3rx67Xa6+d7GYqGnMzYn3y+MRO6PcUA5z3MhMRJxQnjpM250omRLKH30EqaWFeDnO%0AXC6HRmVmU9vHyBQy3OF0cpvDQTIYpL6+Hr2+hRtvbMLl0i2cRx5Z1qHR1JHP+2ungF0Bxsdhe59E%0AIaBlMJOhWWVAUcRC+i//snpvCAhr7UovRl2dIMtDk4eq6ZM7uu5Ye+DNiRO4jx7Fn88zHB4mkUuQ%0AKBZrUjeRTITH+x+veVqdqa5KdOPjIs04EQwxkx9YsUOdjk9XI9e5OVDrs/gT4kH+M4fQag2QSNTU%0AkkolyBDBoLJx/HSWpiaYmdDT6a2n2drMJz/5SZpdzVxbfxM+i4/59DypfIpfXfgVdr2ddrvYZfks%0AvhpCPuM/g1FtXDFY6EpQLjt45hlx4Vm0Fk77T9PuaMemsxHP1X4486l5DKU6bDboaTfysT/PIMvi%0AOk7kEsyn5smmDDQ4XJhM0OLyYK4LrDzo8DDtvztcQ/qeug/icFxLS0sLHVUFxCL0ZjWFdJlYLofN%0AUqscU6ksZLPjlMslstkR1GqhGvT5fPzn//yfqwtcc3MdAwP/Tjx+mEIhiF7fucJo8ErwvwXpx2Jg%0AtSqoVFbWr+/m8OGjHDokoq2ODvj52Z/zzUPf5LT/NDt9OykohSrpa1QalJLCRGyCFlsLDZYGjs8c%0AX3UIyHLSD4eF+6XFIm6cmRkxfasCq00UktWyRiwM8sp5i/PFQRyqEl3NW6pbiVZbC5rGZnjwQVpt%0ALagklcjZRkarOxCP0UMwHawSgcslzuHwYbHzqNQAJyYEuc7MCNJ3uxdJv6Ehy9CQeH4qBengLDl1%0APU4nNDU1MdnVJVzhjMYVpK9VaZlJzNDp6KRQKtDuddeoLWMxYQddQdUwLgY9PSINFwwujoPM+/O0%0Appu4MCfyIPnZPMZ1RmS9jLx1A6lCmkPqQ1yan0GrpLForZTLoGRliikV2WAQl8eDWu1k/Xod09MP%0AUSgs3hBabT1abR2y/MaReqRQqL4nRY3C5m4VyWkNPp2OF3+nYv9+ePhhUeq4eHHxeQcXpOjlsghE%0AKk4KHg+8MPsYTw0+xUhk5A2PTzxO++Ago9ksL429xEBogH+aneXUEkvTUCZEJFNbxFsqShgdL7Jt%0AWxl/MEdc21+9blMp+P73YTI+XY2sL16E3mtmkbN1qGQVM6cOUO7pWbGizc+D7JjEq2+mYO1Htvhx%0AOuFt626ny9mF1+vFZJJ5W9P7cRlcJHNJAukA/cF+etw9vKXlLTXneX7+PAWlUO0x8JhWzmB4IwwM%0AtC4McBnArDUTy4r+ltXkp4F0AE3Bg92OGLTuFb8PZ8LIksxodJTp4hm89YIWP/fnHjCtQvrPP0/T%0AeIS7usQMyGIxwU/7j3ApMsUDDzywKumrMnEUNMwWi7iWNQ6p1VZyuUlUKnNNpC9JEsYlevP6+gam%0Ap/vJZIbJ54WTZ7l89dr9/1+TfoXwYjGwWDKoVCZ6e7v5zW/MPPqomDIl2SfJKTm+vPfLfGHPF3AZ%0AXRg1xirpA3jNXo5MHaHN3obP4kOn0q2qeTebRQ6+gkhEEL7bLSKrU6dq5+va7YJ0h4Zgc90WTs2d%0AWvE3j0wfYb2pVVSCPR6xUtls8I53gMuFsQBf2vslfBYfQ+GhKunXm+v55qFvcnJWWBM7HCKq7+wU%0A31f4YWJCWD0cPy7uYYtFkH4mU6a1NcN3D0UZz2T5ylcgE5gnJzfickFjYyODWi2cPQtGI36/v0bT%0A32Rt4tTcKbZ6t2LX22n0ampIf2JC7LIqqHQPx2Li59GoIKBKt35+Lk+XxsXwQiW+ECqg8WjQeDQM%0Aa/IMBAcwGowcHD6CqpQlPGvh3Bk1rx4s8NhjoITDmN3uhRtlPXp9G+n0edIlcdPodE1vKNUEyCgK%0AXxkb4+d+PyMjZRxNRZqbJDLzanoMBkZGxFsSi8Gtt1LtRI1G4cc/Fhuj2dnFxT9dSDOfH2Uq28+d%0A6+68ss7ZVArX0BDBXI655BzzqXlixSLPRSLVaz6UDpEupGvkxkubq54Y/zHl+jMY820Y6maZn194%0AXkj0tBw+E6jm9Pv7wdY0javUS9N0isn+o2j7tq8g/dOnweybose4B09xB795dYTeXtjdtLuaLjUY%0AxGLnNDjJFDKE0iFmEjPUm+rpdnUDC3MVUgF+ce4XDIYHq3WiNzPv9eTJRkymSfr7n8Gis9Bia0Gv%0A1ldJf3JysYgeSAWQs4L0ly4KkWyEda4uGi0+trQ10uITBTqvW0+6kOIfj/4jv+5f2D5HIpBMIvdu%0AwDgtLvjx+DzDkREm45M4HI5VlX/JiJ8mp5cnBwfZtiz9I8sGoIzBsI583l+N9Jejrq6JZNJEPj9D%0ALjeDTteERnP1g3L+I0j/bUA/MAisZqt3L3AaOAO8BmxZ5TFvCrOz/0Q0eoBoFCyWFCqVidZWia6u%0AELfcUsJggIn4CH31fUiSVP0wLDpLDem32Fo4NHWINnsbjZbGVXW4IHLRWq24wUF8/gaD6LB99VVx%0Aj1Ru9mKpiMuhZmJC/O79b72GI1NHav5eqVxiJDKCG5MoBthsIvlbIVerFeJxXEYXHpMHpaxUz7uv%0Avo8ed0/VXVCWxcN7esS/C2NvmZsT5FSJSCUJlFKGfB4aG8uMTZb59/Ewx/M/Izg1Q1Lx4XSC1+tl%0AJhwGu528Wkg7lxag2h3tnJ0/S7Otmc9d9znq6xe9/cVnA8un9VksYjGw2+FP/1R4sFdIrJQtsa7T%0AzWxAFCaUuILKomL+1nn+64EwJ/397PTs4ezMSWQlRTxgIxe3MTob4+xZyM5H0C80ZNTXfxCLZRcv%0ADD7Kfz/1EuVyGbXagst1mencCzibSnGb00m0WOSFixkaWkpiYS/qudvpJpsVO7yODmGUNy7qpoyP%0Ai9f72mvw8stw3XXi569NHOQnp39Cr/ptOHSeN/TIiWQiDIWHkLxenLEY06kgs8k5DLKMUZaJFouU%0Ay/DsqyF0al21UUp8thIqSUVBKeIvjDCauIDTaGddo5PJgHhcPA7bduYJBQTJKop4PRnVLG3mHsrz%0ASY7e2YejqauG9ONxOHYMJNsk2mwzPoeTwwdV7KidQInRKEhfkiTKUplQJoRNb6tRyOnVesKZMKF0%0AiOMzxzFpTDVF5SuFokAqZaG7+zhTUyW8Zi97mvdQKhV4/YiW188n+dGP4MQJ8fhoNoqStKPRDFLM%0AnCKx4EyazCfZ7fFyQ72dv/7g9fynvYuReoejg5vbb6Y/2C8Uay+/DDfcIHJnCxOMzodn2de1b4VD%0A6VIk40HWNXVgttnwLvOFkSQJlcpatQVZ6ju1FFqtC7XahUrlwGIR/SINDR+/6vft9yV9FfAdBPFv%0AAD4ALJckjAA3IMj+IeAHv+cxASiXS+Tzc8Tjh5iYeA2zOYFKZcZohPvvH+e660LcffeiXetSWLS1%0ApN9qF+PWmqxNbKrbxAc2fWDN495zD/zrgv12OCzy0W1tgliXjlrMFDI4zAZCIbE47NroJl1I11i4%0AjkXHaLe3IyuKkBjJssjTLCX9BfZ2G904Dc7qwtVqb2VP856avOXmzaJAZbOJp2Wz4vyMxsVFAeDf%0AB1/kfw48RVZTprlB4rVjUyS1gxQCcYI5Ny6XMJSKxWKwbh3BTIbm5lo/kXZ7OwWlgMsgFqT6+lq5%0AbKV+sBRbtgjJqM0mCuy3rUsx9uUx8sE8KqMKT5OHbD5EoQBKSkFlUvFs7lleO/Ikz5w9x4nkViYj%0AYxSLGcJ+A9mojdHZCNu3Q2BQh2qJt4qkcvHyxEE6HF3VhVFcN5dveDqRSLDdbOZtTiePn03ygT4r%0AZrPwX5mflfH5xOvYtEnsXmw28VrHxmDvHVHGx0X0v2mTCAjGwzPct/U++up2QNpVdcNcC0PhIU7G%0AB2DXLkqHB8jmPIzG53BrNDTqdEznckQi8MrxEG22jhWdrm6jm3OT46CL0x/sZ0u3nZ3djQwHRGU3%0AFoO09RSmvIg2K2M9/Sk/PfXtBJMFPr73s7i9HVXSDwbLPPCN33C88GNePhZEX3KxdYMJjWuGpTXJ%0AwdAgen2ZTEbcdw69g7HoGH31fSsG89j0NrY1bOPk7El0ah1es5erRSAAXq8Gr3eOmRknboODvW17%0AiUYP89r+aU6eS6LRiICnYr0QiWQol58VttTzT4s5BEi8tbGbW7xmfD5wOBYj9T/p+xN6Pb10ObsY%0ADVwSRlnbtokV3u+nVCoyn0mxrWFbzcK2HMl4kO0btvKhO+9cTBcMDcFDD8H0NGq1BYNBFPY1mtUj%0Afbt9Lz7fDmT5hqqNyDe+8Y2rft9+X9K/BhgCxoAC8G/APcsecwhYiDs5AlyZfOIyyGYnSSSOEY2u%0Ax2T6AnNzavT6CVQqkZLRaOrQaPz09q5O+u2O9urPFCVDi62Fvvq+qm75cmMHe3pE6kRRqjs9GhvF%0AdbA06ql4luzcCffeKyLsZltz1aMehIJihWLB41kR6YPIgy5/HVadteqjDvD+94toukL6o6OiXwDE%0AUJcKCR8LTTCSVhhTQmzulbh07jy3t72LrYW9xCUbBoOIPtRqNcUtWxhSFNrba3c/daY6zFozDoO4%0AQF2u2h6GSpF2KXbsEPlumw3KpTKBxwPYb7Iz+Y1JdI06nD4nGnVcyG7LYrZpNFNCq3YROPYBws/v%0AxFU0ky6k8fslNKUix8+c44YbyqT9LUwuMTsajEVZZ7PR7hQOit899l0OTx3ml+fXnkJULpcJFgo0%0A6HS06w3s1bjZ4TNiMAgd+8SEiO7f/e7FNN6WLSLtMTSa47Hg3/HpT4thIpIk0oETkTkaLA14PJCP%0A29/QjiCWi5HLJmH3bopHTzIf8RAtZJkLHMOtKjOdzzM5U+JS/SDhfAPBVO3fqzfX89vzr7LBtYW5%0A5By332Cnu8GHPzVDQSnwg/7/yun0b1kv30mpJDaWLS0iCm6tc5AuqGh1tiPb7NVrb2gqxkiin5wU%0AJzSvw2iU2LdPYutNI9X0Urlc5nvHv0ewMFkl/SZrE1PxKTbVbao6c1awzrmO2zpuI1fMISFRb159%0ASPlamJwUdarGRiNNTQqhUCfFYoTJSfjOd1y0+vrp2ZTkj/5olKmpPJFMFIfBgd8/QVPTVnzu24mk%0ARoimZzBrzShKFLXaSiYztOrxOhwdDB9/TtzoarW44MNhSqUUyUIJl8FFsVRcM6hIpiI465rwtbWJ%0ACymdFoqLxkYIhbBYrkWrbUCrrUeWVzdOlGUtXq+PeFyHSiUsTq6mO7z6d676GbVoBJZ6fk4t/Gwt%0AfBR4+vc8JtHofvz+n/LSS7v42tckbrstQak0Xh19p9XWUyiIfNtqpP+eDe+pSsnGxr5EOv4qH995%0A5dsku10QfiolipHLgmBg0bPkHe9YTPm029sZjS76L4TSwnu+BrfdtmjVuYT060313Lf1vpqHWnXW%0AVdvbK6Q/NCQ04gBveYv4EscNYKSOE9kYuzapiaXHuHFXN/HJEpJp8YLzeDz4LRZeDofZunVrzTEk%0ASeKLN3yxqkBRq2uNxZZ6DVXP1yq6lXU6KEaKaNwaHDc56PhaB573edB6tFhUCmfOlECC/eEg81HY%0A3n0rzh0OtvQYqZ9Uc/b4WdFZrEqQlaYwGMIYJA/9EVE59Sf9HJg8ymZXK63ODTw7/CyBVIBHLzzK%0AdGLtDrZwsVhtvgoEoHGhoCfLYrEKh8W9vvQ+27JF7PjnMpPkyjGyxUxVtmsylUll8mhVWurqIBSU%0ACYbK5HJr7zai2SjZfIajsUEOmkZJRMsUJQ0nhp+glJ1jOpfj3Fwes7rAwVkTP3+8VrJ3Tf0NHB6+%0AyM6mPuFFr7PRaPURZ4ZAKoim4OLPtn4Gr8tIOLwgMzaVkJBwuyUyeZ1onrJaqxHpxFyKUsJDW/Ye%0ANth24XIJE8M2T13VTmM+NY9WpWUwdqZK+m32NqHacbSvMIR7Z+87aXe0U2eqQykrVfnolUBRxEzp%0AkyehsVHHhg2fIJm0USiEOXAA9uwZ4x13+3G5AxgMz9LcPMmvn58X6qaAn4aGPlGD0K5j1P9bnAYn%0AxWIYq/VastnxVY/Z6exk5Nwr8Na3ih9oNFAokM6F0KlF/0plMtxqSKUimB31YocwOSm03iqV2Gal%0AUjidtyLLWlpa/vqyRO5wOIgu5JeHh4dXlYe+EX5f0r9ycxC4Cbif1fP+ADz44IPVr/3796/5h3K5%0Aaez2L5JOt/Df/puwX8jlJpBlEelrtfXVEWN5JY9OvbpiQ1FEV18iceyqhg87nfD3fy8uvunpNUh/%0AIdJfinZHe416I5QJ4dJYa6e89PQsdnpV2PvZZ5EkaUXD2GquiEufNjy8uH7Y7SJKLZfLFJQMu00N%0AOPQS2xu16E3QljpNe7eGP/vzxQuurq6Op556ip6enhq7hgoqUX4FOp1IKVWUQ8uv3VypxO7dC0Nc%0AAnk0bs3C40S9RePR0KaXOXosRRwNv54bYzZqYnObBs91KbZ0G/jgrZ9nnXYT2WwYVTpN2PIar4+e%0ApG9TmdF+FaVymX859S9c23Qt1/T8LU3WVmYTszyw4wG+eMMXyRTWHk4ylcvRvPA6K2mPpYhGaxVJ%0AIIrmvb2w584JtCot/pS/SoRlQxgDYlH3eIT6ZfCCkTMXMyiKOMZyxLIxcuUCpxm/rCMAACAASURB%0AVEcCtDVdQ4NixmLaxh1d+0ilpvHn85wIzNLpNJMa8zCartWRv/RbO/c4/wvvvX479eZ67Ho7XrOX%0Agm6WiWAIbd5Lo8ta7TlJpSCvCuE2unFb85TyDr51+L+TKuehUCCbhVl/Amc+Tdbfwl/dc2N1UlaT%0Atam6iA6Fh7il4xbm8+MkUkXCmTDrnOtwG0VneV7J16Q2Xxx9kVA6xKd3f5pUPnVVkf7IiKitnTgB%0APp+ETlePwWAgmYwwNAQ9PeM4HDspFiPkcnPs23eKwekAL/zGidmcQa83i+heVcelwDHa7G0oShKd%0ArmlNCaS1qCIlFWsugIK+wMjcSzQsnHtFUVdFuVw12UpmYphdDWLr/alPiSEae/eyfNC0SnV5e3SL%0AxcKBAwd48MEH+epXv8pzzz13xe9bBb8v6U8DSymvGRHtL8cW4J+AdwBr7m+Xkv6NN9646mOEREnh%0A8cfrOX9ehVoNGo1roZPNtPAYH+PjQ2RygcsqAgqFAFqtF4tlJ4nEycu/0iWoTIy69961rZsrkf5S%0ANJgbSOaT/Ob0I3DsmNiFYFjb8N9iEfMUX3hh1V+vFRGo1Snm58U5LusDIZKNYtbIaEtGdjiMqMpp%0ArrtRj+W5J+j61idquoa9Xi+jo6Pcdddda74XS7FUi7/a8Kb/Z2KC6IIcshAsoPXUDtpQ6VU4Sjbe%0Aen2Qx84bCGXCzIctbGpRY1ap2NCkwWXfSKv8SSKRl1hfL3GDp4MXL77I1q0GypMGxjJplLLCnuY9%0AGAwt1Jvr2eDZgNfsrS6aa23BJ7LZKukvTY2BIJn5+dVf1/vfD9HSOH3ePo5MHeGnZ34KQFQexC6J%0A26NCslKkk0cPnuBb34LvfndR1llBNBslS5GpuQw7t+9jeyKJStrKna3XMR2fQivLvBD6Fffvfjtv%0A8TYT0E4xPQ2PPjvF2bnzDA7CRz5oxWpWc3P7zdSb69GoNOgNCiP+eaSMG5uNGtJPyyIKdumSdERv%0A58JhH8fHBsjn4b/832UCA6O0R0dIJmHjxsXUVqOlsZqrHwgNsM65js2NXVyamyScCbOpbhPv7n03%0AIFKbS/P6A8EBRqOjWHQW8kq+amlwJTh/Ht75TrG7rKQQvV4Nr70mCuylUgyjcT1yKUW2mEZRxtm5%0AN8BdN0ncf78IBoW5XJax+Dwd9raFYr9jbd371JSIppYgXZ+jf/wRGhZ6GRwGR01hnfPnhd0ukM2n%0A0VmWBEl33CFSRctI/41gtVrp6OjgwQcfZNu2bfzDP/zDFT+3gt+X9I8D64A2QAv8EfDEsse0AI8B%0Af4zI/18xikVhSlbpZszn54lGX0Gj8TI9LVIsopjqpFQqcemSyCe8/rqBV199JyMzj6yIRpeiUAii%0A0bixWHaRSJy44vOSZUECbveK66CK1SJ9SZL4q2v/iqnTB+Dpp8UougKLxj3LYbMJWUgqtaZzVqVJ%0Aq4Jyucw3v/llXn89h8+3UhM+FJ/FrTcRmgkh6yWyP/4hvWnIVPbsS7BlyxY+97nP1WiFL4cK6QcC%0Ai/p7gFK5TLRQYHrBHA2gEChUI/2al6y2YTMESGlLeCOQiznobFTxxdZWGhtkDh0CWfZx770+9u7d%0Axeb2Rk5cPMEdd3Qj+Q0cDI7QYF60hIgpZSbcb2dkQbdn09uI5WIMBAdWGO1N5nK0LOyyxsfFzqgC%0As1kokiwW8R4/euHRmufPJGboq+/j8NRhwpkwBaXAufTzrNMK11GrFV58EVqLd/Do8f2kc3l27VoZ%0A7WfyKfJSiVA8Q0O9mXfkVdw9AU3WBvwpP7da9EQkP+/o3soX/9hDRpNmeDzHibFLvHjuPO3t4voE%0AIaWskGmjrYGT02dRF1zodIIsK6nlFIL0jUoCdaGN8swODg0OMBU2YtdlSE6NY8hDnavIUlfpRmsj%0A0/FpLgYuEs/FabY1s7u9j/658eow8mabWPQ6HB01u9xUIcVMYobRyCgdjpW69rVQLgsu3bYNvvjF%0ARYuVxkY9L7xgZvt2KJeLaLUNaIijyC4UJY0/NUdvSxqDobl6HUQyEeazJezqFCqVmNa2FunPTv8z%0AZauJaPRQ9WeKXcd8wkJvvZhJ7NA7akQDPP00qNWUlKKwtpBXods3QfrxeBy/34/ZbL7ie3Mpfl/S%0ALwJ/CTwDXAAeBi4CH1/4AvgS4AD+B/A6cPRK//ilS+Lr4YfF/5PJ0wSDj5HNNmOxiG31qVPQ3+/k%0A3Dn4xS9MKIpoUIpGWwgkZ1e1U6ggnw+g0XjQaOyUSlee3imXxY2VSMCy5roqKmPmlkOSJGyBBKXZ%0AGTSF0uVHe5lM4kAGQ+1EliVY3oQyNzeHomQpFp9mZOTHgBgCXhk1dykyjj6vE8NOjp5FOXuGncdG%0ASTStrK/rdDrc7iuX0rndQrL48MOw1G/qX/1+/mVujnqtlrn9YcqlMoWg0OEvh8fuYXZ8FlNzBjmU%0Aw1ByUm9U49Bo8HrF1v4975HYs+c6brjhBroauzB7zNjtJrwGDYemRmixLTYI7I9G2ed08shCE4HT%0A4OSZoWf42dmf1Qz2ODx1mLlsEqdaTbEoUndLM1pm86LA6tnhZzk3f46LAaGDTeQSGDQGGiwNpAtp%0AVJKKi8GLbPT2kAyJC0SSxPXiq9NRiNZR1xyno0PsKCopgfL4ONLRo5S1WiKJDF63AVNHM9mROWEU%0AprUwOnOY61LXo5ZlLCoVFks7pyYHCKaDjM5GWTYIrYpOVxsDoX5MiM+zp2dRdRRX/MJiOZmkpNKg%0Az3RwqH+ES0EHH31XhGb7BGWthw5z7SJZMQR8vP9x7t92P7Ik0+7xUsipiWQiNY6ZK0g/n2I6Pl1t%0A3LpSjI8L5ZdeX9sI2dTkIJfL0N1dXkgXylh0NnJYKEpW5uOXMBKvTrWSJZl39b6LTud6UqnTqNVO%0AVCo95fJKm/VyuUQidYK8YZKpuZ+TTguri6JFTTBaoscr8vwOg4NINkK2mBUftkZD0Gvlb3/7BZDX%0AmMHwJkn/+PHjXHPNynGfV4L/CJ3+b4EeoAuoDCP9/sIXwJ8CLmDbwtcVn+m5c0IKWWnvz+f9+Hx/%0AwfT0XjwesdU8eBCeftpMR4eW7m4Tw8PiBmtrMzMbDmPTLYbiipKlvCQqLhQCaDSLpFYqFUgmz7yh%0ArE9RRN76cqSfKayM9CvwxhXC9TZ88ZK489YifVkWBYuOjpoLI5lM4l8QxVt1VuK5OI888giRSITx%0A8XFuvvlmGhoOIkll4RqaOM709D9SLpeZSIyTmlLYZ7Kjn/Zz8V030Dw2T6Tx6lvgl8PjETWqT39a%0ASEfHMhn8+TwzuRyBQoEb7XaSz0XJTmQphAqonSttCBrcDUyNTaF488xMxtlV78W9UPOw2eAv/7JW%0A/79n9x56NwqV8MYuFSMT0zQstPOXy2XOp1Lc5HBQAoqlEk6DkwMTB7hv632MR8cpLXzWT1x6mlx6%0AGkmSmJoSfjlLYTaL1E7x/FmOnH+GD/d9mOGI8Ey+FLpEt6sbj9HDBs8Gmm3NXJw7yzaXpRrJK4rY%0AuZbLYNHrsXsytLfDS6/keXD/V0jkEuTGhtDPhUCrIZ7OUu80YGp2kp8VC/a+dft4/MKT9BmFTEwj%0Ay7hsXZzzXyCcDeKPRVmxRv/gB/Dww7TZWolFJOLzYucrSXD33ULOGM7NV0lfq5dxOdScOWHg36e7%0AaTRGWNcwg6q+i32bp1bsOB16B232tqowwmCATY5d7GneU/u5mhuYSy5qelWyilAmxLn5c5d1GwWR%0AAlvICnLoEOzZs/IxHR0abr55CEhU1S82g5dMycClbBObrCWSyWM13ku9nl4+uuMvSSbPYjSur/58%0A+f2vKEm0URm1XsFedz/h8DMAzBuKuDJyNYVcGWP69R8/QPD4K9DVxSHdPI50GYNhDaK4StI3Go2k%0A02kGBwfp7V3bsO9y+IPuyL10SZCHxSIItlDwo9G0ceCAjqamxRtz3z6JhoateL1aDh4UipXmZpn5%0AWKZmCEMo9CTz8w9X/18oBNFqRVJQkjRkMkPMzf2EUOjJmvN44QWR0iuXYf9+iCVEQaoyhWo1rBXp%0AA3hiRc63m9j5zDlh9bdMDlmDj3xEHGTJhXHmzBl+vWCw4zA4GA+M89JLL3Hp0iXGx8fZtGkTX/va%0A13A4HEQSES7M7UeWjaRSZxiLTyHH1LTMzHDu9q1M2iU0dQ1ElndSvQl0dMDf/M3ie3IimeR4IoFS%0ALvNgWxvXWCxkEkVSp1OUi2Vk9crLr2NvB/P6MK5eibHZGDe0N6Be2BZLktC/L4XFYsFhcZAtZnG7%0AQUlGKWtF8TShKNjUalSSRINWy1w+j8vgotHSSIejg3guzvemp3k9FmYkPoM6J1ruR0fB15LlO0e/%0AUyUAMWISzpz8LZtDKlrtrdWCbcUmWafW8alrP4XT4OT8mRdoPnIGsxIjemaC2Vno6xMfY3ODgXQu%0Ai9UKL7waZ3gY9o/tJzIzgt3bClotBTKYtAas7S4KfkH63a5u7m6+j1bH4gLtsbUwER8jno8ST+Vr%0AST8eh0SCfDjJ4/9oZO7EbvyzapK5NI+9ep4DB0RAFc3EBWknk2zrSTMwIBoWC81JXh16lVQhDaYm%0Aei8+Dr/4Rc37f2PbjTWe97IMaknH3T131zxOkiQsWgvRbLSqjVdJKno9vZed+JbNCqHLT34i/j8y%0AAt3dKx9ntcLNNxdIpS6gVotAb3vT2xmIJTgxd567t32dzs6vo1LV3pN6fTMdHV/FZtu9cP4mSqUl%0AJlLnzlFMB9DnHLT47qUkuygWo6TyKX4ZPM11sYWg8ne/w/rP/4o/MsnU6GnGnv4Z5Y4OTsnzfCK7%0AhXc33776C9RqV9/Fl8srfeIX3kcRyCWwrEU+b4A/SNL/+c8rwz6EsMXnq8wazXDihIFNm0Tk5HDA%0AZz4jnCMbGj5KQ4PEiRNCddHUBMF4Hot28Y1RlCTp9AVyuemF/6eqxV+VykIuN7Eg26qVl126JGwM%0ADhyAp56Cfzzzd2h0hbUj/VSKieBwTZqhinwek9rIC4ZZLNt3C1H3Uu+G1WAy1ZB+NBrl/PnzFItF%0AOhwdPHPsGXbs2MHIyAijo6M0NzejVqtxOBw8ef5Jnhraj9p6J6cmHiOY9qNKqDCWyyhmI5OJKYpf%0Afoj4WnWFq4AkiffjeDzOoViMWLHIqWQSp0aDRpYxySqyegg/E8Z2/erFEHedm0Bfga4tVlTGGF3N%0AaxRNlj5nQSrnckEhkyEribzMXD5Pw4LPQ7NOx2QuR17fSNLxFkrlMorayhNnf8Svhp7HYm6mlPXz%0A7W+LzlOtZ4r+YD/HZ44Di5H+eHSM7rkisiRj0piI5+KMREaqXdyVsYJ+/wjecIFuLnHuiREmJmDf%0APlGHaqw3EIxliMXA2xpDO38tr8+c5fHp59iy7z6KLV1I6hxqWY2mwY0usdAAEYnQqdlNc2TRXdNk%0A0pBOQy6vkElLzMyUyeWEHLh06nUOa97KSeuNDDsfQj3wR0ibH+al82d5euBZMVXOUyQSUglRQCJB%0AQdbxN38Dn/jjFsrd5/jh2UdI2Y1o7V6k228TrLsEG+s2rkihtrYKy6bl6HB08OD+Bzk0dQi9Ws/7%0ANr6PO9ddvkv64YfFbh9ElG8ywVrTKnW6FhKJo6hUYtfR1/Q2RuN+etxiQZakNx5zqVbbKRSWaE1+%0A+UuUIy+icjRi1llJF9PIspYLgTO0We3slDvEynTiBFJTE6WZKVqMDYzqsoy5VDTbWjBcGqG1te8N%0Aj12D+XnRuPXTn8KTT674tW2tYuIV4A+O9JNJoXu+eHFx+InPB6+8kufixVZGR0W0FwoJ6aTJtCgN%0AbGgQi2Z7+wLpJ0uY1It5xVIphdm8lWx2glKpWHMRqFQWYrFx9Pq2FXMn43HRSXrgAHz+85AmSNEw%0Ay8zMSi06ikLuW99g69Mn0atWkYr+6ldww1sJW9TUffRTK3WNq8FsXrRsRJC+z+djYGCALmcXZ6fO%0Actddd3Hy5EkcDkd1VKDJauLlwX+jIFm5GJ5l//Q5dNlRfHkrks+HRWvh2sZrsZmtpK9iStPlkFUU%0AfhUMMpzJECsW8efz1C8QbylTouRW4/xQHfa9q7eaS5JEuFCkQ6/D6S7R3vrGN6rLIDpdHc4SZNWE%0AF/yiZ/N5vAvHbtHrmcjlGMxLNDk6+bf5eWY0Pt5e38ILQ09hsvVSKkSYmREBVl4/yb6ufbwy/gog%0AAonNmyGaCuHIy5DPs61hG49eeBSv2VvjmOnUO3CmFHSFEte7+zlwTM+LL8L21AFs2gytPgPheFYY%0A4DXFSAac5I7fiyVdYufG2ymqHGgMOUHEFguGQpxCrgR/93fof/Uzul7+YfVYdqOMlGhFLlpJRc38%0A878mOXYMfnDiBwyf3s9jlzby44NNeG1n+PyX58h6X+SZC4eYDM0zE0hj67rARL+bwsAIpVOn6Y96%0A2bQJbuhrYc58hlQwxZRVRqd1CEtYs3nR42MN3HuvWDiX45aOW3jn+ncyHB7GpDXR6eysyfsvx9iY%0A4INdu+Cuu4Tn/+Vk6UbjemRZL7pVZ2aQAgHeu+G93Npx62XPdylqirkLzRnFo/tRe7uqY0K12nqm%0AowPUG43IrV1w9KjIPW7ciGMiwC2N1zP2tt2cDJ9ne+MOoWxoWDlvoorV5rDOzIjGGp9vxbxNi8VC%0A4++Rjv2DI/2xMbGSv/jiEdzuOMViDL3+n4hEzvPyy5u5dGkx8l/+uuvqRGrHYhFf8SwYl6QQFCWN%0AwdBFPj9DsRiuMSuambFy6NA4arUDSVLXTKcvFsWx7rkHnO4C75GaiCkjjI+vEum/9hrjTRbqXM1C%0AbrkUsRhMTWG95U421W1aMYN3TSzL+0WjUXbv3s3w8DB6tZ50Oo3VacXtdhNqC1UnE6WlQUxFFXX2%0AaxkIDTBdMLPlaJDb+qegvZ171t/Dze03Y1SpSF/FlKbLYSCTYaPRSKhYJF0q0W0wVIlXSSsYzWry%0A2wxryk0B8ioL+kKUXTvUNcW6teA2ugmkA6hMUTRZB6GFBPDSSL9Vr2cwnWY8l+PjPh9WlYoP99zO%0AJ7ffh9vahsvSjEdjpWwf4Wtfg5nEFBvrNpJX8hSUAg0Noqs5Wkhg7+mDS5e4pvEaTs6eZKdvZ835%0AONNlIePT67EERvjstpf4wg1HqDv5OzyZCdqb9USSGUH6jXHmJ21IQR9/otuFJMsUs3oMhgUSkCQM%0ABogf7YeeHuShS6gd5mqS22WSUWJtmCQ3urKd3m1Rzo/PMhYdY3I2RvsGI7feHcNqLNK26SJel5mL%0AM+OQs5Nw7aff/D02ttcx/NNDjFz7QZq2ulGrRce11WakOdLBuKqI07JQd1q3buWk92WQ5dVjGaPG%0ASIejg7HoGCbN2imdCoaGRBe3JImibWcnaxaqQQy09/keQKt1w5EjcPo0fd6+y4o5lkOvb1nc6cfj%0A0NSEUoyhaurGpDGRLqTJli3Mxkdw6U3CZOmZZ0RE0NbGzWE7W9v3IMsqXp97nd6mbeIFeC9jM2E0%0Aik6zBx9cdIebmYH168VCWxnDtgCr1UrTKsKLK8UfHOmPjsKWLWXOnVNQqR4hl5vC59PwZ3+W5UMf%0A8nHwoCiiZrMrlY5qtYjEKyjKZYqppXLGPHp9G7nczEIRd9En4NQpC4oSRKVyoNV6iMVeI52+VF2A%0AP/YxscOIDEZY72/D2J9henoV0u/v5yV3gqY9+1ZshTl3DrZuxW3y8PEdV2GUtCy9E4vF2LhxIxMT%0AE+RyOVo1rfzm0m/Y9+F9jOfHCWVCfOvQt4gWX8eu3oLP4qM/2E+s7KFpQktq3z7Yvp0maxMalQaD%0ALJMplZjIrrR+vhKUFgqmAOFCgXaDgeTCInKTw0HvQqFaSSmYzRqCSy5gWGgYW9hpFEslTHoXY5FB%0AHFcw6B0E6YfSIRJKEFOpjlAl0s/lqguOTpZ5l8fDFpMJWZK4y+3mLQtb5K+/9fN8umsX97Texzn1%0Aj9Fqy0wnpmm0NNJmb2MsOlY5UdIUMNzyNnjqKYwqPR/Z/Cds9NSOiWwpWfiA9zZR2c7n0WlK6I6/%0ABg88wA3mk3Q0G8gWM8KauyGGqmjFEh2n3Chu5EJaj928eHFrnBaUXz8JN93EkTu/gqa1sXo9uEwq%0ApOB2eqX/hCpvp6EtytGZI6y3dTCQNdHRKbFpZwTJYGBo4hRv37iXrZa3UWf0EtAf5BbHx7hnx25i%0AoyGOjtdz7bXimLIk84W3fBljYT2ZkpXO9oWdTGur0Hq+SbiNbmYSM9U8fm6lWKaK5UOQ/uIvVs/n%0Ar4r5+dqJR1cIo7GHTGbBOjUUgpYWint3ona3YtQY6Q/286PzLzKbGMepN4vOzK98RXTqajTs8O1A%0A39LB5/Z8joduegiN0yPauLVr72jo6hLWra2tIpf87LOC9Ct1tmVTeK677ro3XcSFP0DSHxuD667L%0AUiqZcbuj5HIzGI3d2GzXUVdXR1+fMDxbbuZVwdIIQ2tQE5zP1uycDk6dJpmdW9DoC9JPJCCbtWK1%0ASoRCdrRaL4HAo6RS56rNV5W/G345TO6eHK6cRD5frE3vlMsER86hbmjEtWFHtRuvinPnqpXIq/LM%0AWBbpl0olXC4XkUiE2dlZ3tr0VkrlEj858xM21W3iUugSF+ZPk9BIaPJ6vGYvnRkDO07MIBXKWG68%0AsabLSJIkIsUi/+/Uan11b4xYscgvFySRoUIBl1pNqVxGK0lsNJmq1galdAmLZSXpD2Uy/HLhBp3K%0A5ehxdnBi9sRleyyWopLTD6aDOFUeQtkixVKJpKJgWTLecIPJxDuXGwIB680W8bisA4/JI9wYSwoa%0AlYZuVzeDYSHRK6fTlDUapLo6cbMPDLDjZy+hiSdrjIfkVBqP3SdIv75eaFlTKWhtZZdnDLtWRpEz%0AzMyAxRXnuu1WmmPnyXSLvG8mqcNlXST9wrVvYWbDrdDRQSwuofdYRBR67hwWtYpiWUKlmCDjpmia%0AZCxzlrdoOhnBRkeHsA72WhsY8l+kzd7K3z9wB++8zYvGkGG9bStbu+rJ+BMM+S01moINbfUUt7yP%0AbMJE1SLebn/D9A6IAGzZxwyAQWPAqDFi0pgol0XaOrHSSQQQrq1Ld3qrydzXRCDwpkhfpTJRKuUp%0AlXJV10ClpxmV2oZRY2QgOMBcOkU0NYFBs9D5WNHyAnz0o9UGD6liwPThD1/+oHfdJcbHXXONyN//%0A+tfC/7pyrba21jR09PT0rJi+dTX4gyP9eBzWrUthNpdxu+2kUmfRasUnPzkp0lzDw7WSunK5zI9P%0A/bimzRvAZNTx5JMJnnhiUYb1+tzrxPJZMpnhqlxzZASamqyYTDamplRotT70+jYKhWB1FGPlOKnR%0AFLouHU4fFPLpGi03wSAXygFu77pjcYr60hVnfv7y27y1sCSnXywWUalE4c1qtdLf309jYyPv3/R+%0Avn7b1+nz9okxekqWsXwcUkKJsTmkonMsyrDLumICFoBTrUYryxTfRG4/ViwSKBQolctV/xq7Wo1t%0A2TxZJa1gXYX044pSbdoayWa5pq6HofAQDv2Vkb5NbyOajRJMB/HZPWSiEmdSKTau1ip9GcTjUGd2%0AMhIZqS44LbaWqkleNjSHQb+wtdu0SSSuR0eFePyhhxbNhyrGQxXSr6sTuSGAjg4M82FaOzOcOAGK%0AJsbWHiu2yDjhuvXE45CO6/E4Fklfu3sHk57tIEnE46BzmcUxH3sMk0oF6jLpNDTLuzg2e4g6TTsm%0Af47pkp7WVuGD0+HpJpYI4DQ4Uamgs76eLc1dtLZKqFVlZBW0tEo1QZPBAHoaiQSMi4tBxePjDVCx%0AWF4NbqMbs9bM6Kjg5fn51R+XyazdtwgsTq1ZjnJ5sTHiTcBo7CUeP1KdOiRGbloxaozEc3G2NuzC%0ApjNXvb5q4PHURp6SdOXbk64uIRO8/35BcJWKdV0dbzgA+yrwB0X6FX6U5RSf+cwAOl0jkcggv/61%0AcJ28dEmkud7+dtGYVcFp/2lOzJ6oNssA5Io5GurNvOc9CS5cgHK5gCRpCaaDpFTricePVuWaIyPQ%0A0mLBZnMyOQlm81aamj5FoRAiFgOTRSwmxWiRorWISWuivkuDnE+JRowFxC+cYt5rFl2IkiQivMo8%0AwlxOdJS8CVc8zOaq8VosFqtW7ltaWti/fz/r1gkfbkmS8Bg9XAxeoHtwkqKsgqQwi7pJ28Phu++g%0Av8m7apTw1y0tNOt0l53LuhZiioJSLhMuFIgUizjUalwLxL8UpXQJh1W7gvRTioJ/gfQvpdNstdev%0A6iq6FmRJpkxZqGicLWjSWh4PBrn2KqOhaBS8NhcXgxfxGMW1sbS1Pjo/id2yoIns7hYFPJ9P5I8z%0AmUX2SiTEZ9bXJyQ7e/bATTeJ37W2YpgN0NqZYcsWyJHAJUnkrB6eeFrNJz8J0+M6/FOLbFdxME0k%0AxCUk2yxisYlG0Zdl1IYSgQC0NGq5b+t9XN9wO/H+HGmDglYrPPo7GzdDJlt9TzfVbeITe9/H7t1A%0API692Vr11FmKj9xr5mbHRxbJ9wp15ZVhKqtB+PGYOHBA3MerBeRL502vinJZyEdX205U5qeqVHAV%0Aw+UrcLn2EYu9RiD1O0pOG4qSRpYN1fGId3ffzTXNN1eVf/9h0OngE58QhYzPfnbx53r9Yq7/PwB/%0AUKSfyYgPWlFSuFwadDof6bSe06fFijo0JIo5e/cuukfmijmeHnyaD/d9mGeHn+Xrr32dfz75zyTy%0ACVzmOmw2PwYDhEIpZNlIJBshVLTT3Px51GpxA4yOQmenm8bGffj9gjxlWUu5rBCLweHs/+SM/wzT%0A56fJN+Qxaow09ZrQq0f59pFvV89//PxrtG26fvEFLc3FrebWdaUwGMTFnUgwOjqK0ynO+/bbb+dv%0A//Zva7zuPSYPuVyGvjy4jfXICx+xNDdH0buFPsfmVQ8hSRIWlYr4myH9YhGTSoW/UKBQKqGRZZyr%0ARfopBatFS3TZjZhUFGLFImlFIVAo4NFo6KvvuyqPdYvWQiqfwue08zad3Scn6QAAIABJREFUh082%0ANuK7wiHm1dcRgyani/5gv2hWSqdR/9svKZ4SvkzRyUvYbQvnpNcLT+JbbxXeyg6H8GmAxUhfpxMC%0A8vp6sfMDaGnBMD1P4dgBPnZ/moKSx5IOk3P7eOopEcDPTukJ+RdJ3+kUscOZM6JeiNlcHcIrJxT0%0AthKZjFh/Op2dXLOxjqNHXBjqBSFGshE627ahyxaqxKWW1biMCznSUIjNN7npW0VV2NIi8eVPL9kZ%0AXmHQcjnS3+nbycUjTciymEcSCIhBQ0s3xX7/G2yKEwkh1VsaAScS8NxzYjGuq6vaH18tZFlHU9Nn%0AKGT9ZIwRJElYrhs1RupMdTTbmnn7xr/E6dx31X/7DbFxoT609H2uOBn+B+EPivQrvCj080Z0ukYy%0AmXrCYYmJCXGta5YJXh658Ag3td3E9gbhKvihvg9xfPq4GOJgbCWXm2DjxhKDg2mypTJes5dQJoTR%0A2LXQ6CAaVCwWNV7vlupULBCOd+H5KAFlkIOTB3nkmUeYsk4tRPpuOuyvMZucraaOkmOXaOhZouRo%0AaBAFGRACbceVpStWQJJgzx4Cjz/O888/z7594mIzmUyYKimM118nOvsCNq0ZuajQpVLxofXvJVsq%0A8fWxMaZTKbKRDBvaNqx5GJtaTexNREbRYpEug4GZXA71wsW602Jhh9lM4kSCvF9E8aV0CbVZRRmq%0AnbAgSN+j0XAikaBZp0OSJN694d0rZw1cBi6jiw2eDVitkEupsJUvUzhb63VEocnlJJAK4FFZ4Bvf%0AgM5OVOEIxdlphi68invrknbQT3xCqDdUKhHNLyX9tRpnvF4Mg6Nkhvr54f5vcnP7zZiSfhIWH8Eg%0A3H47XLtDTzq+SPoVP//XXxebBywWcSyDATmUQW9VqhwHsHmDwqVZHwa7qJLGc3Hq3W3sVZpWryWF%0AQkjuqxi7J8uLVqprwGhc7KRfjm3/i703D5PrrM59f3uqee55bqk1z5KFJQ+yhSdMsI3NYGMgJGQg%0APCQ5JOHc5GQ6OLnJ5Z6E5CS5JDcnyeUQkoMNBkIAYyxjY2NjW7JsIWtWSy211HNXdc3Trr1r3z++%0Amrq7urtaQ5B9/D6PH1B3ddWuPbzf+tZ617s6thO52Mx73yuI/dQp+F//S2yYygiHF67bAVUyr90m%0A7Nsnzv3MjCDPsqvcJUBRHLhiPpLmUex2Ibf02Dz84o5fBECWNTTtEoO45cLpXLzivUxcU6QfjQrS%0ALxYzyLIbTWsiHP5VVqwQGt1628/h2DC7unchSRIf3fJRLCyms9OcDp/GZ/fhcKygtfUs4XCaQ8cN%0AAsXVRLPRShSSyVS19mXf9MOHhVeSpjURfuFlbsy8gwvxC/gmfJxynsKtuemIT9M5kqTD00EkG2E4%0ANkx+ZoqO7mo7N11dV4b0AXbt4sy+fXzM769fxHn6aTIHvoZphLmrZTc2u8EGxxoMu53myUmOOxwk%0ApqYW1ff6FIXEJZB+3DBY43RyqNSIBdBss9Fss5E4kCA3LKIUM2OKCVmaxnTNtjxtmgw4nXw3EuG6%0AS+wyvL7rem7qvakybOwv/gK+8IX5tfRFv0cc+loF07QOh4X97a5dhJwhXv7GX3N+Qyc3rby1+gdl%0Ab6S77xZb8rmRfj3IMrbOXpJ9HcSnLrCnbw/uxDhDmXa6uuDhh+Gdu5oIqC0884xIPT7zjJh/XCyW%0ACpvC9Q0GBtBH8jhaDFavrgaJjtgEm9foBAOiDmVZFrIk83779vrkMTQ0X/+8GLzeefNz52KhSN+y%0AxH/lec3NzeK73XOPaE4vozy7YEFEIiKaL098z+VEc8973ytO4saNlEaeNf695sCR85FM/6Ri3SBJ%0AEv2B/kt+v0s/EMfC26ZLwDVF+rEYvDD5HV69+KNKvmxiwklPzzDT09W5o2UYRdEZWWufPJGawK7Y%0AORU5hc/uw+vdgcNxkHg8w7mxAlK6laJV5C//UuwGywtNGQ6HGBQ9OQnnElGmYy+z1bOBj3Z+lI29%0AGxk3x3HLdlzf+i57s3m2nUnz1OFv8tWvfRbJ6UKuNVZqba0Ojr1M0k8bBj/asIGO8nY2mRQypt/5%0AHWE7GImgnDxPoTDJA003YaoFlKQBbjcDJ04w2tuLEYnQvsie2aeqDad3vheJVIq+ccNgg9tNi6Zx%0A75wnNT+ax4iJhaSYKSK75MrYv8p3M002ud1c5/WyeSGyXAJrmtbQ6m6t1BktS3jLfOlLjb9HOg3t%0AAR921U7o6NlKlBFqX8Gzoy9y140/O6sJq4L3vEeErOVrnU7X99suQfr0p0l0NdGXFPeKOzXJdNbD%0Au94lGgs/ctcGbuq7gX//dxH9vvSS+D7l+R2VXcTAAKlBHe/qHPfeW2NRMTLCLz+cpqlJEjvesgqq%0ApaVKkmXouiiWLUcC6PdfMuk/9pgwSYTqzOlAAHbtEotaeQM4M1PNiNVFJCJE++VI/vvfF3nfWolP%0AeYt0ibDpPixLx2a7fF+qy4Ld/taN9CfDeXJKmIvxMyTKao6hIY4d+yKf+MT81M5Uemre8IWJ1ASa%0AojEUHcJr9+JyrUfTzpJKRZlM5pHzzWiyg+HRLLHY/FR7U5OQzL4xdoBT42P0Ffrpt7fSeqaVld1p%0AZKOIO5FD6u/Hevcn6T82TeAL/8S9R/IEVs5JnaiquJOLxcvL6QNjY2P0Dwwgud3igdu3T+SUH3wQ%0ATp+mGPKjjEbQ8xOYyQiSw42USFB0OGg+eBB27yYfidBaHsVYB42mdyzLYt/MTCVaT5gm7TYbH+/o%0AoKMmj17MF0Xxu0T6RsJA8Sh02WyzSD9lmmz3eHhwkWNrFD6fkJH7/ULpFgjMamZeEGWels8N8fG1%0AH0KOxipJ5dDAJsLdIVY2L6LCUBQRWc7MiOu9mL5QlnH6m1kZBZJJ3G5QVYmHa0Yzb98uRByHD4vD%0AuOeems2Dx1OpFYycL7JylUXX6prrNjaG0tuFW3MzFB0S9QkQQchcqcxLL4ldynL0kDUT3RZCvfRO%0AOCwWsbNnZ8vWP/1pEfG73dW/qTdjeRYiEaHqCIfFdzpxojoarozFCgtLwTCQZRsOR/8sk7afCup1%0A7F4GrinSP3p+isHXO+hxdXEick6YQcUukEhE8Hrn67rGk+MV7/Syp/xEaoI2dxtjyTF8dh+SJBMI%0A7MbrfYJwokgh5SNkrWFSeZ1oVHBxbQAeCon7WT9xmOuP347kTCNlDLKDGdoO72PDyTDuaBqrtRWt%0AzUX+vo9z4q4drPv8l9j6iT+c/6XKecW5H7RMTE5O0tbWJirYZ86Im/zGG0Wx+NAhik1uigN9FA+/%0ARiZ1HJdtFSQSOHUd0+mkOxRCLRbR5q6cNfA1WMiNFApki0UmdZ0/v3CBXLGIXCdXnB/L41zlxIga%0AFPUiVsFCcSh02e2M1ZhMmVAxVbtceL0io1bWdzea1h0dhS5vAv77f2f710pj8UrfKbhiA6uuu3Pp%0ADurt20XivQE4bC76m1fBP/8z7hu30tw8e+DN+vXCU6qnR2QqZvGspsHP/iwEAoQnTTZ32jlbS26l%0AMLnL18X+0f3VUYS1pJ9OixXlxRfh9tsbOuYKyjm0RVCPb7/1Lbj/fiFBr41/yj1IwaDYEIP4rvOy%0AmPv2Vf0dIhGh6hgbE06iH/nI/IVrMd3oUkinweMpCT4ubfd5reKaIv0nDhynw9WLPd/Ed59/gT/9%0AU2huvsBNN93EkSNH5r1+LDlGZ2lqzede+BxpPc1Ueoo1TWuI5WIVs7Vg8HYmJv4rcauFfNJNd+E2%0AUi0/JDxTmJd1aWoCX8cUzTNulItBjNaciFQnxlFWreCWEQX7VITRwuOkW76LmxFuueMXsDSNvFpn%0A69/ZKW7MsozsEvD8888zMTEhSH/9etG80d4uHv6WFohGMYJ2uOsu1GdeIa2fwO3fDokEdl0n7/Gw%0AyjRZv0Qk7VPVeTl9y7JmFV1BDBtps9k4XgrL9izwvfKjedwb3Bhxg+zZLM5VojjZrGlM15D+JYhY%0AF4Qsi0C4dZHgtozarzXyb6/SdfBbopHG56PSmgqsbV7L/evuX/rDt20TBk2LLKxlPLzpYVo+8HMw%0APo7vndfxsY/Vf91DD4menXny+C1biKtNeM0Yq1zOypAYoLKr3Nm5kyOTR6q74fIKGA6LIvW5c/Dh%0AD88eHNAIyra3i2BuZuXoUZFJuuUWcT3qxT/BoFivytdlXhxx+jQ8+aTQss/MiJXjP/9n0RBVp/fk%0AstI7pbpMIyZtbzZcU6Svh7v45Q+sZPR8kme+tp/Vq6MEAuPcfPPNXJjT+v3ihRc5MnWEFcEVmEWT%0AkcQIr42/hm7qNLuayRiZijxNkiQCAR++lhwnfvIa50/r3LlqL98896V5pN/SAnLoJG1SJ8qOfmjL%0Aor3yFO7BfbB1K1tvfRDphecxmzp58XCYXOZVru+6niNHjvDdGje8YrEgVD2dnUKHJ0nLbCkUME2T%0ARx99lMHBwWqk/6lPiZAJxHt2dmIENbT2VRQlAz05gqN9G8TjeAyDlKaRi0TYWG+Ybw3ssow+h+D3%0AJxI8PidUHsnn2eHx8FoyyUa3mzsXSL6m30jj3uTGKlhkjmdwra9eD6+qMpzL8fjU1BW/CX2+Kum3%0AtMD0cP0H/6mnxNAXy4Kz+8N0PXyrKN5+6lOziNuluegL9NV9j3kf/Eu/JPxSlsDqptVIzc3wJ3+C%0A7LQv6CnT3CwOpV5w/eppP9sD51hhtzNUG9HmcuBw0Ofvo9XdOjvSn5gQDLx3r7iHKq22y0ADEbTL%0AJXj58cdFQf073xGbE1kWh1Ev0xkKiUh/1gjSQqHaF5BIiELtv/yLOG5JEm+0kJnZ5aR3UqlF6zL/%0A4WhAMdXwW12Rd7lCaC5uYscWB0ePXsThakd+6c/QNI1AIEBqTkPIkckj/Mp1v4LP7iOai9Lh7eBr%0Ax77GTT034bf7cSgO8kY1b9zcDHZ3lrGLb3DqVJgHd9/MdGqG6Zn8rBtw9WpY1zWOuztEwojRN3gc%0ANTKM0uQTlbKdO7GmRjmfsXHyYpxiWgx3OX/+aaZryHFy8sskEq8I0n/55bqe+cWigWEs3uiSzWax%0ALIuxsTGC5dWp3Npfxvr16K12VDWId/U9dA9uQerqxhgcpOnCBaZNUzhylpsbloExXWd/IlHxxgFB%0A+td5vaRMkz5H/dmmRtLATJnYO0UUmT6RxrWm2m2z1unk0clJXojHcS3klXuJaGmp8kBrQGfq779Z%0AN9w/fx5+9CORHfBpWXr39F1a81wturvFwtEoGvy8ubVTy4JXD0q8Y4eBa3oa3bJEYb0mTJYkiT+4%0A5Q/wO0o7sXK304EDIh9+qVhMj1mC0yn6Clpa4KMfFQF5uf7c3l4/0g8EBOlfvFhdtPnBD+CP/1ik%0AoiyrZHUam6/qWOggLof0L1FUcFVwBYu51xTpu1zgcGQYGYnQ2/ZO2p7/Bg/u2oX7298mOWc7WatK%0AmE5Ps6FlAw9ufJC9/Xvx2X0EnAHi+WpodNtt0NlVJJkcx+HI0twMUi5IOBWbdW0lCZJnYrSu6yD9%0A4iFkr43MLQ9ifOCj4k5dsQJj5zqOD6fIWTlINjEz8xRjYwcYGXmxJJEzyeWGicWex2ppETdQnVbs%0AcPhbXLz4ZxhGkh9Goxyqs2XOZrP09vbS0dGxsF/P/fdTaJFR1QC27g3Ik2Fobyd26610RaNczGQ4%0AcuRIQyZNNkkiX0Pwk7rOFrebwzWL7oxh0GW341EU+hZIDSRfS+LdKZ5yxafg6Hcg26u322qXi+F8%0Ano+3t1dM0a4UPvnJaiTZTJhJqV1ofucgEhGva/IbPLRj8FI2Yv9hmFs7zWYFD7g2rICzZ+m124Vh%0A3hwnQrs65/rs3i3SO5dTNG8gbeL1isxR2eapNuO1Z0/9DUa5Ce3AgZp188QJsSM5fbrqcfO7v9vY%0ADuWnQPoXcznMK1h0reAKduVeU7e5xwNjY6/T0eHjxoEVrNrcS+KJLzJz7KDwkymh3AxVlmpGshFa%0AXC3c0neL8KSx+wg5QkRz1WEIPh8U9TySlKarK4fXC9loAMkZmxVsWZaFPCqz9mYf4SPjpK7bhtQp%0AY2srEZMkEXvgRi5cjBNoCiAlm0gkDiDLNzAzM0Mi8QrZ7FlcrrWoagDdmBZm7CWrBNMUF07Xp8jn%0Ah2lquododB8Hk0merekMO1uK8DOZDL29vXzmM59Z9Nzp+pQwkGtrE+FSoYD1/POEEgk23HQTTqcT%0AxwJReS38c/L6M4bBTq+XC6Uoo6r7lviN7m489eoYQPpIGs9W8dC41rkI7J29n++z23mwpYXtXu8V%0AUe0sBHsyjHtlG6Mp/yzRfqEgBDe/8Avw/r2RJfSBP314PLPT6JUUyMAAnD3L6vPneeYHPyAzM7N4%0A7WjnTvjgBy9vR9NAekdRhIKyHtavrx/ph0KiZWB4uPS45POiELBmjSD/8koeCDR2/JpW36ahEVwi%0A6f/zxATnr2D3bAVvVdJ/h/5jnvv+N/iZn3kPD91g44QrRfzY61wMnyWdT1XIPpaLVbXHuRxnYmM8%0AnTIruvGgM0izu5lotkr6BbNANpqlo8NJT08WSQKnFGTTO2KzjmE6M00gFWDFThsDbSnc7R24ri9W%0AipAAjz76b9x11+24XC6sTBBV9ZJIGLS0rCGROEcmcwqXawM2WwuGEYXPfAbL46FYzHPx4n8DIJs9%0Ag9u9Fbd7C/G08N13yDITJXL9p/Fxzn1jkkwmg8vlwr5Isc2yLEwzhap6BemnUjA4iDk5iS+b5ZZb%0AbuGDH/xgQ9egVsFTLuB22e2M6zrH02lG8/mKc2XPAotIUS9iJk20JhHehe4M4eie/VpVlnnn5TSr%0ANYJ/+AeYnORdtxV4Sn43PPus+LlhMHE+R3u7iJal6FKi8J8+yo2DZZQtS+juhpERrj97lp6TJ/nB%0AyMji0mCHQ0wluRzUi/T37790gi3B4YDPfEaURSQJoVJbvVqoK6anL139Nj4udKLLicCXQfon02m+%0AEw4TKRQY1fVLtihfFG9V0t8b+a+Ef/QSN9xwL005meG17djvvJshKY5VNMmWooup9JQwxDJN+JM/%0A4ewPnsVhDzKUy2FZFs2uZj625WOzIv1MIUM+lufmm1fgcIiT98C7A4Q6ZpP+k4eepLu9GymfZ/NO%0AO2vWdKL0zKB6BdENDw+TyyW44YY9uFwujFQLweBd6LpOZ2c/4fAohcI0NlsbiuLDNJMUgd/93fvJ%0AZIbR9UmOHz/Go48+isPRh6I4mC4UWe+AAYeDkXyeuGEwUygQeT5KOpquTMKqB8uy0PWJihMpbrd4%0A+AYHuXjLLWh+Py5dr+usWQ++Gq3+TMkmOaCqRAsFnohEeDoapWmB6L6M7GAW55o6x9yIYP5K4Nln%0ARcL+tdfgtddYvd1DhCYiZ0vX+sUXGfv3V6sD1pcUhV8bqK3lZTKlLI6iCDuGkye55frrOVX2Abqa%0AUNWqo2gZ3/nOJfnczEUwWFOXHR8XncLlISSX2ufy1a8Kc7blWIcvg/R/EI2SLRb5h7ExVjmdlV3x%0AFcVblfTlzGZWZ3rRNBfOVI4Pv/u3WfmJ38Hffx0mjkpefyo9JRpOXnoJtm9n1WtHeU+gkx9Eo3z2%0A/HmKlkWXr4vpdLWwmi6kMRIG/f39lcVjx/oA8XyV9M/HzmNMGAxsGICJCaSOdlyuVWQyg5XX7Nu3%0Ajz17+lHVIC6Xi3xOwe8X+9jm5m5GRy+QTk+iaU0oihfDSHD69FHOnTvNmTP70PUCX/3qv3D27CB2%0ATTR9zCi9dFgjhDSN6IEE5yZTeE2ZTNIgMZFYlPSnp7/BxMQXcThKheJEQkStBw9ycs8erHe/m1mG%0AQkugNr0zWho3KEkSNllmulDg9VSK5iUkiUbCQAvVec3f/Z0g47JdwdXCiy+KSdr9/XDuHFJrC3fc%0AKfHMhdUiRB4aYuyCUSX9Jds/rw3UGlzOsh0eGACXC9ett2L19JC5AkPul4V0WkTiDbhvLgvT01VP%0A+Y6OS1vMFEXInm67TaSI/vVf6w8in4sGST9fLBI3TT7Q0kLSNNnj9zP2Nuk3jlFlFZ0pXST2olGC%0AnSvxJrx0TmwlWKRC+uFMmBbc8NxzFO6+m+lmDxuyeU5mMjRpGsfTaYKO4KxIP62nKaQLdHZ2Vki/%0AbJtbThu9Pv4627zbULxKxebPZutE18cYH/8Suh5mcnKS7m4biuLF6XSSl/MkIgm8Xi8tLa18/esH%0AeeaZo8iyHVX1YZoJXn31WVatamNw8EdEZwL09gaw8gZDfzhCfjRPWOrEfnAQz+EcuadijByMs7Po%0AIlcskg6ncS3iMZvNnkFRvLhcpUJxNAr33QcPPMCUqhLq7Kx2vDSA2vTOkVSq4knfbrOx2+dDkyRa%0Alii8FnNFZEedWyuVEgXVP/3TKyY/mwfLEna609PCh0FRwO9n82Y4a/SJaO/ixVmDid6spF+5LTZs%0AEMoySWLNzp2cuYxRepeE8+fFNuRK7+RqSX/Pnqq17nLgdIr3WLdONHcdPVpN8y2GTGYJb2eBk5kM%0AG1wuZEnik52dbCstFJcyl2JRvFVJ/4xeIL7rXmHQMTgIwSCZ4xnSURfBosRMTGwfo7kobQeOwW23%0AMWIVKDSHsIfD/F8rVvC+5mZeTiSQJAlVVimYIs94PpNgNGkSaGkhVzp5Xs3Ludg5HnnuESzL4vj0%0Acfq0PhS3UtnyS5KEpjWTyZxgaOjHtLU1A2KIicvlIifnmB6bJhgMsmvXLn7rt+7i9KFhjPFxFMWH%0AYSQ4deoN7rzjXkaHI0T/7SihUJQmTzvppjRTj02ROeihOHUB+YU0+bxJ7HiKzQUHGZtFKpKaF+lb%0AlgUjIxTPnAQsurv/Ew5HKX0TjYqb/IYbyBWLOIPBZUX65fROzjQZyuUYKH32bp+Pm/x+1rpctC4R%0A6S9I+uXCWmvrwscUj18eeaRSIlXzG78hWllL4nBVBSngp3D0FHg8RGNSNXB8k6R3anuiKukdEHnv%0Ae+8FRONb9BJM85aN2iLp+fOCkK90pF92ZQPxHReI9NOLdZG7XKKtORQSao5f+7X6U9vnYikrjRKm%0Adb1i4d3rcGCTZVpttlmGglcEDofQwEajornkMoaqXFOkf8J5CldoM/k991FMCE1a5mSGpBKiPWsw%0AFR6HfF50207FeKG9ndeiI6jtXTA1hUdV6bbbmSqd8DZ3G5NpYYJ1IJlhqiBzUZIqkf7n/+zznD1w%0AFlmSeWPyDVpcLUg5SZB+TddWa+vDdHT8IqdOHaSrS8XlEhpnl8tFXs5z9CdHWbt2LXa7nebmTjY1%0AuXn9K19BVX0UCnEMI0boxW2MvCgzNZTE7x+hy7eNZDBJ56c6cb1kx9Li2PIwvd2GOV2gIyUT75ZJ%0AhWeTfiYzyPT012DfPvJf/X9wWCXlSzmyKNk9mJYlLm4gsLz0TqHA/uee4/Ovvsq6UgQDsMblos1m%0A45c6OhYs4JZRl/TL04x+7/dE1LWQN8Kzz1YduS4F5ehwYEB8Xo2eu2tziNEfnSW/6TpsqolEqbC3%0A5IimawNzSb9eIOpRlMp84quKWjnkhQtit1FerE+dEjanl4JysbVYJKNplXnHCyFWKPC54WEATMua%0A7xLrdFa7df/gD0The25V/DKQMk3ccxaHNk2rDAW6Yti2TaiYvvIV+OY3hcQJhNniMnFNkf7hwBD+%0AsJ+xZ9yMah/AMi0KkQKR9R10JgzsTz0F//ZvZAtZtHiKr0y9wrcuvI67q7/SfFPWsluWRYe3g4nU%0ABIORQV6bOkOvy0lCUSqRfrFYZL2+nht6buCbJ77J9o7tmCkTxTOb9DUtiMOxkjNnTtDamsHtFsZq%0ALpcLXdI5cuQImzeL4SSqGuSm3k5eeO45FMVDJDKNx6bT1LYaZ2Yjp4bTdLa10OHYwnRumqRaRO6z%0AYwv5CNxpZ3qdgm2lg8zradI9KqloSqR3Su2YhUKYXHoIxsbI7VmNY7Ak3v6nfxIpqdJxj+TzIgIp%0A97Y3CH8kwu+lUvzBc8/VlVIqDUjlitk6pK/rJamMtLghzvj4ZTkjLmbE3rvJx4UHPs342r10hHRB%0AWg1GdNcCamWbC61T3jpWGlcFtQ1apQHipEqzgh9/XBzgcndsFy/CZz8r7vWZGb7X3c2TS0S0Z3M5%0ApgsFEobBmWyWb891Eb3nnqrndPk61zq7lVH2fAZxrzbYO5IpFsXIyhq02WxMXulI3+US09cKBXHh%0AYzFxvN/4xrLf6pq623t39BNOFjmwG5TNA8RfjuPodZBokil2r4UDB7FOnQLLQrIsjoy/xJGR52nq%0AWz2r49KvKMQNgw5PB48eeZQXLrxAu72fnT1riMoyuVyOXC6H0+nE6/bS6+llOjPN5tbNmGlTRPpz%0AHJ9kWSUSyRMK5XE4RGOI0+lkLDGGS3VVonFNa6XNdOG0LMaHLzAxMUlIC+Fe5+MjN95Gn9TBQNOv%0A0qQ1E06HmSoUcNwXJLBxNY4dKRxdDpp2+EgfT2Nf6SAWTePK5eDP/gwAw4iSH38Da+N69C4XtnOl%0AKD4cFvnqEumfy2ZZ4XAse3qQFInQWU52X2JBqpgrIjvn3Fq1dsOtrQuT/tjY8km/thM1HK7mgeeg%0Av1+oAIeGoK+n5HxaOwT5GkdtpL8g6f9HRvqZjCAhVRUHl0oJlczDD4vIfznDDEDUe267Df71X8kN%0AD3O8qWlJJczZbJYBp5OhbJakYZCem0sPBMTx1aLePIBXXoE//EORVi6ZrTWCtGnOI/1Wm42pKx3p%0Al/GLvwgf+IC4d+dOjm8Q1xbpK1H23Wby0ooCtpUOTnxznMH+IqlmmWLn9Rxo72XG7aHvQpyEXcZn%0AD2C3CvQ2dc8qcjSVtoWbWjfx2b2f5ePbPo5Dl+ltaSFiGFiWRTweJxAI4PF4CCkhHtr4EE7NKUjf%0Ao9SNAN3u3axc+X8glzzVXS4Xxy4eY013tds2GNyLP9rJjt27+cl393Hh+SiBiX5c61z0tCg8tPJd%0AaEnw4SOWi3Ehl6OzyYXT34WuT9CsaazY5EdxKfT0eYikkjinpgTvjP39AAAgAElEQVSZDQ5iHHoB%0AeSJGYdsKCvY8WsSsWjePjwsS83o5l8ux0uGo6vwa3c6WSbO/v7qFXCbqpndq8xELRfqFgvgeyyX9%0A554TDy0sHun3ilP08suwfZslFsM3SREXqrwKC6d3vIpySXOOaxFrJEotN2hNTAg5pdst7r14XKTW%0AVq4Uq2ujSKXELnDvXqYKBf7P06e5e9UqNEkis8j3OZ/LcXtQyLWTptnYglfPGvr0aWFT/rWvieO+%0ADNK/KumdMrzeak3s9OnGh67X4EqQ/t3ASWAQ+J0FXvM3pd8fBurMvxJYJ7l439Evss5uI9OnMjSV%0A5vm2HJlOBWemC91+Ay+ez7Nh/xCDWpZ1LZv5T5vvp+VbNmL7sxjRFI899hhKLEa4UCCXzREeDRM3%0ADJRkktZQiFwpEohGoxXSz6az3NouXBXNlImsFuY5DxaLxXk2CC6Xi5yZY1VrjaqgRK4bbr6ZA189%0ASNplY9MHb0OzZbArYbJKF8Tj2HI2csUcJzIZ1rlcaFoLhcI0P9vWxmqfm85f7WSg3UNMz2EbnxCF%0Asi99CePkQTzTHnJNJqaZQOlcJSIqwxCetT4fSBJjNQWmRqxwKygXNVeuFA/AD37Q2N/Vnqt6pF8b%0A6YdC9QtRExOi6LZc0p+YqO5mFrGwliTRkOr3g7fTK3ZFbzLSr43065G+Q5bJXqZy5B/Gx4kuRfzl%0ASH98XMigPB5xH5aH9KxcKbZVjWJsrDK9a3r7dt4RiXD9wAArnU7OLND9Wy7grnE6uVAi/UWLumXU%0AI/2REZEGuv12IfltkPQzxSLOOcGhQ1EqPHNVUK7TDQ5WOv2Xg8slfQX4AoL4NwAPA3MNXn4GWAWs%0ABj4B/L8LvdmtGRevhV/Hn0oxGipivS/A+iYvUquK9Kshsjc5OaIb2JMFXkuP0+to5yPrHkCLaGib%0Auzn7xVc4d+4cLzz2GJFCgdOnT/OFL3yBM9PTaOk0wWAQuyxjWBaxWIxAIIDX6yUdicBf/qU4CBPk%0AZHwecSQSiXljCp1OJ/6An1ZXK5nBDPFX4pWtoW/zZrLTKdLSOtbecAPS5z6Heu44Wn8T8ZdiWDkL%0AVIlYoUCTpqFpLej6NFrpBnKtctHvcJBRixQHR8QAbtPEuGUH7m3vJ5cTUZTUv0JMfVm5UkTma9eS%0ALxbRJKnqcb+Yv/BclAuhGzeKHOLrrzf2dzUo5oqzfHYAcV7KLFUeLjP3AR0dFYvbckk/Eqk+xIvN%0Ap0VkDz7yEapexUvO5bt2UEv6uVx9R+QF/ZmWgXChwMxSdYH2dnG9RkcF6dtsIh1YHrvo84lApFFF%0Az+ho5W8TGzfiu+02kCR2+3x8OxzmRJ36wOFUiq0eDx5FIV0skrrUSD+VEouYoghjxNOnGyZ9C+rO%0AkrDJ8iyTwiuK8oJbc86Wg8sl/euBM8B5oAA8Brx3zmvuA/659P/3AwGgbiJqheklaZf48bEvc7Gg%0A49zj5zqPh1abjdW+TibcMiNTE+wPNfNCfIyX/vVrDB8axtZlw3VTH5OvH2G1tBq/3c5oPE48Hqev%0Ar48nn32WYiRCR0cHLZpGzrKIRCIEdB1PNkvupZewJiaIl6ObchF3bKwSQZYXiVoEAgEevP9Bipki%0A4W+FSb2eqniZmw4/97Zs5Td/4zexlyff6DptH20n+pIurBPcblpL20BNCwnLhhokYjFcLVOk45Oi%0Aev9bvwV+H653vJ9k8hCqGhIX/dgxEa22tcG6dUzpOm21hajFcuhlWJZopU8kxA3vdmNs3sXMoA99%0AuPqATH19Cn1qia2rBZI850GY5ZdLdc5ALc6dm60CaRThcPUhLquEFoCmldbzMulHrn3fnTLKvAqL%0Af00JYaFhXYJCpVAsVjrCF8WaNYIcT5wQC7UkifumloS2b29ciVVDYHFJwl+yAe+y27krFGJkTm7f%0AsixeTSbZ7vFUFrqkaWI08r3nkv6ZM9UegNZWsZrOIf2hbJa0afKt6emGzmujU+guCZIkis0tLZfk%0AoXS5pN8FXKz590jpZ0u9pm73iOQP8Bs7PkUhMcG5bIagqtLvdPLz7e1s9vqQg07ORMJcbOnD3LuD%0Am7bfwNjRMRz9DqT2NuiZIjgaZPu6dRw+cYJYLMbOnTvZPziIMxajvb0dv6pi2e2Mj40R+N738Lzx%0ABrmDB8mdPMmfHz2GKVnV4t4TT1Ru2mg0WrU2LkFRFHbs3EHy1SS2dhuFSKHyt/kRnTXrevCkUoKU%0A1q2D3/995JYAdldKdLkGAmjJJOFwmFgsDhRn3VCvvvoq67fkGO05hIVFsTkEKMiyht3ejaY1iwfl%0A4kXBZKVhEhOlTtoKyj7qx44tHLnv3y8mU2ta5UZKH0uTU3uZ/JvjlePKnsmiTywzX2lZsyN9ELMM%0AX31VKD3KGB4W+eDl5KTL5yseF3/XqBKnNtJ/k5B+OXZYinPcikLaNPnixASRZapIIoUCmiQtHemX%0Aq8ihkNCQg1jUa0l/yxZxz1nW4r484bCQfZYEBAnTxFeTJw+oKrE5x/M/JybostloLd3nHkVhLJ+n%0ASdPmzYSYh7mkf+JE1WpakkQ9qyZAyZomf37xIn81MsKJTIbnSxJoo1hkIVNwn6IQv5oFdb//klI7%0AcPmk32goMXc5qvt3j5w5wyOvvMKxbxzixR8+TaBUdZclCZeicEu7F9lyIJsyUVNndXM7kaEIjn4H%0AtLaSPn+OvlV9rGkfIHPhAiORCEZLC/ZsFtWy0DQNXz5PoLOTo6+8QmD1arwf/Sj6hg3o6TTu4XGG%0AJL263Tt+vDJIul6kD2Brs9H64VbaPtqG4lUwxqLg95O7kMP+jl7RUFFOmTQ3QyCANxRB8SloPh/F%0AZJIvf/nLvPrqqyiKB9MsbYdzOQ5963FWrl6Fmeklmz2DacZRVaE08fl24XD0i+MMBkWer+RTMj6X%0A9FcI+11eeUWQ+7yraMHTT4thpb9TLcvo4zr+D21CHTpCdt9xAArTBbG4NYKjR0Xjzpe/DAcPzif9%0Ap58WDxyIELY8KXs5SCTEeS0UFpixtwDKD34i8aZR74Dgpr//+8Wdkb0l9dobqdS8CHkphAsFVjid%0AS0f6ADt2zJ5L+7GPzZ89Go+La/ztby/8Pn/3d+KLlfJVccPAX6O48c8h/UJpVOcHak5CSFWZMQxC%0Aqrp0Xt/vn21ZevbsbKvm22+fNYlrMJvlFr+fzW43/6m7m9dLKat6cs3aY75akf5zzz3HI/v388iT%0AT/LII48s++8Xd85aGqNA7TimHkQkv9hruks/m4dHvvhFKBZx/rcPcXTbOgJzTuitAzv4oed12tra%0AKFhx2puaeOP8G9i77ViFZrRYjMBAgIAUwDY1xUm7nXabjdXt7bR4PJBO4/uXf2H7O96BtnYtwe3b%0ASXs8jEcipDZu5PrDJxl394kbIp0WHrClgmMsFmNNnUq5rMl4t4scsqPHQf5MAvWGTvTDOoGb18MT%0AXxS5wrKM0OHA7Z/B9lAr6hsB3nj+eYKWxczMTKmYO4Wqein87d9SOH0Ezz3voRDvJZX6CV7vdaiq%0AWHh8vhqnxO7uWWZUE7rOrlryc7lEBD88LP53rjKpnJedowHUJ3QCezvwvG8L2f2j2Peso5grYsws%0AfDNbRasaShw5IvL3Z88KeVlteqenR8wBHB0VhP3d784eNLNEmqaCcFiQfiKxPPllrWnYFciD/0fh%0AgQfEWrnYcK6AqnIwmURC3Atbl/H+EcNgtdPZ2GJxxx2z/903Z7pYuWu3PIx6ISgKvO99lX8uFemf%0Az+Xon9MgGNI0PIpS2eWEFusa93jEzvfJJ6uzKGtlnWVdfwknMxm2eTysd7uF3blpMpHP83w8viDp%0AB64i6e/du5e9e/dW/v1Hf/RHy/r7y430DyIKtP2ADXgImLukfxsoTwDdDcSAyYWPSCbkDlI4c4Lg%0AX//1rF8NNPfT6u7A29GOR9Fwmk4ySgZZlStVdEePAyYhBJyfmSGSSrFR0+gyDPiLv8B7++0kT5/m%0AtnQaZeNGPB4P5swMMzt30nH8PEklKUg/HBYWtKWbdXx8nNASaQB7j538UBpCIQqRAlp/aXrE0aNV%0A0pckJBlsrTYCK1aw97bb+OQnP0k0GsVu7yKfHwXDYHR8nLZVHdgNhVxsFdnsWQwjhqrWUabcc88s%0AwpwuFOabom3ZIratPT1iK1158bTYjWzYMO9tjaiBGlTR+nwUJnPoUzrOlU4KMwtHgbOKuOGwSCe1%0AtIgccO1CZLPBxz8uFppXXxXnvGQlgN3emCkWiEWjrU2kGCYnlxe1W9abohO3FooCd9+9+IboFr+f%0AZ2IxbvD7mVimdDBcKLDS4biyhBWPLzxTN5+f92VyxSL2mqBk7hjPM9ksq+Zct5Cq4i2Rfm0x941U%0Aar4SSZbFNK7XXhN1pCU8fQZLvQAgCuWSJDGYzfJsNLpkpD93vvS1gMslfQP4NeAp4DjwVeAE8Cul%0A/wC+BwwhCr7/A/jUUm/acvvdmGoRv90+r7Foe98u7Ns30u70Y5u0kQ+IiCQcDuP0eLB3KuSGc/S2%0AtZFMp5mcmOB+XefWXA4++Ul8W7eSuPNO+PVfh6YmvF4vVizGdH8/nlA3emwIKxYjNzlJprUVTJPX%0AX38dVVVpL8vRFoC9107uYg5CIcyMieJS4P3vFwWv2oahknmS6XRy0+7dtLW1EYvFsNt7yOUuwNgY%0Aw5pGV18QZ1Ynn3djWSaFQrQS6c9CX18lrzqp6/gUZX7n7C23iKaOPXvEjNGymudLX4Lvf38e6ReN%0AIijiJtf6AuhTeQpTBVzrXItG+sV8TWNWOfIeGIDf/M36ufNQSCyKW7dWCbiBcXyAIO0f/1gszj6f%0AqG0sh/S93jeNcmc5aLbZ+Pn2du4IBpelF7csi3PZLF12O1dMd2KzicBirkSyjGSybkqungqpXFc6%0AlcnMI/1gifQ9pUi/jO/PzHCw3oIjyyLiP3p03lD1JyIRBkv330guR7OmYatZhHyKwmA2yxqXC+9C%0ApK8oTBYK/PH585dUUL+auBI6/SeBtQhZ5udKP/sfpf/K+LXS77cCS2oAg+4QzV0tyJs3w8mTs39n%0Ad/LD2BQrPEHUCZWsU2h4I5EItpYWNDmDmTDpbGmn3enElkziHRvDk8lAa6toXnE6KzNmbaqKlEjw%0A/PQ0jqkZlJVBCidOsP/0aR598kksp5Mnv/1tPvKRjywph7O12ihEilhOF5JSem1PD/yX/zJbRlgq%0AIqZME6+iIMsypmlit3ej66Nw/jzDkkTHigDeqRR5WUUybOj6RH3Sr8ELsRg3l4ivEC0Q+1FpW12e%0Arj0wIEbmnT8vfq7r8PnPzyNLfVTH1ioiMKUtSDGpo0/p2DptFAsLU0LFgqFYFGmTG28Uc00XKrCG%0AQqJ2UmsHXEv6ljU/NVAmspdeEufX6xXHf+bM8kjf73/TFHGXi+u8XlHULBYbJp1DqRTtNhtBTUOT%0AJPRikWeX4dBaF16v0MAvpMiaU4fRS3LjuSh7Co3l8yiSRHDOTrbLbmeLx4NblitduXqxSMIwOLbQ%0AZ/f0iGh/TlpqJJ+vjAd9JZFg95xFKaRpnMxk+FhbG3cu0BPiV1XeSKUY1/VlF9OvNq6pjtwyPDYP%0A7w26RXFnDum3Ou3sdiis8jSjZBVMRazq4XAYZ1cXRKO4NroIXSyycmSE3nBYpDZKhZp5hlSPPMId%0AW7dy8PBhzHgW384BMmfOkNI0fnL4MPvGx+kLBnHX5qMXgCSBpFjkx3XUYE2OsLd3dt44EIB4fFZj%0Ah21iAuO1w1iWwcyxI1zI52npceMdT5LYbqdwwUkuN4SmLewpblkWJzIZtng8WJbFxBcniD1fJ5da%0AbkMvk0GdXEHkiQj+PSUCdTiQKZB+I41zwImkSmInUAfFXBFZtUTTTjAodhg9PXVfC4jXGMbsnVAt%0A6f/jP8LnPlfdmcRiwjjr5ZdFWqg8Eez668XnNDgsBnhLk34ZAVVt2HXzYDLJnaXzEVRVJnWdr09P%0AX57e3OcT0lyXa7addvnem0P6k7ped15DOa//g2i0LtF6VZVbAwF8JbKNFgoMZbNs9njIFYvk6hV3%0Ae3tFtD9HnhktFBjMZsmYJicyGTbO6YILqSoZ0xT9NQsEMx5FwQK2eTwLNpf9tHBNkr7b5iatp6G7%0Am5nRM/zPQ/+z8rsOv4OVmHhsHsyUiWSTsCyLcDiMq+Qd79nmoSPSzIeKRT44OQnvepdoNGLOtrFQ%0AAF1H8XjouO46BnNZujMxsp2dpHw+7r//fpKaxt1btjR24JkM9lZIH06jNS9SSPL7K9Fr+XhCExNE%0AH38cBx384yt/x/s//hEsj0kwLRO+zk3hrIt8fmzRSL+cy1ckiWKmlJ5RJFFcLaFoFLHcJeeuBbbW%0A+pSOZVq4Vldvds1VQPEpqD4VR5+D9BvV6MmyLCzTIjecE3WAySH4q7+q7KYWRSgkBmTUPjw154ep%0AKZGWKtssRCJi1/LEE/CJT1Q7lPr7RdfVcgZt3HKL6H94C2Oty8WpBpvdpgsFWkqEG9I0zmazmJbF%0A+OVYCni9IqgIBmdH+1/5iijw19onA0fS6coMh1q0aRrDuRzncznWLuJzv8ntZqvHwxORCMczGdY6%0AnXTZ7fUN0FaurHv9TcApy/zj+Dh3BIOoc4g9pGm02Gx1m7LKkCSJnV4vdwSDnL0a4xMvA9ck6Xts%0AHlK68OK44Cqw/9wLjCXHIBpFLqRIJpP47D4ogtPlJJ/PEw6H8fb1QSyGvdOONiOxtbsbLRQS3YOV%0AGWxCP2pZJe+VgQGs3/99+js38YaVov3cOdIrVpBau5YNGzbwgfvuo7nRSGdmBs86G9Fno5X5sHXh%0A92OVbRGGhuAb3yDk8TCyYQNtTxnE0h46ewyKDgm/Dgm/DSnrQ5YdyHL9WblFy+J0JsOa0gNhJAxU%0An4rWrFEIV2/4mSdmSAzaBOHXOInWQp/UcfTOVkc42w0CN4qHsemeJiLfi2AVLfRJneE/GSYzmGH8%0A/xsnezaLwxYW77tEDQQQ12XTptk/K3vzlIt827aJYjOIa7ZnDzzySENDLhZFU9NsRdFbEGtdLk42%0AQPplzXmZyEKqymA2i0OWF1Xy5JdKH/l8YhH3+WYXcycnRT59jmT2WDo9L7IG2OXz8e+RCKuczkXT%0ArLIkcbPfz1Aux9F0mk1ut0jp1tvtNDXBQw/N+lGxZEn+c+3t3BUMzlbBlRBS1SVnSgD8QkcH/Q4H%0AF98m/aXh1tykC2myhSwTbW5uUlew7+w++N73kC8MEklECDhExLtixQoOHTpENBrFXUrvyDYZK6PD%0AzTcLLfHc91cUDiSTWKVuzDzQ+7xF0927UZ9+moTLRSqbxePxiGh1rl3rQgiHcW/2ErwziGPFfM95%0Ay7L4cTwOgQC5WEykdoaG4I03uPn97+fpsTFef/FF/O1riEb34fCvRVFVTFUV4xet+vnqSV3ns+fP%0A8/XpadaUClxG3ED1q9jabbOaqdIn0uhZm+hFWID0C9OFeTuVwDYFT2saHnsM1cpg77CjT+hMPT6F%0AZVjEX4xjxA1Sh1I4mRBR+J49S5+zpiZ475wm7rJtxNSUUOZomiB/XRfHHArNd058G3XRbbdzsQH5%0A5dyGvqCqciabZaPbvSjpf3VqitOLpS/KpD/X2TKVEr77NZF+oVjEtCw8da5tUNNY7XRy3SIWG2XI%0AksRqp5ONbjeqLONT1YZN6Mo9AkFNY73bXTeaX+Fw8L4FnFznQpNlrkaL1uVM5romSd9j83B25iyf%0Afe6zjAZk3nkoRuz5p7hw4hWU9AxDJ4ZoSjQhRafZu2sXj/7lX3Lj7t1IoVB1NKCuY61ejXX9rnn5%0A5weam3k5Hufi+DiEQoTHsjiRuOFn7+UcEHM4yGQyIo/f1NTYlJpEQqQcdu6k6e4mnP3zpYBp0+Rf%0AJydJejykEgk8Ssm3/8MfpvXee3n/Bz/IvzmdrNx1B7o+gduzRTSKSBKOYDtSdj7pp02Tfxof51c6%0AOvhMTw/dpXSHmTBRfIog/UlB+mbWxIgYGBlVHG80WnfYdGG6gNYyJ5Lx++Fv/1YUSycnsfeIATfF%0AbJHgbUFSr6UI3hFE8SjIyZK1waXq38uRfq11bHkuwMzM1R/8/RaCLEm4FaV+TrsGY7pOR42ZT1DT%0AiBkGWz2euqSfMgwypsmFXI7wYoXK2ki/1ipDUcT9ce5cJcWYMk18iyzmv9zRsWhqpxbvbW7mnpIy%0Aq3YE6FzkTJOhbJbTmQyvJ5NEDaPSFLoQVFmebXOyBGTEgJcriX8aH68ojJaLa5L0NUXDwqLd084R%0AaZr2Ox/gA1s+xNfXFZEKSaYHp7F+GEf5yUuEfvhDPmqa7N28WRBYifQVOY8puUgcSBDdN1uB0Otw%0AcF9zM6dGRqCpiciRJNomF21tbRwbGODoTTdRLBaRZbnxyVNvvCGmNNWkkeYiYhgowE+cTi4kk+LG%0AqYm2BwYGyPl89K1ZRyh0Jy7XenjgAVRJwh5qI5D+8Lz33Dczwx3BIN0OBz0OR2XrayRKkX5bNdLP%0AHM/g3emlECuZnS3gSFkI1yH9jRuFT/qOHZBKYe+xE3suhnO1E9cGF7Z2G4FbA4TuKi0ilzOYxG4X%0AqZ1a0i/PBShH+m+jYQRL3aqLYSSfp6uGyEIl4uu12+u6dn5teponZ2YY1/XFu3dXrBA1Ga9XBE9j%0AY6Ixyu2Gn/s5sasrpXfq2RTXYjlmci5FqWj9vapaP72D0Pw/OjXFS/E4P0mliBkGwSu8i/Rf4cE2%0AlmVxtpS+euYS1FXXJOkD/NHeP+KOlXfgcwVRb7yZ7ne+l9YtN/Ba8xDBTh/5Z0+i3LoLDh3i+k2b%0A0KLRWV2WipLDMBzkL+Qx4vNP+AqHg2w4TD4QIHU8jWejG4fDQdY0SdYWIBv1o794cX5H4hxECgV2%0A+3y8mEjwXFMTN2raLNKXZZn3vOc9rFmzhubm96IoIkXkURQKzQrm9PybcULXGagzvtCMi0hfDaoY%0AMQMzYxJ5MkLwXUEsvfRdpqfr6tSNmIEamPNZmzYJFVRpOre9x44+qeNa48LWYqPnd3pQfSrefr2x%0AAu5ScDhEzrcs5SyTfsnQ7m00jmADCp6hbJaVNdp3j6KgSVLdztaEYTCu67ySSNBhsy0uSZRlEclv%0A2SLkkX/1V/C974lr2NoKv/zLIn1H/dGDVwKLRfoRw2Akn+dMNsuErjcU6S8Xy1FQLYaMaZI1TWYM%0Ag06bjQPJJMcvYZ70NUv6XruX9c3ruX/d/ZWf3bf2Pn7Qc4I1m1rJXdRRVrQL58k77qi6SMoymCaq%0AnMEo2MmP5jFT8y+4JEn0p9OcdjjIzhTwt1WjZKlQQKq98OWBEYthZETYISyCSKHAGpeL24NB/H4/%0ALePjQq5Y82Dt3bt3nrGbW5bJNyt1jc6ihlH3wSwXchWPgpkySR9P493uRQtoIIMp2bHGxueZuJSL%0AcgtGVaWZfapHxd5lxzkgiEJxlCK0S5zmMw+dnWJ3UX6vsge/aYrUwNtoGEFVXdQfv1AsolsWrprz%0AKkkSd4VC2GV5XnriYDLJzX4/PXY7Wz2epc3ZQDxDH/uY2C0ePlx3h7mYl83lwKsoC0ba4UKBbR4P%0AK51OZIRd88or3KVdzzDuUvDjeJwDySTnslnWulysdTp54BICrGuW9EGkeXZ0VAuxPruPe7pvZ73k%0ARzZzKG1eYTLW3l7Vcfv9kEgI0s+pFCIFzGSdVT6VorNY5GjOJKdZldXd4XBgSybB6azqk5ubF7cm%0ALhZFOmKBgeH50vuES9751/t8/FJ7uyjiNnCTexSFbEhCn9RnKSUsyxJqgzoEbSZMVL8qLI6Lpei9%0ASXxHNaAy/EI/Gee6eXn3/MU8WtsSviWlxpW+P+ib75tfLr5eLh5+WNhLlNHUJAp/jRqqvY0KgppW%0AN9I8k8nw7XCY4TpeNgD3lQhlbpfr8ZLC5mdCIW70+xedbDULvb1CieVy1SX9pdI7lwp3yW+/HiKF%0AAu9tauJDra102+2YlrWsfH0jKJN+wjA4WjNfYFLXyS5w7jKmyaOTk7NsHFKmSdwwGM7n6Xc4+PmO%0ADroX4JzFcE2Tfj3cuvFn2JZwonkKKN7SDVI7fq9U8FPtBvmLeWytNorZOhf86acJvutdnI9mSNup%0AuPr5/X6K09McKtmpZkyzvvd7LaanF7U9/OuREdKmSaRQoKm8g1i7VnSUNtBB6lEUMpaFrcOGPl6j%0AxDFNvAtsRc20ieyqXt7alI0W0sDlJOebbyCXeDmBb/cixFozs2+eZz6IfO2VIP25C1koJHTdt956%0A+e/9vxlCC+T0T2Wz/Dge539NTbFlEelqbUOjUSwSMwyabTZWuVw0aRqSJDXuMSNJwuumToruapH+%0AYrWAmVJvi0tR2OLxcNdVqBeVSf9sNsuXJycpFIsULYu/HxurdP7OxalMhiPpNN+vsaFJmSYJwyBc%0A009xKXjTkT49PXDsGLZmkboAZhdbg0GIxdBcBRL7E7g317mZLQuOHEHZtYuugsaoWqiQfiAQQJ+a%0AwnQ42Orx8JNUSnzmxYvz36eMixcX7TqNGwZj+Txx06xaxvr9sGtXQ94v5YfOtd5F5mS1Yh+uZ6yG%0AcLq0TKtys8tuGX1Mr5B+8F1Buv7mdnLF+amdzKkM7g2LaNdrIv26uFKR/lw4HLB3r8gNv41lYaH0%0Awkg+z6e7u/nPPT1sWmRSlKdm7u65XG5e+sO/SPqkLh56aH5vBpAuFq9KTh+qg2XmwrCsSvPVFo+H%0ArQ1OzFoOyuc/ahg4ZZkDySSvJpMowNQCabdTmQwfbm3ljZpnLWWaJEyT2GXWHd58pO/1QjZL6GYN%0A56rSzVdeyS1LkP70NPZmi4HPDxB8ZxAkZjeQnDsniq6yzBacGC6pUukPBAJMHz3K/Rs20KJpYlvb%0A3T2f9Gtv8iVIP2WaDOdyyMyJOt7znvka9TooOwc6B5xkh6q1hbpumsD016fxXV+N1lWvSv5ivhrp%0ABzRsnXYKM4VZ56WYKaL4lPoRfOVg3ItPtkqlrl7D08MPv1tvyvMAABIASURBVKlskK8VzLMeKWFa%0A1+mw2ZaMrr01f38ik2H9HNlkk6YRWQ7pe72z1F1j+TxfGh+/apE+QLOm8aM5KrycaeK4SotMLUKq%0ASqRQYKZQ4NZAgBPpNCczGe4KhRY0xBsqdR5bVDX55fSOYVkL2j80gjcf6QP09mJfHaoWD6Ha8RcM%0Awvg4kteDrImvp7gVzHTNTX/4cKX9ut+ys76l2vDh9/uR83kevvFGXLKwbMbtFoXcMkFaFvzpn1bf%0AbxHSNy2LgmXxQjxesWetQJbrDzqdg3JOVWvSMKLVh2tS1+d1Bib2JzBiBsG7qjlTxasI98ua/Lsk%0ASULZU+OYaSQMVO8SEURZzVQPdWxy38ZPH5IkIcMsD52caWKX5YZkkLWLxqlMZp5WPqRpjQ1dqYNy%0An8nFfJ4JXb9qpP/z7e28kkgQKxQoWhbfj0QYnTts6CrBoSjki0WihsF6l4sJXWc0n2erx1O3x6E8%0A41qTZTpstooNhl7ikssl7Tcn6a9ZM9uVEUTOtyzpO3dO/P7sWXj5ZaFgqS3mXrxY9Z/PFNnTVSXI%0Azs5O3vnOd6KV8nyVAlZzc7VYnEqJHH8yCQcOCAvhBQqMadOk125nQtdZd4m2AeWHTrbJVbklYphE%0AX00hxypazDw1Q/vPtc96mBWfghpQ5z3gns0eUoer20czKWSeS8Ky4ItfnB/xL1HbeBs/PfQ7HJzL%0A5ciYJt8rEV5XAwEHVO+/jGliwSyVDyxcM2gE3w6H+ZlQiA1uN+dyuatG+jZZZoPbzXA+z1g+z79H%0AIhxKJhtu9rpceBSFkdI4R1fJ+twuy5h1ZvpO63olZ9/rcHBhTnPc5UpK35ykf8cd86bbEAqJ4SBf%0A+pLwr+/rg8ceg5MnUbxzSD+drjjrmSkTxV290bq6urjvvvsAkVapKBPe8Q7h7AjVrt9XXhHGUYHA%0AgmmHtGnSarPRZrNVLBKWC3dNThW5lLO3LGbmNJJkz2RxrHTMU9SoPnW+7h7wbPeQfF34oViWVZF5%0ALgmbTYzAO3hw9s/LYyHfxjWHNS4Xg9kso/k8z0ajDGWzrGhQ+VFubvphLFbXBqFJ0y7ZPvhsNst1%0AXi+9djsyYLuK6bs+h4PzJdM2v6LwXCzG6v+gITptNhtJ08Qmy/Q7HPSWFly/qs7rIZgqFCqzf3vs%0Adi7kcliWhYToOfjfk/TroTyMw7IEKf/oRyLlEo8L0q/V6teMCzTTZrUgPAeuGm9utm4VXbemCTMz%0AfHdgQAzwePBB+IVfWPCwUqU85X/t68NxiVGMR1HQi0VOptOoAdFsNR3L05JXZkXvqUMpvDvmP5SK%0AT0H1z79RVJ+QdBoJg5G/GsGIGY1F+jt2wK/9mtjl1KI8uvBtXHNY7XQymMkwVSiQMk0OJJMN69E9%0AisLpbJYjqRR766huQqp6Semd2p6QXocDt6Isq+t2ueivIf13NzUR0jQCl6GCWQ7abbZKgLbL5+PG%0Akmqv1+GY54Ja63baZbczputkikVcsoxfVRcfBdkA3lqkf+KE8FUfGBD55YcfhnQa1adWu3LnbKXm%0ARvq1cNVG+qoqVCkzM+SjUb6zbh2T0aj4rEUKl2nTxKMo8+xZlwNZkviVzk4en55GDojeg0OPj7Li%0A0OwtdXYoi3PN/AfZ0efAd2P99JNjpYP0sTSZkxly53JVGexiuOOO6rSuyZrJl2+T/jULn6qSLhYZ%0AzedZ53IRKRQacooEkU7otdv51a6u+RPZKI0GNE1GShFpI7AsSwwRKhFhq6ax4yooZ2rhL+1YTmQy%0A3Ojz8RtLNFNeSXTUkH6X3V5Jy97q9/NsNDrrvNWmd1yKQtY0SZV4xKeql20T8dYifV0Xzo6//uvw%0A279d6XRVQ4IoAcjlZs1FXSzSVyRp9ti4krfPTDSKLRjkxZ4ejiyRE0yXVujLhU9V2eLxcMqe5/uD%0AU+SPpFmfrhahytOsZHX+Z6leFff6+guTo9dB/MU4kiKRPZ1tLL1Txu7dsH9/9d9vk/41jT67nYPJ%0AJDf6/ays8WlaCnZZ5uc7OhbsCZEkCcOy+L8vXBDChyVgWRZ/MzrK66lUxeNHkiQ+dDWkvnPw6e5u%0A3t/SgibLlx0xLwcrnM66PQABTaNZ02aZ2k0VCrTUFJi9qsp4Po9bUbg9EFi0p6IRvHVIPxAQKZvu%0Abli/vvpzRUELSBiRUlScTM4a2mCmF47056HUAxBJJrm+rY1X3vlOnlzC8Kgc6V8J3BEMMuw0UJ5L%0Acf2uVqSIyczTM6RPptHHdeydjRXmamHvtZM9k8W9yY2RaDC9U0bZ536BKUhv49rCGpeLjGnyDq+X%0AX54rhLhMBFQV/xJ2DyC6gB+bmmIsn+eVRIKm/0DiBUGgOxqwZ77SsMtyZdbFXPQ5HIzVSDczc6Sr%0AHTYbp7NZPIpCQNMuOU1cxluH9BUF7rprvhWCz/f/t3f/sXHXdRzHn/ez7V1/X9OxtnPrgGWwoI7B%0AEJhsoijDiewfiQYlmhgRgkQTBIPI/lJcYjQmhmDQOMSgCUSCITFOQpE/ACVsY8AACysdLW2x7drd%0Artde269/fL7Xa6937d3urnf3/b4eSdPv9/ptv99PP+37vt/Pj/cHvy9GYsz+Y0wL+taslVrPNouF%0ARy876I/FYmxsaeHgpZeSWOVxtphjj8M+H1/buYFdu9fTfnM78zPzRF+NMvHCBNMfTFOzIf+gH4gE%0A8IV9NF5hgvWqQzaXfHPAZBXt708Ffo2jr1hb6upYX1ODx5Oal1Ist3d0cFlDAxOrpGR4NRol5PPx%0AnY4O3puaWvOgX4k6amoYtO/0M6VV6QgGeXFysmgjjZwT9AH271/+WlMT3rNnsOYs5hPzZsUqO+jP%0AnZ0zi3ivoM7rTaWWtZt3Ri2L1iwr+IwnEowseteOFnnCSSASIPLFCN6AF1/IhzVnkfgoQfRolJqu%0A/IO+x+Oh/avthC8Jm47dVd4Al9m+HY4cMXmElPK4ojUHAty90nrFBQh4vTklFhtNJNjV1ER3bS31%0APt9C846bdQSDDNhBP9Ns20/U13NnZ2fWJ4V8Of833tRkRvDURRh8eJDQyCk8fmjYPUv83XhqVm8W%0AyWGbIZ/P3On39jLW3b1wh+Jl6bvz86dP8+LkJLd1dNBdV1eydLEAwXVB8EHDpQ3E349Tuzn/5EsA%0AjZebu/yO757DI/+2bWbxmOPH4fbbz+n8snaCJZyB2uz3L2mmyCQZ1Dz2soZrMTmq0i1+sxzPkM+/%0Awe/P2p9yLpwf9O0Ve/yRdUz3T+OJR5mebcV3Ika8L05428qdIiF7jdDWQABvUxP09zO2c+dCJ1By%0AhE9yibfBmRmub23lWDTKOjvXeKk6jEIXh/DV+whdGCK0pfC7gLrN5zBmuaYG7r+/4HNL9Wv2+zmx%0AympOc5a1MAJov+Z0ACw0t8Xn5hhPJIq+iEs6ZzXvZNLZCSdPEmwP0nhVIy07/DTv20DsRIzY27GF%0AfPDZNPh8/GFoiJcnJyEQwKqvJ27nGYfleU3GEgl2NjbSOzXFCxMT7Gpqypj6uBgatjcQunBtZhSK%0ArGal5p3p+XlGE4mi9yU4RXLm7fjsLC0l7udwfg1s3gynTtFyTR0tn22B0VFqPt5B9GiU0NbQ8nzw%0AafZFIvx440Zestf3HD3/fCKLhiWGF03gSuYzCft8JCyL/0xOLkzCEHG6Rr+fiSxB/7nxcR4eHFzT%0AYZLVJDlxLH2WfSk4P+h7PLBjB97jx0zH6/g4nkgLkX0RIntXT2vs93ppCwbxejwMTk/z3i23sHnR%0AJJLFd/of2lkLwXS+3NTWVtI2VJFK4vN4SFjWkoEMSa+fPUt0bk4dt1kkg/7p2dmS/47cEZEuuAD6%0A+kwKBa8XPB5arm3JfXw+sL+tjcdHRngrFlu2lmh0bg7LsvjXxMTCsKobIpEVc5SLONGXIhF+MzCw%0A5LWofff/hdZWunJM8uY27YEAQzMzjMzMFH2N3nTuCPpdXTAwYGaM5rBoSSYfq63lysZGTqZltkzm%0Aun/j7FnmLYvLyjDxQ6RSbG9ooMHnI76on+tELMbF4TC7m5u5XJP3MvJ4PFzb3MzF4XBBKVtyUehb%0ASivwF2Aj0Ad8BTiddswG4FGgHbCA3wK/LvC8+amrM+kXhobMerrn6KqmpmVt9PU+H/3T0/Ta2QJL%0AmTBKpBq0BQL8L5Ggy56f8s7UFFfoZmhVuzIksyuFQt9S7gUOA1uAZ+39dAng+8A24FPAHcBFGY4r%0ArbY2k4WzyPnek807ycWKRdwuGfQty2I0kaAvy8LrUh6FBv0bgUP29iHgpgzHDAFH7e0ocAIobuKP%0AXHR3myaerVuL+mPXBYO8H48zOTtLozqpRBaC/sD0NA+cPEnI6y15k4XkrtC2iHEgueyUBxhbtJ/J%0AJuB5zF1/+uraVq5pWSvN30dH6YvHua2zs9yXIlJ2vbEYr5w5w5ZQiHenpriysZEu3emXjN2knHMs%0Az+XW9DCQqSH8vrR9y/7Iph54AriL5QG/qn2upSW1spWIyyXv9JtnZuiurVXArzC5BP3rVvjaMOYN%0AYQhYD4xkOS4APAk8BjyV7YcdOHBgYXvPnj3s2bMnh8srP7/XS4seX0UAs1jJ+OwsI4kEFxWY+12W%0A6+npoaen55y/v9DmnYPAKPBzTCduM8s7cz2Y9v5RTIduNlXbvCMiSz00MED/9DQ/2biRuhItdi5G%0Avs07hd6ePoh5EngHuNbeB9NR+4y9fTVwC/AZ4Ij9cX2B5xWRCrYtHCYxP6+AX4EqaVC57vRFHGIs%0AkeBPw8PcuYbr0LpVvnf6CvoiUhKWZWmy4hpY6+YdEZGMFPArk4K+iIiLKOiLiLiIgr6IiIso6IuI%0AuIiCvoiIiyjoi4i4iIK+iIiLKOiLiLiIgr6IiIso6IuIuIiCvoiIiyjoi4i4iIK+iIiLKOiLiLiI%0Agr6IiIso6IuIuIiCvoiIiyjoi4i4iIK+iIiLKOiLiLiIgr6IiIso6IuIuIiCvoiIiyjoi4i4iIK+%0AiIiLKOiLiLhIIUG/FTgMvAP8A2he4VgfcAT4WwHnExGRAhUS9O/FBP0twLP2fjZ3AW8CVgHnq2o9%0APT3lvoSScXLZQOWrdk4vX74KCfo3Aofs7UPATVmO6wJuAB4BPAWcr6o5+Q/PyWUDla/aOb18+Sok%0A6K8Dhu3tYXs/k18CdwPzBZxLRESKwL/K1w8D52V4/b60fYvMTTf7gBFMe/6efC9ORESKq5Dmlrcw%0AgXwIWA88B2xNO+anwNeBWaAWaASeBL6R4ef1AucXcD0iIm70LnDBWpzoIHCPvX0v8OAqx+9Go3dE%0ARKpWK/BPlg/Z7ACeyXD8buDptbk0EREREREpu+sx/QP/JdVc5CR9wGuYzux/l/dSiuL3mNFaxxe9%0Als9EvUqXqXwHgA8wdXgE8zdbjTZg+t7eAF4Hvme/7pT6y1a+Azij/mqBl4GjmHlPP7Nfr6r682E6%0AcDcBAUxhLirnBZXASUylOMWnge0sDYoHgR/a2/ewev9OJctUvgeAH5TncorqPOCT9nY98Dbm/80p%0A9ZetfE6pP4CQ/dkPvATsIs/6K3funZ2YoN8HJIA/A18u5wWViJMmpb0AjKe9lutEvWqQqXzgjDoc%0AwtxYAUSBE0Anzqm/bOUDZ9QfQMz+HMTcNI+TZ/2VO+h3AqcW7X9AqpKcwsJ0eL8CfLvM11IquU7U%0Aq2Z3AseA31Hhj8852oR5onkZZ9bfJkz5XrL3nVJ/Xswb2zCppqy86q/cQd8NuXiuxvzx7QXuwDQf%0AOFm2iXrV7CGgG9N08CHwi/JeTsHqMfNl7gLOpH3NCfVXDzyBKV8UZ9XfPKYcXcA1wGfSvr5q/ZU7%0A6A9gOl+SNmDu9p3kQ/vzR8BfMU1aTjNMaub2eswsbCcZIfXP9AjVXYcBTMD/I/CU/ZqT6i9ZvsdI%0Alc9J9Zc0gRkav4M866/cQf8V4ELMo1gQuBlnjeUPAQ32dhj4PEs7CJ3iaeBWe/tWUv9sTrF+0fZ+%0AqrcOPZjmjTeBXy163Sn1l618Tqm/NlJNU3XAdZjRSFVXf3sxvey9wI/KfC3F1o1pfzuKGULmhPI9%0ADgwCM5j+mG+SfaJeNUov37eARzHDbo9h/qGqtc17F6Z54ChLhy86pf4ylW8vzqm/S4BXMeV7DZPI%0AEpxTfyIiIiIiIiIiIiIiIiIiIiIiIiIiIiIiIiIilev/HAcDiefdGyo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2084832"/>
            <a:ext cx="483980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Valuing (OTC) 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Payoffs can be nonstandard – percentage LIBOR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 have optionality embedded – cancellable swaps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Nonstandard </a:t>
            </a:r>
            <a:r>
              <a:rPr lang="en-US" dirty="0" err="1" smtClean="0"/>
              <a:t>notionals</a:t>
            </a:r>
            <a:r>
              <a:rPr lang="en-US" dirty="0" smtClean="0"/>
              <a:t> – amortizing principal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Need attention to different nuances in the terms</a:t>
            </a:r>
          </a:p>
        </p:txBody>
      </p:sp>
      <p:pic>
        <p:nvPicPr>
          <p:cNvPr id="1026" name="Picture 2" descr="Numer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539665"/>
            <a:ext cx="20097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4" y="4645444"/>
            <a:ext cx="19050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325" y="4696828"/>
            <a:ext cx="16668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273" y="5637547"/>
            <a:ext cx="2447925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5266" y="5637547"/>
            <a:ext cx="1952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248335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Quantitative Developers /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Financial Engineer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Pre-trade support Analyst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Post-trade support Analyst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Analyst in insurance companies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Analysts in Treasury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Model Validation </a:t>
            </a:r>
            <a:r>
              <a:rPr lang="en-US" dirty="0"/>
              <a:t>A</a:t>
            </a:r>
            <a:r>
              <a:rPr lang="en-US" dirty="0" smtClean="0"/>
              <a:t>nalysts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Risk Management in </a:t>
            </a:r>
            <a:r>
              <a:rPr lang="en-US" dirty="0"/>
              <a:t>B</a:t>
            </a:r>
            <a:r>
              <a:rPr lang="en-US" dirty="0" smtClean="0"/>
              <a:t>anks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Analysts in mortgage companies</a:t>
            </a:r>
            <a:endParaRPr lang="en-US" dirty="0"/>
          </a:p>
        </p:txBody>
      </p:sp>
      <p:pic>
        <p:nvPicPr>
          <p:cNvPr id="4098" name="Picture 2" descr="http://www.elisteincartoons.com/wp-content/uploads/2010/11/mgmtacct09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89760"/>
            <a:ext cx="3810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9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074" name="Picture 2" descr="https://s3.amazonaws.com/lowres.cartoonstock.com/money-banking-invest-investor-investing-stocks-stocks_and_shares-dcrn489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64" y="2084832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Derivative Hedging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182" y="2286000"/>
            <a:ext cx="6415774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6862" y="6369538"/>
            <a:ext cx="7666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Daniel </a:t>
            </a:r>
            <a:r>
              <a:rPr lang="en-US" sz="1100" dirty="0" err="1" smtClean="0"/>
              <a:t>Covtiz</a:t>
            </a:r>
            <a:r>
              <a:rPr lang="en-US" sz="1100" dirty="0" smtClean="0"/>
              <a:t> &amp; Steven A. Sharpe, </a:t>
            </a:r>
            <a:r>
              <a:rPr lang="en-US" sz="1100" i="1" dirty="0" smtClean="0"/>
              <a:t>Do Nonfinancial Firms Use Interest Rate Derivatives to Hedge?</a:t>
            </a:r>
            <a:r>
              <a:rPr lang="en-US" sz="1100" dirty="0" smtClean="0"/>
              <a:t>, FEDS 2005-39,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www.federalreserve.gov/pubs/feds/2005/200539/200539pap.pdf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58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35612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Insurance companies sell products 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Protect from adverse events – Term Life Insurance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Mitigate exhaustion of financial resources over time - Annuities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Save for future in a tax advantaged way – Permanent Life Insurance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Interest rate falls can expose assets to reinvestment risks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Interest rate rise can lead policy holders to </a:t>
            </a:r>
            <a:r>
              <a:rPr lang="en-US" dirty="0" err="1" smtClean="0"/>
              <a:t>cashout</a:t>
            </a:r>
            <a:r>
              <a:rPr lang="en-US" dirty="0" smtClean="0"/>
              <a:t> on their policies</a:t>
            </a:r>
          </a:p>
        </p:txBody>
      </p:sp>
      <p:pic>
        <p:nvPicPr>
          <p:cNvPr id="3076" name="Picture 4" descr="life-insurance.jpg (415×27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292" y="2084832"/>
            <a:ext cx="39528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bond Hedged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60" y="2041589"/>
            <a:ext cx="5979207" cy="3601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9248" y="5643182"/>
            <a:ext cx="470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futures and </a:t>
            </a:r>
            <a:r>
              <a:rPr lang="en-US" u="sng" dirty="0" smtClean="0"/>
              <a:t>corporate bond</a:t>
            </a:r>
            <a:r>
              <a:rPr lang="en-US" dirty="0" smtClean="0"/>
              <a:t> prices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279" y="6215865"/>
            <a:ext cx="6340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Charles S. Morris, </a:t>
            </a:r>
            <a:r>
              <a:rPr lang="en-US" sz="1100" i="1" dirty="0" smtClean="0"/>
              <a:t>Managing Interest Rate Risk with Interest Rate Futures, </a:t>
            </a:r>
            <a:r>
              <a:rPr lang="en-US" sz="1100" dirty="0" smtClean="0"/>
              <a:t>Economic Review, March 1989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16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income Investors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5397220" cy="41969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Fixed income investments experience price fluctuations due to interest rate volatility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Price is inversely proportional to interest rates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Sensitivity of FI assets to interest rates is proportional to asset’s maturity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28" name="Picture 4" descr="https://darwinbondgraham.files.wordpress.com/2012/10/muni-bond-san-fr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39" y="2084832"/>
            <a:ext cx="4398802" cy="29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lenders &amp; Servicers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407493" cy="39298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Lenders provide a locked in mortgage fixed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Lenders are exposed to the risk of rising rates before loans are closed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Servicers are exposed to the risk of losing borrowers due to prepayment</a:t>
            </a:r>
            <a:endParaRPr lang="en-US" dirty="0"/>
          </a:p>
        </p:txBody>
      </p:sp>
      <p:pic>
        <p:nvPicPr>
          <p:cNvPr id="4" name="Picture 2" descr="Mortgage Home -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49" y="2084832"/>
            <a:ext cx="4060599" cy="24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&amp; large businesses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71571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Lot of companies use debt for financing operations and expansion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Companies often get floating rate loans from banks and investors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Companies with </a:t>
            </a:r>
            <a:r>
              <a:rPr lang="en-US" dirty="0"/>
              <a:t>floating </a:t>
            </a:r>
            <a:r>
              <a:rPr lang="en-US" dirty="0" smtClean="0"/>
              <a:t>rates are </a:t>
            </a:r>
            <a:r>
              <a:rPr lang="en-US" dirty="0"/>
              <a:t>exposed to interest rate hikes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100" name="Picture 4" descr="default_logo.png (300×3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08483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8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lasbergen.com/wp-content/gallery/cartoons/toon-3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59" y="0"/>
            <a:ext cx="566737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05622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Vanilla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 pays fixed to B and receives floating 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 pays floating rate to A and receives fixed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Types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Fixed for floating, same or different currencies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Floating for Floating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Fixed for Fixed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Amortizing notional swap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Cancellable Feature</a:t>
            </a:r>
            <a:endParaRPr lang="en-US" dirty="0"/>
          </a:p>
        </p:txBody>
      </p:sp>
      <p:pic>
        <p:nvPicPr>
          <p:cNvPr id="5122" name="Picture 2" descr="https://upload.wikimedia.org/wikipedia/commons/1/1c/Vanilla_interest_rate_sw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53" y="2296274"/>
            <a:ext cx="4971229" cy="32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0079" y="5700015"/>
            <a:ext cx="4602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</a:t>
            </a:r>
            <a:r>
              <a:rPr lang="en-US" sz="1100" dirty="0" err="1" smtClean="0"/>
              <a:t>Suicup</a:t>
            </a:r>
            <a:r>
              <a:rPr lang="en-US" sz="1100" dirty="0" smtClean="0"/>
              <a:t>, Wikipedia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1024128" y="6453196"/>
            <a:ext cx="11167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Suggested Reading: http</a:t>
            </a:r>
            <a:r>
              <a:rPr lang="en-US" sz="1100" dirty="0"/>
              <a:t>://europe.pimco.com/EN/Education/Pages/InterestRateSwapsBasics1-08.aspx</a:t>
            </a:r>
          </a:p>
        </p:txBody>
      </p:sp>
    </p:spTree>
    <p:extLst>
      <p:ext uri="{BB962C8B-B14F-4D97-AF65-F5344CB8AC3E}">
        <p14:creationId xmlns:p14="http://schemas.microsoft.com/office/powerpoint/2010/main" val="37556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26" y="2286000"/>
            <a:ext cx="640554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Swap rate is </a:t>
            </a:r>
            <a:r>
              <a:rPr lang="en-US" dirty="0" smtClean="0"/>
              <a:t>the rate that the fixed payer </a:t>
            </a:r>
            <a:r>
              <a:rPr lang="en-US" dirty="0"/>
              <a:t>pays (8.65%)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nets: (L + 1.5%) + 8.65 – (L+0.70%) = 9.45%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 nets: 8.5% - 8.65% + (L + 0.7%) = L + 0.55</a:t>
            </a:r>
            <a:r>
              <a:rPr lang="en-US" dirty="0" smtClean="0"/>
              <a:t>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Value of the swap is net present value of the net </a:t>
            </a:r>
            <a:r>
              <a:rPr lang="en-US" dirty="0" err="1" smtClean="0"/>
              <a:t>cashflows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2" descr="https://upload.wikimedia.org/wikipedia/commons/1/1c/Vanilla_interest_rate_sw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367" y="2296274"/>
            <a:ext cx="4971229" cy="32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0079" y="5700015"/>
            <a:ext cx="4602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</a:t>
            </a:r>
            <a:r>
              <a:rPr lang="en-US" sz="1100" dirty="0" err="1" smtClean="0"/>
              <a:t>Suicup</a:t>
            </a:r>
            <a:r>
              <a:rPr lang="en-US" sz="1100" dirty="0" smtClean="0"/>
              <a:t>, 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46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7402</TotalTime>
  <Words>1746</Words>
  <Application>Microsoft Office PowerPoint</Application>
  <PresentationFormat>Widescreen</PresentationFormat>
  <Paragraphs>299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Managing Interest Rate Risk</vt:lpstr>
      <vt:lpstr>Overview</vt:lpstr>
      <vt:lpstr>PowerPoint Presentation</vt:lpstr>
      <vt:lpstr>Fixed income Investors</vt:lpstr>
      <vt:lpstr>Mortgage lenders &amp; Servicers</vt:lpstr>
      <vt:lpstr>Small &amp; large businesses</vt:lpstr>
      <vt:lpstr>PowerPoint Presentation</vt:lpstr>
      <vt:lpstr>Interest rate swaps </vt:lpstr>
      <vt:lpstr>Interest Rate Swap</vt:lpstr>
      <vt:lpstr>Interest rate SWAP DYNAMICS</vt:lpstr>
      <vt:lpstr>Risks Associated with Interest Rate Swaps</vt:lpstr>
      <vt:lpstr>Interest rate futures</vt:lpstr>
      <vt:lpstr>Treasury Bond Hedged</vt:lpstr>
      <vt:lpstr>Interest rate futures DYNAMICS</vt:lpstr>
      <vt:lpstr>Treasury futures USE Case - Mortgage banker</vt:lpstr>
      <vt:lpstr>Treasury futures USE Case - SECURITY Dealer</vt:lpstr>
      <vt:lpstr>Treasury Futures valuation</vt:lpstr>
      <vt:lpstr>Deliverable basket</vt:lpstr>
      <vt:lpstr>Face Value Weighted Hedging – Treasury Futures</vt:lpstr>
      <vt:lpstr>CF Weighted Hedging – Treasury Futures</vt:lpstr>
      <vt:lpstr>BPV weighted hedging – Treasury Futures</vt:lpstr>
      <vt:lpstr>Futures Vs SWAPS</vt:lpstr>
      <vt:lpstr>Various risk Exposures</vt:lpstr>
      <vt:lpstr>PowerPoint Presentation</vt:lpstr>
      <vt:lpstr>Black Model</vt:lpstr>
      <vt:lpstr>Volatility Smile</vt:lpstr>
      <vt:lpstr>Different volatility Approaches</vt:lpstr>
      <vt:lpstr>Yield curve</vt:lpstr>
      <vt:lpstr>Volatility Surface</vt:lpstr>
      <vt:lpstr>Interest rate models</vt:lpstr>
      <vt:lpstr>Valuing (OTC) deals</vt:lpstr>
      <vt:lpstr>Career</vt:lpstr>
      <vt:lpstr>Thank You</vt:lpstr>
      <vt:lpstr>Interest Rate Derivative Hedging</vt:lpstr>
      <vt:lpstr>Insurance companies</vt:lpstr>
      <vt:lpstr>Corporate bond Hedged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 Mechanics</dc:title>
  <dc:creator>Gouthaman Balaraman</dc:creator>
  <cp:lastModifiedBy>Gouthaman Balaraman</cp:lastModifiedBy>
  <cp:revision>335</cp:revision>
  <cp:lastPrinted>2016-03-08T21:36:34Z</cp:lastPrinted>
  <dcterms:created xsi:type="dcterms:W3CDTF">2016-02-29T16:36:58Z</dcterms:created>
  <dcterms:modified xsi:type="dcterms:W3CDTF">2016-03-08T22:25:14Z</dcterms:modified>
</cp:coreProperties>
</file>