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4"/>
  </p:notesMasterIdLst>
  <p:handoutMasterIdLst>
    <p:handoutMasterId r:id="rId15"/>
  </p:handoutMasterIdLst>
  <p:sldIdLst>
    <p:sldId id="409" r:id="rId6"/>
    <p:sldId id="411" r:id="rId7"/>
    <p:sldId id="418" r:id="rId8"/>
    <p:sldId id="415" r:id="rId9"/>
    <p:sldId id="417" r:id="rId10"/>
    <p:sldId id="419" r:id="rId11"/>
    <p:sldId id="422" r:id="rId12"/>
    <p:sldId id="423" r:id="rId13"/>
  </p:sldIdLst>
  <p:sldSz cx="9144000" cy="5715000" type="screen16x10"/>
  <p:notesSz cx="6980238" cy="9144000"/>
  <p:defaultTextStyle>
    <a:defPPr>
      <a:defRPr lang="en-US"/>
    </a:defPPr>
    <a:lvl1pPr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5pPr>
    <a:lvl6pPr marL="2286000" algn="l" defTabSz="914400" rtl="0" eaLnBrk="1" latinLnBrk="0" hangingPunct="1">
      <a:defRPr sz="2400" kern="1200">
        <a:solidFill>
          <a:schemeClr val="tx1"/>
        </a:solidFill>
        <a:latin typeface="Calibri" pitchFamily="34" charset="0"/>
        <a:ea typeface="ヒラギノ角ゴ Pro W3" pitchFamily="122" charset="-128"/>
        <a:cs typeface="+mn-cs"/>
      </a:defRPr>
    </a:lvl6pPr>
    <a:lvl7pPr marL="2743200" algn="l" defTabSz="914400" rtl="0" eaLnBrk="1" latinLnBrk="0" hangingPunct="1">
      <a:defRPr sz="2400" kern="1200">
        <a:solidFill>
          <a:schemeClr val="tx1"/>
        </a:solidFill>
        <a:latin typeface="Calibri" pitchFamily="34" charset="0"/>
        <a:ea typeface="ヒラギノ角ゴ Pro W3" pitchFamily="122" charset="-128"/>
        <a:cs typeface="+mn-cs"/>
      </a:defRPr>
    </a:lvl7pPr>
    <a:lvl8pPr marL="3200400" algn="l" defTabSz="914400" rtl="0" eaLnBrk="1" latinLnBrk="0" hangingPunct="1">
      <a:defRPr sz="2400" kern="1200">
        <a:solidFill>
          <a:schemeClr val="tx1"/>
        </a:solidFill>
        <a:latin typeface="Calibri" pitchFamily="34" charset="0"/>
        <a:ea typeface="ヒラギノ角ゴ Pro W3" pitchFamily="122" charset="-128"/>
        <a:cs typeface="+mn-cs"/>
      </a:defRPr>
    </a:lvl8pPr>
    <a:lvl9pPr marL="3657600" algn="l" defTabSz="914400" rtl="0" eaLnBrk="1" latinLnBrk="0" hangingPunct="1">
      <a:defRPr sz="2400" kern="1200">
        <a:solidFill>
          <a:schemeClr val="tx1"/>
        </a:solidFill>
        <a:latin typeface="Calibri" pitchFamily="34" charset="0"/>
        <a:ea typeface="ヒラギノ角ゴ Pro W3" pitchFamily="122" charset="-128"/>
        <a:cs typeface="+mn-cs"/>
      </a:defRPr>
    </a:lvl9pPr>
  </p:defaultTextStyle>
  <p:extLst>
    <p:ext uri="{EFAFB233-063F-42B5-8137-9DF3F51BA10A}">
      <p15:sldGuideLst xmlns:p15="http://schemas.microsoft.com/office/powerpoint/2012/main">
        <p15:guide id="1" orient="horz" pos="3409">
          <p15:clr>
            <a:srgbClr val="A4A3A4"/>
          </p15:clr>
        </p15:guide>
        <p15:guide id="2" orient="horz" pos="120">
          <p15:clr>
            <a:srgbClr val="A4A3A4"/>
          </p15:clr>
        </p15:guide>
        <p15:guide id="3" orient="horz" pos="1872" userDrawn="1">
          <p15:clr>
            <a:srgbClr val="A4A3A4"/>
          </p15:clr>
        </p15:guide>
        <p15:guide id="4"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3300"/>
    <a:srgbClr val="898989"/>
    <a:srgbClr val="008198"/>
    <a:srgbClr val="CBCBCB"/>
    <a:srgbClr val="E7E7E7"/>
    <a:srgbClr val="404040"/>
    <a:srgbClr val="006482"/>
    <a:srgbClr val="9C8DC3"/>
    <a:srgbClr val="AA36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napToObjects="1" showGuides="1">
      <p:cViewPr varScale="1">
        <p:scale>
          <a:sx n="116" d="100"/>
          <a:sy n="116" d="100"/>
        </p:scale>
        <p:origin x="684" y="96"/>
      </p:cViewPr>
      <p:guideLst>
        <p:guide orient="horz" pos="3409"/>
        <p:guide orient="horz" pos="120"/>
        <p:guide orient="horz" pos="1872"/>
        <p:guide pos="432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7200"/>
          </a:xfrm>
          <a:prstGeom prst="rect">
            <a:avLst/>
          </a:prstGeom>
        </p:spPr>
        <p:txBody>
          <a:bodyPr vert="horz" lIns="92492" tIns="46246" rIns="92492" bIns="46246" rtlCol="0"/>
          <a:lstStyle>
            <a:lvl1pPr algn="l">
              <a:defRPr sz="1200">
                <a:latin typeface="Calibri" charset="0"/>
                <a:ea typeface="ヒラギノ角ゴ Pro W3" charset="0"/>
                <a:cs typeface="ヒラギノ角ゴ Pro W3" charset="0"/>
              </a:defRPr>
            </a:lvl1pPr>
          </a:lstStyle>
          <a:p>
            <a:pPr>
              <a:defRPr/>
            </a:pPr>
            <a:endParaRPr lang="en-US"/>
          </a:p>
        </p:txBody>
      </p:sp>
      <p:sp>
        <p:nvSpPr>
          <p:cNvPr id="3" name="Date Placeholder 2"/>
          <p:cNvSpPr>
            <a:spLocks noGrp="1"/>
          </p:cNvSpPr>
          <p:nvPr>
            <p:ph type="dt" sz="quarter" idx="1"/>
          </p:nvPr>
        </p:nvSpPr>
        <p:spPr>
          <a:xfrm>
            <a:off x="3953854" y="0"/>
            <a:ext cx="3024770" cy="457200"/>
          </a:xfrm>
          <a:prstGeom prst="rect">
            <a:avLst/>
          </a:prstGeom>
        </p:spPr>
        <p:txBody>
          <a:bodyPr vert="horz" wrap="square" lIns="92492" tIns="46246" rIns="92492" bIns="46246" numCol="1" anchor="t" anchorCtr="0" compatLnSpc="1">
            <a:prstTxWarp prst="textNoShape">
              <a:avLst/>
            </a:prstTxWarp>
          </a:bodyPr>
          <a:lstStyle>
            <a:lvl1pPr algn="r">
              <a:defRPr sz="1200"/>
            </a:lvl1pPr>
          </a:lstStyle>
          <a:p>
            <a:pPr>
              <a:defRPr/>
            </a:pPr>
            <a:fld id="{94A6A6E9-A9DD-47B7-9C79-70015475B33A}" type="datetimeFigureOut">
              <a:rPr lang="en-US"/>
              <a:pPr>
                <a:defRPr/>
              </a:pPr>
              <a:t>4/8/2020</a:t>
            </a:fld>
            <a:endParaRPr lang="en-US"/>
          </a:p>
        </p:txBody>
      </p:sp>
      <p:sp>
        <p:nvSpPr>
          <p:cNvPr id="4" name="Footer Placeholder 3"/>
          <p:cNvSpPr>
            <a:spLocks noGrp="1"/>
          </p:cNvSpPr>
          <p:nvPr>
            <p:ph type="ftr" sz="quarter" idx="2"/>
          </p:nvPr>
        </p:nvSpPr>
        <p:spPr>
          <a:xfrm>
            <a:off x="0" y="8685213"/>
            <a:ext cx="3024770" cy="457200"/>
          </a:xfrm>
          <a:prstGeom prst="rect">
            <a:avLst/>
          </a:prstGeom>
        </p:spPr>
        <p:txBody>
          <a:bodyPr vert="horz" lIns="92492" tIns="46246" rIns="92492" bIns="46246" rtlCol="0" anchor="b"/>
          <a:lstStyle>
            <a:lvl1pPr algn="l">
              <a:defRPr sz="1200">
                <a:latin typeface="Calibri" charset="0"/>
                <a:ea typeface="ヒラギノ角ゴ Pro W3" charset="0"/>
                <a:cs typeface="ヒラギノ角ゴ Pro W3" charset="0"/>
              </a:defRPr>
            </a:lvl1pPr>
          </a:lstStyle>
          <a:p>
            <a:pPr>
              <a:defRPr/>
            </a:pPr>
            <a:endParaRPr lang="en-US"/>
          </a:p>
        </p:txBody>
      </p:sp>
      <p:sp>
        <p:nvSpPr>
          <p:cNvPr id="5" name="Slide Number Placeholder 4"/>
          <p:cNvSpPr>
            <a:spLocks noGrp="1"/>
          </p:cNvSpPr>
          <p:nvPr>
            <p:ph type="sldNum" sz="quarter" idx="3"/>
          </p:nvPr>
        </p:nvSpPr>
        <p:spPr>
          <a:xfrm>
            <a:off x="3953854" y="8685213"/>
            <a:ext cx="3024770" cy="457200"/>
          </a:xfrm>
          <a:prstGeom prst="rect">
            <a:avLst/>
          </a:prstGeom>
        </p:spPr>
        <p:txBody>
          <a:bodyPr vert="horz" wrap="square" lIns="92492" tIns="46246" rIns="92492" bIns="46246" numCol="1" anchor="b" anchorCtr="0" compatLnSpc="1">
            <a:prstTxWarp prst="textNoShape">
              <a:avLst/>
            </a:prstTxWarp>
          </a:bodyPr>
          <a:lstStyle>
            <a:lvl1pPr algn="r">
              <a:defRPr sz="1200"/>
            </a:lvl1pPr>
          </a:lstStyle>
          <a:p>
            <a:pPr>
              <a:defRPr/>
            </a:pPr>
            <a:fld id="{05743BE7-83DE-46A9-AF19-B14B8A29A4F7}" type="slidenum">
              <a:rPr lang="en-US"/>
              <a:pPr>
                <a:defRPr/>
              </a:pPr>
              <a:t>‹#›</a:t>
            </a:fld>
            <a:endParaRPr lang="en-US"/>
          </a:p>
        </p:txBody>
      </p:sp>
    </p:spTree>
    <p:extLst>
      <p:ext uri="{BB962C8B-B14F-4D97-AF65-F5344CB8AC3E}">
        <p14:creationId xmlns:p14="http://schemas.microsoft.com/office/powerpoint/2010/main" val="1274743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7200"/>
          </a:xfrm>
          <a:prstGeom prst="rect">
            <a:avLst/>
          </a:prstGeom>
        </p:spPr>
        <p:txBody>
          <a:bodyPr vert="horz" lIns="92492" tIns="46246" rIns="92492" bIns="46246"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53854" y="0"/>
            <a:ext cx="3024770" cy="457200"/>
          </a:xfrm>
          <a:prstGeom prst="rect">
            <a:avLst/>
          </a:prstGeom>
        </p:spPr>
        <p:txBody>
          <a:bodyPr vert="horz" wrap="square" lIns="92492" tIns="46246" rIns="92492" bIns="46246" numCol="1" anchor="t" anchorCtr="0" compatLnSpc="1">
            <a:prstTxWarp prst="textNoShape">
              <a:avLst/>
            </a:prstTxWarp>
          </a:bodyPr>
          <a:lstStyle>
            <a:lvl1pPr algn="r">
              <a:defRPr sz="1200"/>
            </a:lvl1pPr>
          </a:lstStyle>
          <a:p>
            <a:pPr>
              <a:defRPr/>
            </a:pPr>
            <a:fld id="{567E01A0-8EAD-46E6-888C-16FF6FBB9E28}" type="datetimeFigureOut">
              <a:rPr lang="en-US"/>
              <a:pPr>
                <a:defRPr/>
              </a:pPr>
              <a:t>4/8/2020</a:t>
            </a:fld>
            <a:endParaRPr lang="en-US"/>
          </a:p>
        </p:txBody>
      </p:sp>
      <p:sp>
        <p:nvSpPr>
          <p:cNvPr id="4" name="Slide Image Placeholder 3"/>
          <p:cNvSpPr>
            <a:spLocks noGrp="1" noRot="1" noChangeAspect="1"/>
          </p:cNvSpPr>
          <p:nvPr>
            <p:ph type="sldImg" idx="2"/>
          </p:nvPr>
        </p:nvSpPr>
        <p:spPr>
          <a:xfrm>
            <a:off x="746125" y="685800"/>
            <a:ext cx="5487988" cy="3429000"/>
          </a:xfrm>
          <a:prstGeom prst="rect">
            <a:avLst/>
          </a:prstGeom>
          <a:noFill/>
          <a:ln w="12700">
            <a:solidFill>
              <a:prstClr val="black"/>
            </a:solidFill>
          </a:ln>
        </p:spPr>
        <p:txBody>
          <a:bodyPr vert="horz" lIns="92492" tIns="46246" rIns="92492" bIns="46246" rtlCol="0" anchor="ctr"/>
          <a:lstStyle/>
          <a:p>
            <a:pPr lvl="0"/>
            <a:endParaRPr lang="en-US" noProof="0"/>
          </a:p>
        </p:txBody>
      </p:sp>
      <p:sp>
        <p:nvSpPr>
          <p:cNvPr id="5" name="Notes Placeholder 4"/>
          <p:cNvSpPr>
            <a:spLocks noGrp="1"/>
          </p:cNvSpPr>
          <p:nvPr>
            <p:ph type="body" sz="quarter" idx="3"/>
          </p:nvPr>
        </p:nvSpPr>
        <p:spPr>
          <a:xfrm>
            <a:off x="698025" y="4343400"/>
            <a:ext cx="5584190" cy="4114800"/>
          </a:xfrm>
          <a:prstGeom prst="rect">
            <a:avLst/>
          </a:prstGeom>
        </p:spPr>
        <p:txBody>
          <a:bodyPr vert="horz" lIns="92492" tIns="46246" rIns="92492" bIns="46246"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3024770" cy="457200"/>
          </a:xfrm>
          <a:prstGeom prst="rect">
            <a:avLst/>
          </a:prstGeom>
        </p:spPr>
        <p:txBody>
          <a:bodyPr vert="horz" lIns="92492" tIns="46246" rIns="92492" bIns="46246"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53854" y="8685213"/>
            <a:ext cx="3024770" cy="457200"/>
          </a:xfrm>
          <a:prstGeom prst="rect">
            <a:avLst/>
          </a:prstGeom>
        </p:spPr>
        <p:txBody>
          <a:bodyPr vert="horz" wrap="square" lIns="92492" tIns="46246" rIns="92492" bIns="46246" numCol="1" anchor="b" anchorCtr="0" compatLnSpc="1">
            <a:prstTxWarp prst="textNoShape">
              <a:avLst/>
            </a:prstTxWarp>
          </a:bodyPr>
          <a:lstStyle>
            <a:lvl1pPr algn="r">
              <a:defRPr sz="1200"/>
            </a:lvl1pPr>
          </a:lstStyle>
          <a:p>
            <a:pPr>
              <a:defRPr/>
            </a:pPr>
            <a:fld id="{766A035C-0229-4EDF-AD6B-D935717CD4E8}" type="slidenum">
              <a:rPr lang="en-US"/>
              <a:pPr>
                <a:defRPr/>
              </a:pPr>
              <a:t>‹#›</a:t>
            </a:fld>
            <a:endParaRPr lang="en-US"/>
          </a:p>
        </p:txBody>
      </p:sp>
    </p:spTree>
    <p:extLst>
      <p:ext uri="{BB962C8B-B14F-4D97-AF65-F5344CB8AC3E}">
        <p14:creationId xmlns:p14="http://schemas.microsoft.com/office/powerpoint/2010/main" val="370297223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2437" y="0"/>
            <a:ext cx="9139125" cy="5714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3" y="1838434"/>
            <a:ext cx="7582610" cy="1590694"/>
          </a:xfrm>
          <a:prstGeom prst="rect">
            <a:avLst/>
          </a:prstGeom>
        </p:spPr>
        <p:txBody>
          <a:bodyPr anchor="ctr"/>
          <a:lstStyle>
            <a:lvl1pPr algn="l">
              <a:defRPr sz="2400" b="1" i="0">
                <a:solidFill>
                  <a:schemeClr val="tx2">
                    <a:lumMod val="20000"/>
                    <a:lumOff val="80000"/>
                  </a:schemeClr>
                </a:solidFill>
                <a:latin typeface="Arial"/>
                <a:cs typeface="Arial"/>
              </a:defRPr>
            </a:lvl1pPr>
          </a:lstStyle>
          <a:p>
            <a:r>
              <a:rPr lang="en-US" smtClean="0"/>
              <a:t>Click to edit Master title style</a:t>
            </a:r>
            <a:endParaRPr lang="en-US" dirty="0"/>
          </a:p>
        </p:txBody>
      </p:sp>
      <p:sp>
        <p:nvSpPr>
          <p:cNvPr id="9" name="Date Placeholder 3"/>
          <p:cNvSpPr>
            <a:spLocks noGrp="1"/>
          </p:cNvSpPr>
          <p:nvPr>
            <p:ph type="dt" sz="half" idx="10"/>
          </p:nvPr>
        </p:nvSpPr>
        <p:spPr>
          <a:xfrm>
            <a:off x="436533" y="5007430"/>
            <a:ext cx="1519237" cy="217710"/>
          </a:xfrm>
          <a:prstGeom prst="rect">
            <a:avLst/>
          </a:prstGeom>
        </p:spPr>
        <p:txBody>
          <a:bodyPr vert="horz" wrap="square" lIns="91440" tIns="45720" rIns="91440" bIns="45720" numCol="1" anchor="t" anchorCtr="0" compatLnSpc="1">
            <a:prstTxWarp prst="textNoShape">
              <a:avLst/>
            </a:prstTxWarp>
          </a:bodyPr>
          <a:lstStyle>
            <a:lvl1pPr>
              <a:defRPr sz="1200">
                <a:solidFill>
                  <a:schemeClr val="bg1">
                    <a:lumMod val="95000"/>
                  </a:schemeClr>
                </a:solidFill>
                <a:latin typeface="Arial" pitchFamily="34" charset="0"/>
                <a:cs typeface="Arial" pitchFamily="34" charset="0"/>
              </a:defRPr>
            </a:lvl1pPr>
          </a:lstStyle>
          <a:p>
            <a:pPr>
              <a:defRPr/>
            </a:pPr>
            <a:endParaRPr lang="en-US" dirty="0"/>
          </a:p>
        </p:txBody>
      </p:sp>
      <p:sp>
        <p:nvSpPr>
          <p:cNvPr id="10" name="Text Placeholder 9"/>
          <p:cNvSpPr>
            <a:spLocks noGrp="1"/>
          </p:cNvSpPr>
          <p:nvPr>
            <p:ph type="body" sz="quarter" idx="12"/>
          </p:nvPr>
        </p:nvSpPr>
        <p:spPr>
          <a:xfrm>
            <a:off x="436563" y="3527273"/>
            <a:ext cx="7582580" cy="533053"/>
          </a:xfrm>
          <a:prstGeom prst="rect">
            <a:avLst/>
          </a:prstGeom>
        </p:spPr>
        <p:txBody>
          <a:bodyPr/>
          <a:lstStyle>
            <a:lvl1pPr marL="342900" indent="-342900">
              <a:buNone/>
              <a:defRPr lang="en-US" sz="16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smtClean="0"/>
              <a:t>Click to edit Master text styles</a:t>
            </a:r>
          </a:p>
        </p:txBody>
      </p:sp>
      <p:sp>
        <p:nvSpPr>
          <p:cNvPr id="12" name="Footer Placeholder 4"/>
          <p:cNvSpPr txBox="1">
            <a:spLocks/>
          </p:cNvSpPr>
          <p:nvPr userDrawn="1"/>
        </p:nvSpPr>
        <p:spPr bwMode="auto">
          <a:xfrm>
            <a:off x="3454396" y="5431143"/>
            <a:ext cx="5551716"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algn="r"/>
            <a:r>
              <a:rPr lang="en-US" sz="600" dirty="0">
                <a:solidFill>
                  <a:schemeClr val="tx2">
                    <a:lumMod val="60000"/>
                    <a:lumOff val="40000"/>
                  </a:schemeClr>
                </a:solidFill>
                <a:latin typeface="Arial" pitchFamily="34" charset="0"/>
                <a:cs typeface="Arial" pitchFamily="34" charset="0"/>
              </a:rPr>
              <a:t>Confidential, Proprietary and/or Trade </a:t>
            </a:r>
            <a:r>
              <a:rPr lang="en-US" sz="600" dirty="0" smtClean="0">
                <a:solidFill>
                  <a:schemeClr val="tx2">
                    <a:lumMod val="60000"/>
                    <a:lumOff val="40000"/>
                  </a:schemeClr>
                </a:solidFill>
                <a:latin typeface="Arial" pitchFamily="34" charset="0"/>
                <a:cs typeface="Arial" pitchFamily="34" charset="0"/>
              </a:rPr>
              <a:t>Secret  |  TM SM ® Trademark(s</a:t>
            </a:r>
            <a:r>
              <a:rPr lang="en-US" sz="600" dirty="0">
                <a:solidFill>
                  <a:schemeClr val="tx2">
                    <a:lumMod val="60000"/>
                    <a:lumOff val="40000"/>
                  </a:schemeClr>
                </a:solidFill>
                <a:latin typeface="Arial" pitchFamily="34" charset="0"/>
                <a:cs typeface="Arial" pitchFamily="34" charset="0"/>
              </a:rPr>
              <a:t>) of Black Knight IP Holding Company, LLC, </a:t>
            </a:r>
            <a:r>
              <a:rPr lang="en-US" sz="600" dirty="0" smtClean="0">
                <a:solidFill>
                  <a:schemeClr val="tx2">
                    <a:lumMod val="60000"/>
                    <a:lumOff val="40000"/>
                  </a:schemeClr>
                </a:solidFill>
                <a:latin typeface="Arial" pitchFamily="34" charset="0"/>
                <a:cs typeface="Arial" pitchFamily="34" charset="0"/>
              </a:rPr>
              <a:t>or an affiliate.</a:t>
            </a:r>
          </a:p>
          <a:p>
            <a:pPr algn="r"/>
            <a:r>
              <a:rPr lang="en-US" sz="600" dirty="0" smtClean="0">
                <a:solidFill>
                  <a:schemeClr val="tx2">
                    <a:lumMod val="60000"/>
                    <a:lumOff val="40000"/>
                  </a:schemeClr>
                </a:solidFill>
                <a:latin typeface="Arial" pitchFamily="34" charset="0"/>
                <a:cs typeface="Arial" pitchFamily="34" charset="0"/>
              </a:rPr>
              <a:t>© </a:t>
            </a:r>
            <a:fld id="{ABA4C60A-6130-4EDB-BE37-F82CB3527C1D}" type="datetime3">
              <a:rPr lang="en-US" sz="600" smtClean="0">
                <a:solidFill>
                  <a:schemeClr val="tx2">
                    <a:lumMod val="60000"/>
                    <a:lumOff val="40000"/>
                  </a:schemeClr>
                </a:solidFill>
                <a:latin typeface="Arial" pitchFamily="34" charset="0"/>
                <a:cs typeface="Arial" pitchFamily="34" charset="0"/>
              </a:rPr>
              <a:pPr algn="r"/>
              <a:t>8 April 2020</a:t>
            </a:fld>
            <a:r>
              <a:rPr lang="en-US" sz="600" baseline="0" dirty="0" smtClean="0">
                <a:solidFill>
                  <a:schemeClr val="tx2">
                    <a:lumMod val="60000"/>
                    <a:lumOff val="40000"/>
                  </a:schemeClr>
                </a:solidFill>
                <a:latin typeface="Arial" pitchFamily="34" charset="0"/>
                <a:cs typeface="Arial" pitchFamily="34" charset="0"/>
              </a:rPr>
              <a:t> Black Knight Financial Technology Solutions, LLC. </a:t>
            </a:r>
            <a:r>
              <a:rPr lang="en-US" sz="600" dirty="0" smtClean="0">
                <a:solidFill>
                  <a:schemeClr val="tx2">
                    <a:lumMod val="60000"/>
                    <a:lumOff val="40000"/>
                  </a:schemeClr>
                </a:solidFill>
                <a:latin typeface="Arial" pitchFamily="34" charset="0"/>
                <a:cs typeface="Arial" pitchFamily="34" charset="0"/>
              </a:rPr>
              <a:t>All </a:t>
            </a:r>
            <a:r>
              <a:rPr lang="en-US" sz="600" dirty="0">
                <a:solidFill>
                  <a:schemeClr val="tx2">
                    <a:lumMod val="60000"/>
                    <a:lumOff val="40000"/>
                  </a:schemeClr>
                </a:solidFill>
                <a:latin typeface="Arial" pitchFamily="34" charset="0"/>
                <a:cs typeface="Arial" pitchFamily="34" charset="0"/>
              </a:rPr>
              <a:t>Rights Reserved.</a:t>
            </a:r>
          </a:p>
        </p:txBody>
      </p:sp>
      <p:sp>
        <p:nvSpPr>
          <p:cNvPr id="15" name="TextBox 11"/>
          <p:cNvSpPr txBox="1">
            <a:spLocks noChangeArrowheads="1"/>
          </p:cNvSpPr>
          <p:nvPr userDrawn="1"/>
        </p:nvSpPr>
        <p:spPr bwMode="auto">
          <a:xfrm>
            <a:off x="451078" y="5445657"/>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a:defRPr/>
            </a:pPr>
            <a:r>
              <a:rPr lang="en-US" sz="900" b="1" dirty="0" smtClean="0">
                <a:solidFill>
                  <a:schemeClr val="tx2">
                    <a:lumMod val="60000"/>
                    <a:lumOff val="40000"/>
                  </a:schemeClr>
                </a:solidFill>
                <a:latin typeface="Arial" charset="0"/>
                <a:cs typeface="Arial" charset="0"/>
              </a:rPr>
              <a:t>Black Knight Inc.</a:t>
            </a:r>
          </a:p>
        </p:txBody>
      </p:sp>
    </p:spTree>
    <p:extLst>
      <p:ext uri="{BB962C8B-B14F-4D97-AF65-F5344CB8AC3E}">
        <p14:creationId xmlns:p14="http://schemas.microsoft.com/office/powerpoint/2010/main" val="30879949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a:off x="0" y="0"/>
            <a:ext cx="9144000" cy="5715000"/>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4985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2437" y="0"/>
            <a:ext cx="9139125" cy="5714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Title 1"/>
          <p:cNvSpPr>
            <a:spLocks noGrp="1"/>
          </p:cNvSpPr>
          <p:nvPr>
            <p:ph type="ctrTitle"/>
          </p:nvPr>
        </p:nvSpPr>
        <p:spPr>
          <a:xfrm>
            <a:off x="436534" y="2201576"/>
            <a:ext cx="6863529" cy="858424"/>
          </a:xfrm>
          <a:prstGeom prst="rect">
            <a:avLst/>
          </a:prstGeom>
        </p:spPr>
        <p:txBody>
          <a:bodyPr anchor="ctr"/>
          <a:lstStyle>
            <a:lvl1pPr algn="l">
              <a:defRPr sz="2400" b="1" i="0" baseline="0">
                <a:solidFill>
                  <a:schemeClr val="accent3"/>
                </a:solidFill>
                <a:latin typeface="Arial"/>
                <a:cs typeface="Arial"/>
              </a:defRPr>
            </a:lvl1pPr>
          </a:lstStyle>
          <a:p>
            <a:r>
              <a:rPr lang="en-US" smtClean="0"/>
              <a:t>Click to edit Master title style</a:t>
            </a:r>
            <a:endParaRPr lang="en-US" dirty="0"/>
          </a:p>
        </p:txBody>
      </p:sp>
      <p:sp>
        <p:nvSpPr>
          <p:cNvPr id="9" name="TextBox 11"/>
          <p:cNvSpPr txBox="1">
            <a:spLocks noChangeArrowheads="1"/>
          </p:cNvSpPr>
          <p:nvPr userDrawn="1"/>
        </p:nvSpPr>
        <p:spPr bwMode="auto">
          <a:xfrm>
            <a:off x="487363" y="5386023"/>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a:defRPr/>
            </a:pPr>
            <a:r>
              <a:rPr lang="en-US" sz="900" b="1" dirty="0" smtClean="0">
                <a:solidFill>
                  <a:schemeClr val="tx2">
                    <a:lumMod val="60000"/>
                    <a:lumOff val="40000"/>
                  </a:schemeClr>
                </a:solidFill>
                <a:latin typeface="Arial" charset="0"/>
                <a:cs typeface="Arial" charset="0"/>
              </a:rPr>
              <a:t>Black Knight Inc.</a:t>
            </a:r>
          </a:p>
        </p:txBody>
      </p:sp>
      <p:sp>
        <p:nvSpPr>
          <p:cNvPr id="7" name="Footer Placeholder 4"/>
          <p:cNvSpPr txBox="1">
            <a:spLocks/>
          </p:cNvSpPr>
          <p:nvPr userDrawn="1"/>
        </p:nvSpPr>
        <p:spPr bwMode="auto">
          <a:xfrm>
            <a:off x="3479323" y="5341692"/>
            <a:ext cx="4785356"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algn="r"/>
            <a:r>
              <a:rPr lang="en-US" sz="600" dirty="0">
                <a:solidFill>
                  <a:schemeClr val="tx2">
                    <a:lumMod val="60000"/>
                    <a:lumOff val="40000"/>
                  </a:schemeClr>
                </a:solidFill>
                <a:latin typeface="Arial" pitchFamily="34" charset="0"/>
                <a:cs typeface="Arial" pitchFamily="34" charset="0"/>
              </a:rPr>
              <a:t>Confidential, Proprietary and/or Trade Secret</a:t>
            </a:r>
          </a:p>
          <a:p>
            <a:pPr algn="r"/>
            <a:r>
              <a:rPr lang="en-US" sz="600" dirty="0">
                <a:solidFill>
                  <a:schemeClr val="tx2">
                    <a:lumMod val="60000"/>
                    <a:lumOff val="40000"/>
                  </a:schemeClr>
                </a:solidFill>
                <a:latin typeface="Arial" pitchFamily="34" charset="0"/>
                <a:cs typeface="Arial" pitchFamily="34" charset="0"/>
              </a:rPr>
              <a:t>TM </a:t>
            </a:r>
            <a:r>
              <a:rPr lang="en-US" sz="600" dirty="0" smtClean="0">
                <a:solidFill>
                  <a:schemeClr val="tx2">
                    <a:lumMod val="60000"/>
                    <a:lumOff val="40000"/>
                  </a:schemeClr>
                </a:solidFill>
                <a:latin typeface="Arial" pitchFamily="34" charset="0"/>
                <a:cs typeface="Arial" pitchFamily="34" charset="0"/>
              </a:rPr>
              <a:t>SM ® Trademark(s</a:t>
            </a:r>
            <a:r>
              <a:rPr lang="en-US" sz="600" dirty="0">
                <a:solidFill>
                  <a:schemeClr val="tx2">
                    <a:lumMod val="60000"/>
                    <a:lumOff val="40000"/>
                  </a:schemeClr>
                </a:solidFill>
                <a:latin typeface="Arial" pitchFamily="34" charset="0"/>
                <a:cs typeface="Arial" pitchFamily="34" charset="0"/>
              </a:rPr>
              <a:t>) of Black Knight IP Holding Company, LLC, </a:t>
            </a:r>
            <a:r>
              <a:rPr lang="en-US" sz="600" dirty="0" smtClean="0">
                <a:solidFill>
                  <a:schemeClr val="tx2">
                    <a:lumMod val="60000"/>
                    <a:lumOff val="40000"/>
                  </a:schemeClr>
                </a:solidFill>
                <a:latin typeface="Arial" pitchFamily="34" charset="0"/>
                <a:cs typeface="Arial" pitchFamily="34" charset="0"/>
              </a:rPr>
              <a:t>or an affiliate.</a:t>
            </a:r>
          </a:p>
          <a:p>
            <a:pPr algn="r"/>
            <a:r>
              <a:rPr lang="en-US" sz="600" dirty="0" smtClean="0">
                <a:solidFill>
                  <a:schemeClr val="tx2">
                    <a:lumMod val="60000"/>
                    <a:lumOff val="40000"/>
                  </a:schemeClr>
                </a:solidFill>
                <a:latin typeface="Arial" pitchFamily="34" charset="0"/>
                <a:cs typeface="Arial" pitchFamily="34" charset="0"/>
              </a:rPr>
              <a:t>© </a:t>
            </a:r>
            <a:fld id="{ABA4C60A-6130-4EDB-BE37-F82CB3527C1D}" type="datetime3">
              <a:rPr lang="en-US" sz="600" smtClean="0">
                <a:solidFill>
                  <a:schemeClr val="tx2">
                    <a:lumMod val="60000"/>
                    <a:lumOff val="40000"/>
                  </a:schemeClr>
                </a:solidFill>
                <a:latin typeface="Arial" pitchFamily="34" charset="0"/>
                <a:cs typeface="Arial" pitchFamily="34" charset="0"/>
              </a:rPr>
              <a:pPr algn="r"/>
              <a:t>8 April 2020</a:t>
            </a:fld>
            <a:r>
              <a:rPr lang="en-US" sz="600" baseline="0" dirty="0" smtClean="0">
                <a:solidFill>
                  <a:schemeClr val="tx2">
                    <a:lumMod val="60000"/>
                    <a:lumOff val="40000"/>
                  </a:schemeClr>
                </a:solidFill>
                <a:latin typeface="Arial" pitchFamily="34" charset="0"/>
                <a:cs typeface="Arial" pitchFamily="34" charset="0"/>
              </a:rPr>
              <a:t> Black Knight Financial Technology Solutions, LLC. </a:t>
            </a:r>
            <a:r>
              <a:rPr lang="en-US" sz="600" dirty="0" smtClean="0">
                <a:solidFill>
                  <a:schemeClr val="tx2">
                    <a:lumMod val="60000"/>
                    <a:lumOff val="40000"/>
                  </a:schemeClr>
                </a:solidFill>
                <a:latin typeface="Arial" pitchFamily="34" charset="0"/>
                <a:cs typeface="Arial" pitchFamily="34" charset="0"/>
              </a:rPr>
              <a:t>All </a:t>
            </a:r>
            <a:r>
              <a:rPr lang="en-US" sz="600" dirty="0">
                <a:solidFill>
                  <a:schemeClr val="tx2">
                    <a:lumMod val="60000"/>
                    <a:lumOff val="40000"/>
                  </a:schemeClr>
                </a:solidFill>
                <a:latin typeface="Arial" pitchFamily="34" charset="0"/>
                <a:cs typeface="Arial" pitchFamily="34" charset="0"/>
              </a:rPr>
              <a:t>Rights Reserved.</a:t>
            </a:r>
          </a:p>
        </p:txBody>
      </p:sp>
      <p:sp>
        <p:nvSpPr>
          <p:cNvPr id="8" name="TextBox 4"/>
          <p:cNvSpPr txBox="1">
            <a:spLocks noChangeArrowheads="1"/>
          </p:cNvSpPr>
          <p:nvPr userDrawn="1"/>
        </p:nvSpPr>
        <p:spPr bwMode="auto">
          <a:xfrm>
            <a:off x="8497661" y="5378267"/>
            <a:ext cx="56356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algn="r" eaLnBrk="1" hangingPunct="1"/>
            <a:fld id="{18984C62-9AB1-4144-9309-E2B038876B93}" type="slidenum">
              <a:rPr lang="en-US" sz="1200" b="1">
                <a:solidFill>
                  <a:schemeClr val="tx2">
                    <a:lumMod val="60000"/>
                    <a:lumOff val="40000"/>
                  </a:schemeClr>
                </a:solidFill>
                <a:latin typeface="Arial" pitchFamily="34" charset="0"/>
                <a:cs typeface="Arial" pitchFamily="34" charset="0"/>
              </a:rPr>
              <a:pPr algn="r" eaLnBrk="1" hangingPunct="1"/>
              <a:t>‹#›</a:t>
            </a:fld>
            <a:endParaRPr lang="en-US" sz="1200" b="1"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3538628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Title 1"/>
          <p:cNvSpPr>
            <a:spLocks noGrp="1"/>
          </p:cNvSpPr>
          <p:nvPr>
            <p:ph type="ctrTitle"/>
          </p:nvPr>
        </p:nvSpPr>
        <p:spPr>
          <a:xfrm>
            <a:off x="352432" y="190501"/>
            <a:ext cx="8534399" cy="531812"/>
          </a:xfrm>
          <a:prstGeom prst="rect">
            <a:avLst/>
          </a:prstGeom>
        </p:spPr>
        <p:txBody>
          <a:bodyPr anchor="t" anchorCtr="0"/>
          <a:lstStyle>
            <a:lvl1pPr algn="l">
              <a:defRPr sz="20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0" name="Content Placeholder 2"/>
          <p:cNvSpPr>
            <a:spLocks noGrp="1"/>
          </p:cNvSpPr>
          <p:nvPr>
            <p:ph idx="1"/>
          </p:nvPr>
        </p:nvSpPr>
        <p:spPr>
          <a:xfrm>
            <a:off x="352431" y="961761"/>
            <a:ext cx="8534400" cy="4082872"/>
          </a:xfrm>
          <a:prstGeom prst="rect">
            <a:avLst/>
          </a:prstGeom>
        </p:spPr>
        <p:txBody>
          <a:bodyPr/>
          <a:lstStyle>
            <a:lvl1pPr marL="282575" indent="-282575">
              <a:lnSpc>
                <a:spcPts val="2000"/>
              </a:lnSpc>
              <a:spcBef>
                <a:spcPts val="0"/>
              </a:spcBef>
              <a:spcAft>
                <a:spcPts val="1200"/>
              </a:spcAft>
              <a:buFont typeface="Wingdings" charset="2"/>
              <a:buChar char="§"/>
              <a:defRPr sz="1800" b="1">
                <a:solidFill>
                  <a:srgbClr val="006482"/>
                </a:solidFill>
                <a:latin typeface="Arial" pitchFamily="34" charset="0"/>
                <a:cs typeface="Arial" pitchFamily="34" charset="0"/>
              </a:defRPr>
            </a:lvl1pPr>
            <a:lvl2pPr marL="574675" indent="-292100">
              <a:lnSpc>
                <a:spcPts val="2000"/>
              </a:lnSpc>
              <a:spcBef>
                <a:spcPts val="0"/>
              </a:spcBef>
              <a:spcAft>
                <a:spcPts val="1200"/>
              </a:spcAft>
              <a:defRPr sz="1600" b="1" i="0">
                <a:solidFill>
                  <a:schemeClr val="tx1">
                    <a:lumMod val="65000"/>
                    <a:lumOff val="35000"/>
                  </a:schemeClr>
                </a:solidFill>
                <a:latin typeface="Arial" pitchFamily="34" charset="0"/>
                <a:cs typeface="Arial" pitchFamily="34" charset="0"/>
              </a:defRPr>
            </a:lvl2pPr>
            <a:lvl3pPr marL="801688" indent="-227013">
              <a:lnSpc>
                <a:spcPts val="2000"/>
              </a:lnSpc>
              <a:spcBef>
                <a:spcPts val="0"/>
              </a:spcBef>
              <a:spcAft>
                <a:spcPts val="1200"/>
              </a:spcAft>
              <a:defRPr sz="1400" b="1">
                <a:solidFill>
                  <a:schemeClr val="accent5"/>
                </a:solidFill>
                <a:latin typeface="Arial" pitchFamily="34" charset="0"/>
                <a:cs typeface="Arial" pitchFamily="34" charset="0"/>
              </a:defRPr>
            </a:lvl3pPr>
            <a:lvl4pPr marL="1084263" indent="-282575">
              <a:lnSpc>
                <a:spcPts val="2000"/>
              </a:lnSpc>
              <a:spcBef>
                <a:spcPts val="0"/>
              </a:spcBef>
              <a:spcAft>
                <a:spcPts val="1200"/>
              </a:spcAft>
              <a:defRPr sz="1400">
                <a:solidFill>
                  <a:srgbClr val="7F7F7F"/>
                </a:solidFill>
                <a:latin typeface="Arial" pitchFamily="34" charset="0"/>
                <a:cs typeface="Arial" pitchFamily="34" charset="0"/>
              </a:defRPr>
            </a:lvl4pPr>
            <a:lvl5pPr marL="1376363" indent="-292100">
              <a:lnSpc>
                <a:spcPts val="2000"/>
              </a:lnSpc>
              <a:spcBef>
                <a:spcPts val="0"/>
              </a:spcBef>
              <a:spcAft>
                <a:spcPts val="1200"/>
              </a:spcAft>
              <a:defRPr sz="1400">
                <a:solidFill>
                  <a:srgbClr val="7F7F7F"/>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0668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5" name="Title 1"/>
          <p:cNvSpPr>
            <a:spLocks noGrp="1"/>
          </p:cNvSpPr>
          <p:nvPr>
            <p:ph type="ctrTitle"/>
          </p:nvPr>
        </p:nvSpPr>
        <p:spPr>
          <a:xfrm>
            <a:off x="352432" y="190500"/>
            <a:ext cx="8399682" cy="531813"/>
          </a:xfrm>
          <a:prstGeom prst="rect">
            <a:avLst/>
          </a:prstGeom>
        </p:spPr>
        <p:txBody>
          <a:bodyPr anchor="t" anchorCtr="0"/>
          <a:lstStyle>
            <a:lvl1pPr algn="l">
              <a:defRPr sz="20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30" name="Text Placeholder 2"/>
          <p:cNvSpPr>
            <a:spLocks noGrp="1"/>
          </p:cNvSpPr>
          <p:nvPr>
            <p:ph type="body" idx="1"/>
          </p:nvPr>
        </p:nvSpPr>
        <p:spPr>
          <a:xfrm>
            <a:off x="352430" y="964417"/>
            <a:ext cx="4079723" cy="533135"/>
          </a:xfrm>
          <a:prstGeom prst="rect">
            <a:avLst/>
          </a:prstGeom>
        </p:spPr>
        <p:txBody>
          <a:bodyPr anchor="ctr"/>
          <a:lstStyle>
            <a:lvl1pPr marL="0" indent="0">
              <a:buNone/>
              <a:defRPr sz="1800" b="1">
                <a:solidFill>
                  <a:srgbClr val="006482"/>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Content Placeholder 3"/>
          <p:cNvSpPr>
            <a:spLocks noGrp="1"/>
          </p:cNvSpPr>
          <p:nvPr>
            <p:ph sz="half" idx="2"/>
          </p:nvPr>
        </p:nvSpPr>
        <p:spPr>
          <a:xfrm>
            <a:off x="352430" y="1497551"/>
            <a:ext cx="4079723" cy="3547081"/>
          </a:xfrm>
          <a:prstGeom prst="rect">
            <a:avLst/>
          </a:prstGeom>
        </p:spPr>
        <p:txBody>
          <a:bodyPr/>
          <a:lstStyle>
            <a:lvl1pPr marL="227013" indent="-227013">
              <a:spcBef>
                <a:spcPts val="0"/>
              </a:spcBef>
              <a:spcAft>
                <a:spcPts val="1200"/>
              </a:spcAft>
              <a:buFont typeface="Wingdings" charset="2"/>
              <a:buChar char="§"/>
              <a:defRPr sz="1600" b="1">
                <a:solidFill>
                  <a:schemeClr val="tx1">
                    <a:lumMod val="65000"/>
                    <a:lumOff val="35000"/>
                  </a:schemeClr>
                </a:solidFill>
                <a:latin typeface="Arial" pitchFamily="34" charset="0"/>
                <a:cs typeface="Arial" pitchFamily="34" charset="0"/>
              </a:defRPr>
            </a:lvl1pPr>
            <a:lvl2pPr marL="519113" indent="-292100">
              <a:spcBef>
                <a:spcPts val="0"/>
              </a:spcBef>
              <a:spcAft>
                <a:spcPts val="1200"/>
              </a:spcAft>
              <a:defRPr sz="1600" b="1">
                <a:solidFill>
                  <a:schemeClr val="accent5"/>
                </a:solidFill>
                <a:latin typeface="Arial" pitchFamily="34" charset="0"/>
                <a:cs typeface="Arial" pitchFamily="34" charset="0"/>
              </a:defRPr>
            </a:lvl2pPr>
            <a:lvl3pPr marL="744538" indent="-225425">
              <a:spcBef>
                <a:spcPts val="0"/>
              </a:spcBef>
              <a:spcAft>
                <a:spcPts val="1200"/>
              </a:spcAft>
              <a:defRPr sz="1400">
                <a:solidFill>
                  <a:schemeClr val="accent3"/>
                </a:solidFill>
                <a:latin typeface="Arial" pitchFamily="34" charset="0"/>
                <a:cs typeface="Arial" pitchFamily="34" charset="0"/>
              </a:defRPr>
            </a:lvl3pPr>
            <a:lvl4pPr marL="971550" indent="-227013">
              <a:spcBef>
                <a:spcPts val="0"/>
              </a:spcBef>
              <a:spcAft>
                <a:spcPts val="1200"/>
              </a:spcAft>
              <a:defRPr sz="1400">
                <a:solidFill>
                  <a:schemeClr val="tx1">
                    <a:lumMod val="65000"/>
                    <a:lumOff val="35000"/>
                  </a:schemeClr>
                </a:solidFill>
                <a:latin typeface="Arial" pitchFamily="34" charset="0"/>
                <a:cs typeface="Arial" pitchFamily="34" charset="0"/>
              </a:defRPr>
            </a:lvl4pPr>
            <a:lvl5pPr marL="1196975" indent="-225425">
              <a:spcBef>
                <a:spcPts val="0"/>
              </a:spcBef>
              <a:spcAft>
                <a:spcPts val="1200"/>
              </a:spcAft>
              <a:defRPr sz="1400">
                <a:solidFill>
                  <a:schemeClr val="tx1">
                    <a:lumMod val="65000"/>
                    <a:lumOff val="35000"/>
                  </a:schemeClr>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Text Placeholder 4"/>
          <p:cNvSpPr>
            <a:spLocks noGrp="1"/>
          </p:cNvSpPr>
          <p:nvPr>
            <p:ph type="body" sz="quarter" idx="3"/>
          </p:nvPr>
        </p:nvSpPr>
        <p:spPr>
          <a:xfrm>
            <a:off x="4670883" y="964417"/>
            <a:ext cx="4081389" cy="533135"/>
          </a:xfrm>
          <a:prstGeom prst="rect">
            <a:avLst/>
          </a:prstGeom>
        </p:spPr>
        <p:txBody>
          <a:bodyPr anchor="ctr"/>
          <a:lstStyle>
            <a:lvl1pPr marL="0" indent="0">
              <a:buNone/>
              <a:defRPr sz="1800" b="1">
                <a:solidFill>
                  <a:srgbClr val="006482"/>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3" name="Content Placeholder 5"/>
          <p:cNvSpPr>
            <a:spLocks noGrp="1"/>
          </p:cNvSpPr>
          <p:nvPr>
            <p:ph sz="quarter" idx="4"/>
          </p:nvPr>
        </p:nvSpPr>
        <p:spPr>
          <a:xfrm>
            <a:off x="4674056" y="1497551"/>
            <a:ext cx="4078057" cy="3547081"/>
          </a:xfrm>
          <a:prstGeom prst="rect">
            <a:avLst/>
          </a:prstGeom>
        </p:spPr>
        <p:txBody>
          <a:bodyPr/>
          <a:lstStyle>
            <a:lvl1pPr marL="227013" indent="-227013">
              <a:spcBef>
                <a:spcPts val="0"/>
              </a:spcBef>
              <a:spcAft>
                <a:spcPts val="1200"/>
              </a:spcAft>
              <a:buFont typeface="Wingdings" charset="2"/>
              <a:buChar char="§"/>
              <a:defRPr sz="1600" b="1">
                <a:solidFill>
                  <a:schemeClr val="tx1">
                    <a:lumMod val="65000"/>
                    <a:lumOff val="35000"/>
                  </a:schemeClr>
                </a:solidFill>
                <a:latin typeface="Arial" pitchFamily="34" charset="0"/>
                <a:cs typeface="Arial" pitchFamily="34" charset="0"/>
              </a:defRPr>
            </a:lvl1pPr>
            <a:lvl2pPr marL="519113" indent="-292100">
              <a:spcBef>
                <a:spcPts val="0"/>
              </a:spcBef>
              <a:spcAft>
                <a:spcPts val="1200"/>
              </a:spcAft>
              <a:defRPr sz="1600" b="1">
                <a:solidFill>
                  <a:schemeClr val="accent5"/>
                </a:solidFill>
                <a:latin typeface="Arial" pitchFamily="34" charset="0"/>
                <a:cs typeface="Arial" pitchFamily="34" charset="0"/>
              </a:defRPr>
            </a:lvl2pPr>
            <a:lvl3pPr marL="744538" indent="-225425">
              <a:spcBef>
                <a:spcPts val="0"/>
              </a:spcBef>
              <a:spcAft>
                <a:spcPts val="1200"/>
              </a:spcAft>
              <a:defRPr sz="1400">
                <a:solidFill>
                  <a:schemeClr val="accent3"/>
                </a:solidFill>
                <a:latin typeface="Arial" pitchFamily="34" charset="0"/>
                <a:cs typeface="Arial" pitchFamily="34" charset="0"/>
              </a:defRPr>
            </a:lvl3pPr>
            <a:lvl4pPr marL="971550" indent="-227013">
              <a:spcBef>
                <a:spcPts val="0"/>
              </a:spcBef>
              <a:spcAft>
                <a:spcPts val="1200"/>
              </a:spcAft>
              <a:defRPr sz="1400">
                <a:solidFill>
                  <a:srgbClr val="595959"/>
                </a:solidFill>
                <a:latin typeface="Arial" pitchFamily="34" charset="0"/>
                <a:cs typeface="Arial" pitchFamily="34" charset="0"/>
              </a:defRPr>
            </a:lvl4pPr>
            <a:lvl5pPr marL="1196975" indent="-225425">
              <a:spcBef>
                <a:spcPts val="0"/>
              </a:spcBef>
              <a:spcAft>
                <a:spcPts val="1200"/>
              </a:spcAft>
              <a:defRPr sz="1400">
                <a:solidFill>
                  <a:srgbClr val="595959"/>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94001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Title 1"/>
          <p:cNvSpPr>
            <a:spLocks noGrp="1"/>
          </p:cNvSpPr>
          <p:nvPr>
            <p:ph type="ctrTitle"/>
          </p:nvPr>
        </p:nvSpPr>
        <p:spPr>
          <a:xfrm>
            <a:off x="352432" y="190500"/>
            <a:ext cx="8467012" cy="531813"/>
          </a:xfrm>
          <a:prstGeom prst="rect">
            <a:avLst/>
          </a:prstGeom>
        </p:spPr>
        <p:txBody>
          <a:bodyPr anchor="t" anchorCtr="0"/>
          <a:lstStyle>
            <a:lvl1pPr algn="l">
              <a:defRPr sz="20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7" name="Content Placeholder 2"/>
          <p:cNvSpPr>
            <a:spLocks noGrp="1"/>
          </p:cNvSpPr>
          <p:nvPr>
            <p:ph sz="half" idx="11"/>
          </p:nvPr>
        </p:nvSpPr>
        <p:spPr>
          <a:xfrm>
            <a:off x="352424" y="968692"/>
            <a:ext cx="4191354" cy="4075941"/>
          </a:xfrm>
          <a:prstGeom prst="rect">
            <a:avLst/>
          </a:prstGeom>
        </p:spPr>
        <p:txBody>
          <a:bodyPr/>
          <a:lstStyle>
            <a:lvl1pPr marL="227013" indent="-227013">
              <a:spcBef>
                <a:spcPts val="0"/>
              </a:spcBef>
              <a:spcAft>
                <a:spcPts val="1200"/>
              </a:spcAft>
              <a:buFont typeface="Wingdings" charset="2"/>
              <a:buChar char="§"/>
              <a:defRPr sz="1800" b="1">
                <a:solidFill>
                  <a:srgbClr val="006482"/>
                </a:solidFill>
                <a:latin typeface="Arial" pitchFamily="34" charset="0"/>
                <a:cs typeface="Arial" pitchFamily="34" charset="0"/>
              </a:defRPr>
            </a:lvl1pPr>
            <a:lvl2pPr marL="519113" indent="-292100">
              <a:spcBef>
                <a:spcPts val="0"/>
              </a:spcBef>
              <a:spcAft>
                <a:spcPts val="1200"/>
              </a:spcAft>
              <a:defRPr sz="1600" b="1">
                <a:solidFill>
                  <a:schemeClr val="tx1">
                    <a:lumMod val="65000"/>
                    <a:lumOff val="35000"/>
                  </a:schemeClr>
                </a:solidFill>
                <a:latin typeface="Arial" pitchFamily="34" charset="0"/>
                <a:cs typeface="Arial" pitchFamily="34" charset="0"/>
              </a:defRPr>
            </a:lvl2pPr>
            <a:lvl3pPr marL="744538" indent="-225425">
              <a:spcBef>
                <a:spcPts val="0"/>
              </a:spcBef>
              <a:spcAft>
                <a:spcPts val="1200"/>
              </a:spcAft>
              <a:defRPr sz="1400" b="1">
                <a:solidFill>
                  <a:schemeClr val="accent5"/>
                </a:solidFill>
                <a:latin typeface="Arial" pitchFamily="34" charset="0"/>
                <a:cs typeface="Arial" pitchFamily="34" charset="0"/>
              </a:defRPr>
            </a:lvl3pPr>
            <a:lvl4pPr marL="1027113" indent="-282575">
              <a:spcBef>
                <a:spcPts val="0"/>
              </a:spcBef>
              <a:spcAft>
                <a:spcPts val="1200"/>
              </a:spcAft>
              <a:defRPr sz="1400">
                <a:solidFill>
                  <a:srgbClr val="595959"/>
                </a:solidFill>
                <a:latin typeface="Arial" pitchFamily="34" charset="0"/>
                <a:cs typeface="Arial" pitchFamily="34" charset="0"/>
              </a:defRPr>
            </a:lvl4pPr>
            <a:lvl5pPr marL="1254125" indent="-227013">
              <a:spcBef>
                <a:spcPts val="0"/>
              </a:spcBef>
              <a:spcAft>
                <a:spcPts val="1200"/>
              </a:spcAft>
              <a:defRPr sz="1400">
                <a:solidFill>
                  <a:srgbClr val="595959"/>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sz="half" idx="12"/>
          </p:nvPr>
        </p:nvSpPr>
        <p:spPr>
          <a:xfrm>
            <a:off x="4641850" y="968692"/>
            <a:ext cx="4177594" cy="4075941"/>
          </a:xfrm>
          <a:prstGeom prst="rect">
            <a:avLst/>
          </a:prstGeom>
        </p:spPr>
        <p:txBody>
          <a:bodyPr/>
          <a:lstStyle>
            <a:lvl1pPr marL="227013" indent="-227013">
              <a:spcBef>
                <a:spcPts val="0"/>
              </a:spcBef>
              <a:spcAft>
                <a:spcPts val="1200"/>
              </a:spcAft>
              <a:buFont typeface="Wingdings" charset="2"/>
              <a:buChar char="§"/>
              <a:defRPr sz="1800" b="1">
                <a:solidFill>
                  <a:srgbClr val="006482"/>
                </a:solidFill>
                <a:latin typeface="Arial" pitchFamily="34" charset="0"/>
                <a:cs typeface="Arial" pitchFamily="34" charset="0"/>
              </a:defRPr>
            </a:lvl1pPr>
            <a:lvl2pPr marL="519113" indent="-292100">
              <a:spcBef>
                <a:spcPts val="0"/>
              </a:spcBef>
              <a:spcAft>
                <a:spcPts val="1200"/>
              </a:spcAft>
              <a:defRPr sz="1600" b="1">
                <a:solidFill>
                  <a:schemeClr val="tx1">
                    <a:lumMod val="65000"/>
                    <a:lumOff val="35000"/>
                  </a:schemeClr>
                </a:solidFill>
                <a:latin typeface="Arial" pitchFamily="34" charset="0"/>
                <a:cs typeface="Arial" pitchFamily="34" charset="0"/>
              </a:defRPr>
            </a:lvl2pPr>
            <a:lvl3pPr marL="744538" indent="-225425">
              <a:spcBef>
                <a:spcPts val="0"/>
              </a:spcBef>
              <a:spcAft>
                <a:spcPts val="1200"/>
              </a:spcAft>
              <a:defRPr sz="1400" b="1">
                <a:solidFill>
                  <a:schemeClr val="accent5"/>
                </a:solidFill>
                <a:latin typeface="Arial" pitchFamily="34" charset="0"/>
                <a:cs typeface="Arial" pitchFamily="34" charset="0"/>
              </a:defRPr>
            </a:lvl3pPr>
            <a:lvl4pPr marL="1027113" indent="-282575">
              <a:spcBef>
                <a:spcPts val="0"/>
              </a:spcBef>
              <a:spcAft>
                <a:spcPts val="1200"/>
              </a:spcAft>
              <a:defRPr sz="1400">
                <a:solidFill>
                  <a:srgbClr val="595959"/>
                </a:solidFill>
                <a:latin typeface="Arial" pitchFamily="34" charset="0"/>
                <a:cs typeface="Arial" pitchFamily="34" charset="0"/>
              </a:defRPr>
            </a:lvl4pPr>
            <a:lvl5pPr marL="1254125" indent="-227013">
              <a:spcBef>
                <a:spcPts val="0"/>
              </a:spcBef>
              <a:spcAft>
                <a:spcPts val="1200"/>
              </a:spcAft>
              <a:defRPr sz="1400">
                <a:solidFill>
                  <a:srgbClr val="595959"/>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02061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roductOverview">
    <p:spTree>
      <p:nvGrpSpPr>
        <p:cNvPr id="1" name=""/>
        <p:cNvGrpSpPr/>
        <p:nvPr/>
      </p:nvGrpSpPr>
      <p:grpSpPr>
        <a:xfrm>
          <a:off x="0" y="0"/>
          <a:ext cx="0" cy="0"/>
          <a:chOff x="0" y="0"/>
          <a:chExt cx="0" cy="0"/>
        </a:xfrm>
      </p:grpSpPr>
      <p:sp>
        <p:nvSpPr>
          <p:cNvPr id="15" name="Title 1"/>
          <p:cNvSpPr>
            <a:spLocks noGrp="1"/>
          </p:cNvSpPr>
          <p:nvPr>
            <p:ph type="ctrTitle"/>
          </p:nvPr>
        </p:nvSpPr>
        <p:spPr>
          <a:xfrm>
            <a:off x="352432" y="190500"/>
            <a:ext cx="8467012" cy="531813"/>
          </a:xfrm>
          <a:prstGeom prst="rect">
            <a:avLst/>
          </a:prstGeom>
        </p:spPr>
        <p:txBody>
          <a:bodyPr anchor="t" anchorCtr="0"/>
          <a:lstStyle>
            <a:lvl1pPr algn="l">
              <a:defRPr sz="20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7" name="Content Placeholder 2"/>
          <p:cNvSpPr>
            <a:spLocks noGrp="1"/>
          </p:cNvSpPr>
          <p:nvPr>
            <p:ph sz="half" idx="11"/>
          </p:nvPr>
        </p:nvSpPr>
        <p:spPr>
          <a:xfrm>
            <a:off x="395925" y="1253765"/>
            <a:ext cx="4034673" cy="1159497"/>
          </a:xfrm>
          <a:prstGeom prst="rect">
            <a:avLst/>
          </a:prstGeom>
        </p:spPr>
        <p:txBody>
          <a:bodyPr/>
          <a:lstStyle>
            <a:lvl1pPr marL="0" indent="0">
              <a:spcBef>
                <a:spcPts val="0"/>
              </a:spcBef>
              <a:spcAft>
                <a:spcPts val="1200"/>
              </a:spcAft>
              <a:buFont typeface="Wingdings" charset="2"/>
              <a:buNone/>
              <a:defRPr sz="1100" b="0">
                <a:solidFill>
                  <a:schemeClr val="tx2"/>
                </a:solidFill>
                <a:latin typeface="Arial" pitchFamily="34" charset="0"/>
                <a:cs typeface="Arial" pitchFamily="34" charset="0"/>
              </a:defRPr>
            </a:lvl1pPr>
            <a:lvl2pPr marL="457200" indent="0">
              <a:spcBef>
                <a:spcPts val="0"/>
              </a:spcBef>
              <a:spcAft>
                <a:spcPts val="1200"/>
              </a:spcAft>
              <a:buNone/>
              <a:defRPr sz="1600" b="1">
                <a:solidFill>
                  <a:schemeClr val="tx1">
                    <a:lumMod val="65000"/>
                    <a:lumOff val="35000"/>
                  </a:schemeClr>
                </a:solidFill>
                <a:latin typeface="Arial" pitchFamily="34" charset="0"/>
                <a:cs typeface="Arial" pitchFamily="34" charset="0"/>
              </a:defRPr>
            </a:lvl2pPr>
            <a:lvl3pPr marL="914400" indent="0">
              <a:spcBef>
                <a:spcPts val="0"/>
              </a:spcBef>
              <a:spcAft>
                <a:spcPts val="1200"/>
              </a:spcAft>
              <a:buNone/>
              <a:defRPr sz="1400" b="1">
                <a:solidFill>
                  <a:schemeClr val="accent5"/>
                </a:solidFill>
                <a:latin typeface="Arial" pitchFamily="34" charset="0"/>
                <a:cs typeface="Arial" pitchFamily="34" charset="0"/>
              </a:defRPr>
            </a:lvl3pPr>
            <a:lvl4pPr marL="1371600" indent="0">
              <a:spcBef>
                <a:spcPts val="0"/>
              </a:spcBef>
              <a:spcAft>
                <a:spcPts val="1200"/>
              </a:spcAft>
              <a:buNone/>
              <a:defRPr sz="1400">
                <a:solidFill>
                  <a:srgbClr val="595959"/>
                </a:solidFill>
                <a:latin typeface="Arial" pitchFamily="34" charset="0"/>
                <a:cs typeface="Arial" pitchFamily="34" charset="0"/>
              </a:defRPr>
            </a:lvl4pPr>
            <a:lvl5pPr marL="1828800" indent="0">
              <a:spcBef>
                <a:spcPts val="0"/>
              </a:spcBef>
              <a:spcAft>
                <a:spcPts val="1200"/>
              </a:spcAft>
              <a:buNone/>
              <a:defRPr sz="1400">
                <a:solidFill>
                  <a:srgbClr val="595959"/>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p:txBody>
      </p:sp>
      <p:sp>
        <p:nvSpPr>
          <p:cNvPr id="19" name="Content Placeholder 2"/>
          <p:cNvSpPr>
            <a:spLocks noGrp="1"/>
          </p:cNvSpPr>
          <p:nvPr>
            <p:ph sz="half" idx="12"/>
          </p:nvPr>
        </p:nvSpPr>
        <p:spPr>
          <a:xfrm>
            <a:off x="4688985" y="2856322"/>
            <a:ext cx="4130459" cy="2188311"/>
          </a:xfrm>
          <a:prstGeom prst="rect">
            <a:avLst/>
          </a:prstGeom>
        </p:spPr>
        <p:txBody>
          <a:bodyPr/>
          <a:lstStyle>
            <a:lvl1pPr marL="227013" indent="-227013">
              <a:spcBef>
                <a:spcPts val="0"/>
              </a:spcBef>
              <a:spcAft>
                <a:spcPts val="600"/>
              </a:spcAft>
              <a:buFont typeface="Wingdings" charset="2"/>
              <a:buChar char="§"/>
              <a:defRPr sz="1100" b="0">
                <a:solidFill>
                  <a:schemeClr val="tx2"/>
                </a:solidFill>
                <a:latin typeface="Arial" pitchFamily="34" charset="0"/>
                <a:cs typeface="Arial" pitchFamily="34" charset="0"/>
              </a:defRPr>
            </a:lvl1pPr>
            <a:lvl2pPr marL="461963" indent="-234950">
              <a:spcBef>
                <a:spcPts val="0"/>
              </a:spcBef>
              <a:spcAft>
                <a:spcPts val="600"/>
              </a:spcAft>
              <a:defRPr sz="1050" b="0">
                <a:solidFill>
                  <a:schemeClr val="tx2"/>
                </a:solidFill>
                <a:latin typeface="Arial" pitchFamily="34" charset="0"/>
                <a:cs typeface="Arial" pitchFamily="34" charset="0"/>
              </a:defRPr>
            </a:lvl2pPr>
            <a:lvl3pPr marL="631825" indent="-169863">
              <a:spcBef>
                <a:spcPts val="0"/>
              </a:spcBef>
              <a:spcAft>
                <a:spcPts val="600"/>
              </a:spcAft>
              <a:defRPr sz="1000" b="0">
                <a:solidFill>
                  <a:schemeClr val="tx2"/>
                </a:solidFill>
                <a:latin typeface="Arial" pitchFamily="34" charset="0"/>
                <a:cs typeface="Arial" pitchFamily="34" charset="0"/>
              </a:defRPr>
            </a:lvl3pPr>
            <a:lvl4pPr marL="857250" indent="-225425">
              <a:spcBef>
                <a:spcPts val="0"/>
              </a:spcBef>
              <a:spcAft>
                <a:spcPts val="600"/>
              </a:spcAft>
              <a:defRPr sz="1000" b="0">
                <a:solidFill>
                  <a:schemeClr val="tx2"/>
                </a:solidFill>
                <a:latin typeface="Arial" pitchFamily="34" charset="0"/>
                <a:cs typeface="Arial" pitchFamily="34" charset="0"/>
              </a:defRPr>
            </a:lvl4pPr>
            <a:lvl5pPr marL="1027113" indent="-169863">
              <a:spcBef>
                <a:spcPts val="0"/>
              </a:spcBef>
              <a:spcAft>
                <a:spcPts val="600"/>
              </a:spcAft>
              <a:defRPr sz="1000" b="0">
                <a:solidFill>
                  <a:schemeClr val="tx2"/>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424" y="968692"/>
            <a:ext cx="4218441" cy="19812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1426" y="2561406"/>
            <a:ext cx="4218441" cy="19812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2423" y="2562492"/>
            <a:ext cx="4218441" cy="198120"/>
          </a:xfrm>
          <a:prstGeom prst="rect">
            <a:avLst/>
          </a:prstGeom>
        </p:spPr>
      </p:pic>
      <p:sp>
        <p:nvSpPr>
          <p:cNvPr id="8" name="Content Placeholder 2"/>
          <p:cNvSpPr>
            <a:spLocks noGrp="1"/>
          </p:cNvSpPr>
          <p:nvPr>
            <p:ph sz="half" idx="13"/>
          </p:nvPr>
        </p:nvSpPr>
        <p:spPr>
          <a:xfrm>
            <a:off x="395925" y="2856321"/>
            <a:ext cx="4034673" cy="2188311"/>
          </a:xfrm>
          <a:prstGeom prst="rect">
            <a:avLst/>
          </a:prstGeom>
        </p:spPr>
        <p:txBody>
          <a:bodyPr/>
          <a:lstStyle>
            <a:lvl1pPr marL="227013" indent="-227013">
              <a:spcBef>
                <a:spcPts val="0"/>
              </a:spcBef>
              <a:spcAft>
                <a:spcPts val="600"/>
              </a:spcAft>
              <a:buFont typeface="Wingdings" charset="2"/>
              <a:buChar char="§"/>
              <a:defRPr sz="1100" b="0">
                <a:solidFill>
                  <a:schemeClr val="tx2"/>
                </a:solidFill>
                <a:latin typeface="Arial" pitchFamily="34" charset="0"/>
                <a:cs typeface="Arial" pitchFamily="34" charset="0"/>
              </a:defRPr>
            </a:lvl1pPr>
            <a:lvl2pPr marL="461963" indent="-234950">
              <a:spcBef>
                <a:spcPts val="0"/>
              </a:spcBef>
              <a:spcAft>
                <a:spcPts val="600"/>
              </a:spcAft>
              <a:defRPr sz="1050" b="0">
                <a:solidFill>
                  <a:schemeClr val="tx2"/>
                </a:solidFill>
                <a:latin typeface="Arial" pitchFamily="34" charset="0"/>
                <a:cs typeface="Arial" pitchFamily="34" charset="0"/>
              </a:defRPr>
            </a:lvl2pPr>
            <a:lvl3pPr marL="631825" indent="-169863">
              <a:spcBef>
                <a:spcPts val="0"/>
              </a:spcBef>
              <a:spcAft>
                <a:spcPts val="600"/>
              </a:spcAft>
              <a:defRPr sz="1000" b="0">
                <a:solidFill>
                  <a:schemeClr val="tx2"/>
                </a:solidFill>
                <a:latin typeface="Arial" pitchFamily="34" charset="0"/>
                <a:cs typeface="Arial" pitchFamily="34" charset="0"/>
              </a:defRPr>
            </a:lvl3pPr>
            <a:lvl4pPr marL="857250" indent="-225425">
              <a:spcBef>
                <a:spcPts val="0"/>
              </a:spcBef>
              <a:spcAft>
                <a:spcPts val="600"/>
              </a:spcAft>
              <a:defRPr sz="1000" b="0">
                <a:solidFill>
                  <a:schemeClr val="tx2"/>
                </a:solidFill>
                <a:latin typeface="Arial" pitchFamily="34" charset="0"/>
                <a:cs typeface="Arial" pitchFamily="34" charset="0"/>
              </a:defRPr>
            </a:lvl4pPr>
            <a:lvl5pPr marL="1027113" indent="-169863">
              <a:spcBef>
                <a:spcPts val="0"/>
              </a:spcBef>
              <a:spcAft>
                <a:spcPts val="600"/>
              </a:spcAft>
              <a:defRPr sz="1000" b="0">
                <a:solidFill>
                  <a:schemeClr val="tx2"/>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4"/>
          </p:nvPr>
        </p:nvSpPr>
        <p:spPr>
          <a:xfrm>
            <a:off x="4689475" y="968375"/>
            <a:ext cx="4130675" cy="1444625"/>
          </a:xfrm>
          <a:prstGeom prst="rect">
            <a:avLst/>
          </a:prstGeom>
        </p:spPr>
        <p:txBody>
          <a:bodyPr/>
          <a:lstStyle>
            <a:lvl1pPr marL="0" indent="0">
              <a:buNone/>
              <a:defRPr sz="1400">
                <a:solidFill>
                  <a:schemeClr val="tx2"/>
                </a:solidFill>
              </a:defRPr>
            </a:lvl1pPr>
          </a:lstStyle>
          <a:p>
            <a:r>
              <a:rPr lang="en-US" smtClean="0"/>
              <a:t>Click icon to add picture</a:t>
            </a:r>
            <a:endParaRPr lang="en-US"/>
          </a:p>
        </p:txBody>
      </p:sp>
    </p:spTree>
    <p:extLst>
      <p:ext uri="{BB962C8B-B14F-4D97-AF65-F5344CB8AC3E}">
        <p14:creationId xmlns:p14="http://schemas.microsoft.com/office/powerpoint/2010/main" val="4274910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5" name="Title 1"/>
          <p:cNvSpPr>
            <a:spLocks noGrp="1"/>
          </p:cNvSpPr>
          <p:nvPr>
            <p:ph type="ctrTitle"/>
          </p:nvPr>
        </p:nvSpPr>
        <p:spPr>
          <a:xfrm>
            <a:off x="352432" y="190500"/>
            <a:ext cx="8464997" cy="531813"/>
          </a:xfrm>
          <a:prstGeom prst="rect">
            <a:avLst/>
          </a:prstGeom>
        </p:spPr>
        <p:txBody>
          <a:bodyPr anchor="t" anchorCtr="0"/>
          <a:lstStyle>
            <a:lvl1pPr algn="l">
              <a:defRPr sz="20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2" name="Picture Placeholder 5"/>
          <p:cNvSpPr>
            <a:spLocks noGrp="1"/>
          </p:cNvSpPr>
          <p:nvPr>
            <p:ph type="pic" sz="quarter" idx="12"/>
          </p:nvPr>
        </p:nvSpPr>
        <p:spPr>
          <a:xfrm>
            <a:off x="352431" y="961761"/>
            <a:ext cx="8464998" cy="4082872"/>
          </a:xfrm>
          <a:prstGeom prst="rect">
            <a:avLst/>
          </a:prstGeom>
        </p:spPr>
        <p:txBody>
          <a:bodyPr/>
          <a:lstStyle>
            <a:lvl1pPr marL="0" indent="0">
              <a:buFont typeface="Wingdings" charset="2"/>
              <a:buNone/>
              <a:defRPr sz="2000" b="1">
                <a:solidFill>
                  <a:srgbClr val="006482"/>
                </a:solidFill>
              </a:defRPr>
            </a:lvl1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30562128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Stacked Content">
    <p:spTree>
      <p:nvGrpSpPr>
        <p:cNvPr id="1" name=""/>
        <p:cNvGrpSpPr/>
        <p:nvPr/>
      </p:nvGrpSpPr>
      <p:grpSpPr>
        <a:xfrm>
          <a:off x="0" y="0"/>
          <a:ext cx="0" cy="0"/>
          <a:chOff x="0" y="0"/>
          <a:chExt cx="0" cy="0"/>
        </a:xfrm>
      </p:grpSpPr>
      <p:sp>
        <p:nvSpPr>
          <p:cNvPr id="15" name="Title 1"/>
          <p:cNvSpPr>
            <a:spLocks noGrp="1"/>
          </p:cNvSpPr>
          <p:nvPr>
            <p:ph type="ctrTitle"/>
          </p:nvPr>
        </p:nvSpPr>
        <p:spPr>
          <a:xfrm>
            <a:off x="352432" y="190501"/>
            <a:ext cx="8534399" cy="531812"/>
          </a:xfrm>
          <a:prstGeom prst="rect">
            <a:avLst/>
          </a:prstGeom>
        </p:spPr>
        <p:txBody>
          <a:bodyPr anchor="t" anchorCtr="0"/>
          <a:lstStyle>
            <a:lvl1pPr algn="l">
              <a:defRPr sz="20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0" name="Content Placeholder 2"/>
          <p:cNvSpPr>
            <a:spLocks noGrp="1"/>
          </p:cNvSpPr>
          <p:nvPr>
            <p:ph idx="1"/>
          </p:nvPr>
        </p:nvSpPr>
        <p:spPr>
          <a:xfrm>
            <a:off x="352431" y="961761"/>
            <a:ext cx="8534400" cy="1331496"/>
          </a:xfrm>
          <a:prstGeom prst="rect">
            <a:avLst/>
          </a:prstGeom>
        </p:spPr>
        <p:txBody>
          <a:bodyPr/>
          <a:lstStyle>
            <a:lvl1pPr marL="227013" indent="-227013">
              <a:lnSpc>
                <a:spcPts val="2000"/>
              </a:lnSpc>
              <a:spcBef>
                <a:spcPts val="0"/>
              </a:spcBef>
              <a:spcAft>
                <a:spcPts val="1200"/>
              </a:spcAft>
              <a:buFont typeface="Wingdings" charset="2"/>
              <a:buChar char="§"/>
              <a:defRPr sz="1800" b="1">
                <a:solidFill>
                  <a:srgbClr val="006482"/>
                </a:solidFill>
                <a:latin typeface="Arial" pitchFamily="34" charset="0"/>
                <a:cs typeface="Arial" pitchFamily="34" charset="0"/>
              </a:defRPr>
            </a:lvl1pPr>
            <a:lvl2pPr marL="519113" indent="-292100">
              <a:lnSpc>
                <a:spcPts val="2000"/>
              </a:lnSpc>
              <a:spcBef>
                <a:spcPts val="0"/>
              </a:spcBef>
              <a:spcAft>
                <a:spcPts val="1200"/>
              </a:spcAft>
              <a:defRPr sz="1600" b="1" i="0">
                <a:solidFill>
                  <a:schemeClr val="tx1">
                    <a:lumMod val="65000"/>
                    <a:lumOff val="35000"/>
                  </a:schemeClr>
                </a:solidFill>
                <a:latin typeface="Arial" pitchFamily="34" charset="0"/>
                <a:cs typeface="Arial" pitchFamily="34" charset="0"/>
              </a:defRPr>
            </a:lvl2pPr>
            <a:lvl3pPr marL="744538" indent="-225425">
              <a:lnSpc>
                <a:spcPts val="2000"/>
              </a:lnSpc>
              <a:spcBef>
                <a:spcPts val="0"/>
              </a:spcBef>
              <a:spcAft>
                <a:spcPts val="1200"/>
              </a:spcAft>
              <a:defRPr sz="1400" b="1">
                <a:solidFill>
                  <a:schemeClr val="accent5"/>
                </a:solidFill>
                <a:latin typeface="Arial" pitchFamily="34" charset="0"/>
                <a:cs typeface="Arial" pitchFamily="34" charset="0"/>
              </a:defRPr>
            </a:lvl3pPr>
            <a:lvl4pPr marL="914400" indent="-227013">
              <a:lnSpc>
                <a:spcPts val="2000"/>
              </a:lnSpc>
              <a:spcBef>
                <a:spcPts val="0"/>
              </a:spcBef>
              <a:spcAft>
                <a:spcPts val="1200"/>
              </a:spcAft>
              <a:defRPr sz="1400">
                <a:solidFill>
                  <a:srgbClr val="7F7F7F"/>
                </a:solidFill>
                <a:latin typeface="Arial" pitchFamily="34" charset="0"/>
                <a:cs typeface="Arial" pitchFamily="34" charset="0"/>
              </a:defRPr>
            </a:lvl4pPr>
            <a:lvl5pPr marL="1141413" indent="-227013">
              <a:lnSpc>
                <a:spcPts val="2000"/>
              </a:lnSpc>
              <a:spcBef>
                <a:spcPts val="0"/>
              </a:spcBef>
              <a:spcAft>
                <a:spcPts val="1200"/>
              </a:spcAft>
              <a:defRPr sz="1400">
                <a:solidFill>
                  <a:srgbClr val="7F7F7F"/>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sz="quarter" idx="10"/>
          </p:nvPr>
        </p:nvSpPr>
        <p:spPr>
          <a:xfrm>
            <a:off x="352425" y="2413262"/>
            <a:ext cx="8534400" cy="2638163"/>
          </a:xfrm>
          <a:prstGeom prst="rect">
            <a:avLst/>
          </a:prstGeom>
        </p:spPr>
        <p:txBody>
          <a:bodyPr/>
          <a:lstStyle>
            <a:lvl1pPr marL="227013" indent="-227013">
              <a:lnSpc>
                <a:spcPts val="2000"/>
              </a:lnSpc>
              <a:spcAft>
                <a:spcPts val="1200"/>
              </a:spcAft>
              <a:buFont typeface="Wingdings" panose="05000000000000000000" pitchFamily="2" charset="2"/>
              <a:buChar char="§"/>
              <a:defRPr lang="en-US" sz="1800" b="1" kern="1200" dirty="0" smtClean="0">
                <a:solidFill>
                  <a:srgbClr val="006482"/>
                </a:solidFill>
                <a:latin typeface="Arial" pitchFamily="34" charset="0"/>
                <a:ea typeface="ヒラギノ角ゴ Pro W3" charset="0"/>
                <a:cs typeface="Arial" pitchFamily="34" charset="0"/>
              </a:defRPr>
            </a:lvl1pPr>
            <a:lvl2pPr marL="519113" indent="-292100">
              <a:lnSpc>
                <a:spcPts val="2000"/>
              </a:lnSpc>
              <a:spcAft>
                <a:spcPts val="1200"/>
              </a:spcAft>
              <a:defRPr lang="en-US" sz="1600" b="1" i="0" kern="1200" dirty="0" smtClean="0">
                <a:solidFill>
                  <a:schemeClr val="tx1">
                    <a:lumMod val="65000"/>
                    <a:lumOff val="35000"/>
                  </a:schemeClr>
                </a:solidFill>
                <a:latin typeface="Arial" pitchFamily="34" charset="0"/>
                <a:ea typeface="ヒラギノ角ゴ Pro W3" charset="0"/>
                <a:cs typeface="Arial" pitchFamily="34" charset="0"/>
              </a:defRPr>
            </a:lvl2pPr>
            <a:lvl3pPr marL="1143000" indent="-623888">
              <a:lnSpc>
                <a:spcPts val="2000"/>
              </a:lnSpc>
              <a:spcAft>
                <a:spcPts val="1200"/>
              </a:spcAft>
              <a:defRPr lang="en-US" sz="1400" b="1" kern="1200" dirty="0" smtClean="0">
                <a:solidFill>
                  <a:schemeClr val="accent5"/>
                </a:solidFill>
                <a:latin typeface="Arial" pitchFamily="34" charset="0"/>
                <a:ea typeface="ヒラギノ角ゴ Pro W3" charset="0"/>
                <a:cs typeface="Arial" pitchFamily="34" charset="0"/>
              </a:defRPr>
            </a:lvl3pPr>
            <a:lvl4pPr marL="1600200" indent="-228600">
              <a:lnSpc>
                <a:spcPts val="2000"/>
              </a:lnSpc>
              <a:spcAft>
                <a:spcPts val="1200"/>
              </a:spcAft>
              <a:defRPr lang="en-US" sz="1400" kern="1200" dirty="0" smtClean="0">
                <a:solidFill>
                  <a:srgbClr val="7F7F7F"/>
                </a:solidFill>
                <a:latin typeface="Arial" pitchFamily="34" charset="0"/>
                <a:ea typeface="ヒラギノ角ゴ Pro W3" charset="0"/>
                <a:cs typeface="Arial" pitchFamily="34" charset="0"/>
              </a:defRPr>
            </a:lvl4pPr>
            <a:lvl5pPr marL="2057400" indent="-228600">
              <a:lnSpc>
                <a:spcPts val="2000"/>
              </a:lnSpc>
              <a:spcAft>
                <a:spcPts val="1200"/>
              </a:spcAft>
              <a:defRPr lang="en-US" sz="1400" kern="1200" dirty="0">
                <a:solidFill>
                  <a:srgbClr val="7F7F7F"/>
                </a:solidFill>
                <a:latin typeface="Arial" pitchFamily="34" charset="0"/>
                <a:ea typeface="ヒラギノ角ゴ Pro W3"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33203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1369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auto">
          <a:xfrm>
            <a:off x="-12510" y="-10871"/>
            <a:ext cx="9156510" cy="57258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11"/>
          <p:cNvSpPr txBox="1">
            <a:spLocks noChangeArrowheads="1"/>
          </p:cNvSpPr>
          <p:nvPr userDrawn="1"/>
        </p:nvSpPr>
        <p:spPr bwMode="auto">
          <a:xfrm>
            <a:off x="487363" y="5395962"/>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a:defRPr/>
            </a:pPr>
            <a:r>
              <a:rPr lang="en-US" sz="900" b="1" dirty="0" smtClean="0">
                <a:solidFill>
                  <a:schemeClr val="tx2">
                    <a:lumMod val="60000"/>
                    <a:lumOff val="40000"/>
                  </a:schemeClr>
                </a:solidFill>
                <a:latin typeface="Arial" charset="0"/>
                <a:cs typeface="Arial" charset="0"/>
              </a:rPr>
              <a:t>Black Knight Inc.</a:t>
            </a:r>
          </a:p>
        </p:txBody>
      </p:sp>
      <p:sp>
        <p:nvSpPr>
          <p:cNvPr id="6" name="Footer Placeholder 4"/>
          <p:cNvSpPr txBox="1">
            <a:spLocks/>
          </p:cNvSpPr>
          <p:nvPr userDrawn="1"/>
        </p:nvSpPr>
        <p:spPr bwMode="auto">
          <a:xfrm>
            <a:off x="3479323" y="5341692"/>
            <a:ext cx="4785356"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algn="r"/>
            <a:r>
              <a:rPr lang="en-US" sz="600" dirty="0">
                <a:solidFill>
                  <a:schemeClr val="tx2">
                    <a:lumMod val="60000"/>
                    <a:lumOff val="40000"/>
                  </a:schemeClr>
                </a:solidFill>
                <a:latin typeface="Arial" pitchFamily="34" charset="0"/>
                <a:cs typeface="Arial" pitchFamily="34" charset="0"/>
              </a:rPr>
              <a:t>Confidential, Proprietary and/or Trade Secret</a:t>
            </a:r>
          </a:p>
          <a:p>
            <a:pPr algn="r"/>
            <a:r>
              <a:rPr lang="en-US" sz="600" dirty="0">
                <a:solidFill>
                  <a:schemeClr val="tx2">
                    <a:lumMod val="60000"/>
                    <a:lumOff val="40000"/>
                  </a:schemeClr>
                </a:solidFill>
                <a:latin typeface="Arial" pitchFamily="34" charset="0"/>
                <a:cs typeface="Arial" pitchFamily="34" charset="0"/>
              </a:rPr>
              <a:t>TM </a:t>
            </a:r>
            <a:r>
              <a:rPr lang="en-US" sz="600" dirty="0" smtClean="0">
                <a:solidFill>
                  <a:schemeClr val="tx2">
                    <a:lumMod val="60000"/>
                    <a:lumOff val="40000"/>
                  </a:schemeClr>
                </a:solidFill>
                <a:latin typeface="Arial" pitchFamily="34" charset="0"/>
                <a:cs typeface="Arial" pitchFamily="34" charset="0"/>
              </a:rPr>
              <a:t>SM ® Trademark(s</a:t>
            </a:r>
            <a:r>
              <a:rPr lang="en-US" sz="600" dirty="0">
                <a:solidFill>
                  <a:schemeClr val="tx2">
                    <a:lumMod val="60000"/>
                    <a:lumOff val="40000"/>
                  </a:schemeClr>
                </a:solidFill>
                <a:latin typeface="Arial" pitchFamily="34" charset="0"/>
                <a:cs typeface="Arial" pitchFamily="34" charset="0"/>
              </a:rPr>
              <a:t>) of Black Knight IP Holding Company, LLC, </a:t>
            </a:r>
            <a:r>
              <a:rPr lang="en-US" sz="600" dirty="0" smtClean="0">
                <a:solidFill>
                  <a:schemeClr val="tx2">
                    <a:lumMod val="60000"/>
                    <a:lumOff val="40000"/>
                  </a:schemeClr>
                </a:solidFill>
                <a:latin typeface="Arial" pitchFamily="34" charset="0"/>
                <a:cs typeface="Arial" pitchFamily="34" charset="0"/>
              </a:rPr>
              <a:t>or an affiliate.</a:t>
            </a:r>
          </a:p>
          <a:p>
            <a:pPr algn="r"/>
            <a:r>
              <a:rPr lang="en-US" sz="600" dirty="0" smtClean="0">
                <a:solidFill>
                  <a:schemeClr val="tx2">
                    <a:lumMod val="60000"/>
                    <a:lumOff val="40000"/>
                  </a:schemeClr>
                </a:solidFill>
                <a:latin typeface="Arial" pitchFamily="34" charset="0"/>
                <a:cs typeface="Arial" pitchFamily="34" charset="0"/>
              </a:rPr>
              <a:t>© </a:t>
            </a:r>
            <a:fld id="{ABA4C60A-6130-4EDB-BE37-F82CB3527C1D}" type="datetime3">
              <a:rPr lang="en-US" sz="600" smtClean="0">
                <a:solidFill>
                  <a:schemeClr val="tx2">
                    <a:lumMod val="60000"/>
                    <a:lumOff val="40000"/>
                  </a:schemeClr>
                </a:solidFill>
                <a:latin typeface="Arial" pitchFamily="34" charset="0"/>
                <a:cs typeface="Arial" pitchFamily="34" charset="0"/>
              </a:rPr>
              <a:pPr algn="r"/>
              <a:t>8 April 2020</a:t>
            </a:fld>
            <a:r>
              <a:rPr lang="en-US" sz="600" baseline="0" dirty="0" smtClean="0">
                <a:solidFill>
                  <a:schemeClr val="tx2">
                    <a:lumMod val="60000"/>
                    <a:lumOff val="40000"/>
                  </a:schemeClr>
                </a:solidFill>
                <a:latin typeface="Arial" pitchFamily="34" charset="0"/>
                <a:cs typeface="Arial" pitchFamily="34" charset="0"/>
              </a:rPr>
              <a:t> Black Knight Financial Technology Solutions, LLC. </a:t>
            </a:r>
            <a:r>
              <a:rPr lang="en-US" sz="600" dirty="0" smtClean="0">
                <a:solidFill>
                  <a:schemeClr val="tx2">
                    <a:lumMod val="60000"/>
                    <a:lumOff val="40000"/>
                  </a:schemeClr>
                </a:solidFill>
                <a:latin typeface="Arial" pitchFamily="34" charset="0"/>
                <a:cs typeface="Arial" pitchFamily="34" charset="0"/>
              </a:rPr>
              <a:t>All </a:t>
            </a:r>
            <a:r>
              <a:rPr lang="en-US" sz="600" dirty="0">
                <a:solidFill>
                  <a:schemeClr val="tx2">
                    <a:lumMod val="60000"/>
                    <a:lumOff val="40000"/>
                  </a:schemeClr>
                </a:solidFill>
                <a:latin typeface="Arial" pitchFamily="34" charset="0"/>
                <a:cs typeface="Arial" pitchFamily="34" charset="0"/>
              </a:rPr>
              <a:t>Rights Reserved.</a:t>
            </a:r>
          </a:p>
        </p:txBody>
      </p:sp>
      <p:sp>
        <p:nvSpPr>
          <p:cNvPr id="7" name="TextBox 4"/>
          <p:cNvSpPr txBox="1">
            <a:spLocks noChangeArrowheads="1"/>
          </p:cNvSpPr>
          <p:nvPr userDrawn="1"/>
        </p:nvSpPr>
        <p:spPr bwMode="auto">
          <a:xfrm>
            <a:off x="8497661" y="5378267"/>
            <a:ext cx="56356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algn="r" eaLnBrk="1" hangingPunct="1"/>
            <a:fld id="{18984C62-9AB1-4144-9309-E2B038876B93}" type="slidenum">
              <a:rPr lang="en-US" sz="1200" b="1">
                <a:solidFill>
                  <a:schemeClr val="tx2">
                    <a:lumMod val="60000"/>
                    <a:lumOff val="40000"/>
                  </a:schemeClr>
                </a:solidFill>
                <a:latin typeface="Arial" pitchFamily="34" charset="0"/>
                <a:cs typeface="Arial" pitchFamily="34" charset="0"/>
              </a:rPr>
              <a:pPr algn="r" eaLnBrk="1" hangingPunct="1"/>
              <a:t>‹#›</a:t>
            </a:fld>
            <a:endParaRPr lang="en-US" sz="1200" b="1" dirty="0">
              <a:solidFill>
                <a:schemeClr val="tx2">
                  <a:lumMod val="60000"/>
                  <a:lumOff val="40000"/>
                </a:scheme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836" r:id="rId1"/>
    <p:sldLayoutId id="2147483838" r:id="rId2"/>
    <p:sldLayoutId id="2147483839" r:id="rId3"/>
    <p:sldLayoutId id="2147483840" r:id="rId4"/>
    <p:sldLayoutId id="2147483841" r:id="rId5"/>
    <p:sldLayoutId id="2147483854" r:id="rId6"/>
    <p:sldLayoutId id="2147483842" r:id="rId7"/>
    <p:sldLayoutId id="2147483853" r:id="rId8"/>
    <p:sldLayoutId id="2147483845" r:id="rId9"/>
    <p:sldLayoutId id="2147483846" r:id="rId10"/>
  </p:sldLayoutIdLst>
  <p:timing>
    <p:tnLst>
      <p:par>
        <p:cTn id="1" dur="indefinite" restart="never" nodeType="tmRoot"/>
      </p:par>
    </p:tnLst>
  </p:timing>
  <p:hf hdr="0" ftr="0" dt="0"/>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ヒラギノ角ゴ Pro W3" charset="0"/>
          <a:cs typeface="ヒラギノ角ゴ Pro W3"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ヒラギノ角ゴ Pro W3" charset="0"/>
          <a:cs typeface="ヒラギノ角ゴ Pro W3"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ヒラギノ角ゴ Pro W3" charset="0"/>
          <a:cs typeface="ヒラギノ角ゴ Pro W3"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ヒラギノ角ゴ Pro W3" charset="0"/>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6" Type="http://schemas.openxmlformats.org/officeDocument/2006/relationships/image" Target="../media/image991.svg"/><Relationship Id="rId3" Type="http://schemas.openxmlformats.org/officeDocument/2006/relationships/image" Target="../media/image8.png"/><Relationship Id="rId21"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11.png"/><Relationship Id="rId20" Type="http://schemas.openxmlformats.org/officeDocument/2006/relationships/image" Target="../media/image1031.svg"/><Relationship Id="rId29"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0.png"/><Relationship Id="rId15" Type="http://schemas.openxmlformats.org/officeDocument/2006/relationships/image" Target="../media/image371.svg"/><Relationship Id="rId28" Type="http://schemas.openxmlformats.org/officeDocument/2006/relationships/image" Target="../media/image14.jpeg"/><Relationship Id="rId31" Type="http://schemas.openxmlformats.org/officeDocument/2006/relationships/image" Target="../media/image28.svg"/><Relationship Id="rId4" Type="http://schemas.openxmlformats.org/officeDocument/2006/relationships/image" Target="../media/image9.png"/><Relationship Id="rId27" Type="http://schemas.openxmlformats.org/officeDocument/2006/relationships/image" Target="../media/image13.png"/></Relationships>
</file>

<file path=ppt/slides/_rels/slide5.xml.rels><?xml version="1.0" encoding="UTF-8" standalone="yes"?>
<Relationships xmlns="http://schemas.openxmlformats.org/package/2006/relationships"><Relationship Id="rId26" Type="http://schemas.openxmlformats.org/officeDocument/2006/relationships/image" Target="../media/image991.svg"/><Relationship Id="rId3" Type="http://schemas.openxmlformats.org/officeDocument/2006/relationships/image" Target="../media/image10.png"/><Relationship Id="rId21" Type="http://schemas.openxmlformats.org/officeDocument/2006/relationships/image" Target="../media/image12.png"/><Relationship Id="rId2" Type="http://schemas.openxmlformats.org/officeDocument/2006/relationships/image" Target="../media/image8.png"/><Relationship Id="rId16" Type="http://schemas.openxmlformats.org/officeDocument/2006/relationships/image" Target="../media/image11.png"/><Relationship Id="rId20" Type="http://schemas.openxmlformats.org/officeDocument/2006/relationships/image" Target="../media/image1031.svg"/><Relationship Id="rId29" Type="http://schemas.openxmlformats.org/officeDocument/2006/relationships/image" Target="../media/image15.png"/><Relationship Id="rId1" Type="http://schemas.openxmlformats.org/officeDocument/2006/relationships/slideLayout" Target="../slideLayouts/slideLayout9.xml"/><Relationship Id="rId15" Type="http://schemas.openxmlformats.org/officeDocument/2006/relationships/image" Target="../media/image371.svg"/><Relationship Id="rId28" Type="http://schemas.openxmlformats.org/officeDocument/2006/relationships/image" Target="../media/image9.png"/><Relationship Id="rId31" Type="http://schemas.openxmlformats.org/officeDocument/2006/relationships/image" Target="../media/image28.svg"/><Relationship Id="rId2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Vault 1.0</a:t>
            </a:r>
            <a:endParaRPr lang="en-US" dirty="0"/>
          </a:p>
        </p:txBody>
      </p:sp>
    </p:spTree>
    <p:extLst>
      <p:ext uri="{BB962C8B-B14F-4D97-AF65-F5344CB8AC3E}">
        <p14:creationId xmlns:p14="http://schemas.microsoft.com/office/powerpoint/2010/main" val="3968310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a:t>
            </a:r>
            <a:endParaRPr lang="en-US" dirty="0"/>
          </a:p>
        </p:txBody>
      </p:sp>
      <p:sp>
        <p:nvSpPr>
          <p:cNvPr id="4" name="Content Placeholder 3"/>
          <p:cNvSpPr>
            <a:spLocks noGrp="1"/>
          </p:cNvSpPr>
          <p:nvPr>
            <p:ph sz="half" idx="2"/>
          </p:nvPr>
        </p:nvSpPr>
        <p:spPr>
          <a:xfrm>
            <a:off x="352430" y="722314"/>
            <a:ext cx="8623930" cy="4019810"/>
          </a:xfrm>
        </p:spPr>
        <p:txBody>
          <a:bodyPr/>
          <a:lstStyle/>
          <a:p>
            <a:pPr marL="0" indent="0">
              <a:buNone/>
            </a:pPr>
            <a:r>
              <a:rPr lang="en-US" sz="1400" b="0" dirty="0" smtClean="0"/>
              <a:t>The Vault is an AWS cloud native document storage application that extends basic S3 functionality.  In addition to documents, meta data is stored in The Vault.  APIs allow the upload, download, searching, and reporting of documents.  As documents are uploaded, they will go through several states including uploading, scanning, and upload complete.  Documents and meta data are persisted across AWS regions.</a:t>
            </a:r>
            <a:endParaRPr lang="en-US" sz="1400" b="0" dirty="0"/>
          </a:p>
        </p:txBody>
      </p:sp>
    </p:spTree>
    <p:extLst>
      <p:ext uri="{BB962C8B-B14F-4D97-AF65-F5344CB8AC3E}">
        <p14:creationId xmlns:p14="http://schemas.microsoft.com/office/powerpoint/2010/main" val="1629156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 History</a:t>
            </a:r>
            <a:endParaRPr lang="en-US" dirty="0"/>
          </a:p>
        </p:txBody>
      </p:sp>
      <p:sp>
        <p:nvSpPr>
          <p:cNvPr id="4" name="Content Placeholder 3"/>
          <p:cNvSpPr>
            <a:spLocks noGrp="1"/>
          </p:cNvSpPr>
          <p:nvPr>
            <p:ph sz="half" idx="2"/>
          </p:nvPr>
        </p:nvSpPr>
        <p:spPr>
          <a:xfrm>
            <a:off x="352430" y="722314"/>
            <a:ext cx="8623930" cy="4019810"/>
          </a:xfrm>
        </p:spPr>
        <p:txBody>
          <a:bodyPr/>
          <a:lstStyle/>
          <a:p>
            <a:pPr marL="227013" lvl="1" indent="0">
              <a:buNone/>
            </a:pPr>
            <a:r>
              <a:rPr lang="en-US" sz="1200" dirty="0" smtClean="0">
                <a:solidFill>
                  <a:srgbClr val="006482"/>
                </a:solidFill>
              </a:rPr>
              <a:t>3/3/20 – TLS – Original</a:t>
            </a:r>
          </a:p>
          <a:p>
            <a:pPr marL="227013" lvl="1" indent="0">
              <a:buNone/>
            </a:pPr>
            <a:r>
              <a:rPr lang="en-US" sz="1200" dirty="0" smtClean="0">
                <a:solidFill>
                  <a:srgbClr val="006482"/>
                </a:solidFill>
              </a:rPr>
              <a:t>3/24/20 </a:t>
            </a:r>
            <a:r>
              <a:rPr lang="en-US" sz="1200" dirty="0" smtClean="0">
                <a:solidFill>
                  <a:srgbClr val="006482"/>
                </a:solidFill>
              </a:rPr>
              <a:t>– TLS – </a:t>
            </a:r>
            <a:r>
              <a:rPr lang="en-US" sz="1200" dirty="0" smtClean="0">
                <a:solidFill>
                  <a:srgbClr val="006482"/>
                </a:solidFill>
              </a:rPr>
              <a:t>Lates</a:t>
            </a:r>
            <a:r>
              <a:rPr lang="en-US" sz="1200" dirty="0" smtClean="0">
                <a:solidFill>
                  <a:srgbClr val="006482"/>
                </a:solidFill>
              </a:rPr>
              <a:t>t Updates</a:t>
            </a:r>
            <a:endParaRPr lang="en-US" sz="1200" dirty="0" smtClean="0">
              <a:solidFill>
                <a:srgbClr val="006482"/>
              </a:solidFill>
            </a:endParaRPr>
          </a:p>
          <a:p>
            <a:pPr>
              <a:buFontTx/>
              <a:buChar char="-"/>
            </a:pPr>
            <a:endParaRPr lang="en-US" sz="1200" dirty="0" smtClean="0">
              <a:solidFill>
                <a:srgbClr val="006482"/>
              </a:solidFill>
            </a:endParaRPr>
          </a:p>
          <a:p>
            <a:pPr marL="0" indent="0">
              <a:buNone/>
            </a:pPr>
            <a:endParaRPr lang="en-US" sz="1200" dirty="0">
              <a:solidFill>
                <a:srgbClr val="006482"/>
              </a:solidFill>
            </a:endParaRPr>
          </a:p>
        </p:txBody>
      </p:sp>
    </p:spTree>
    <p:extLst>
      <p:ext uri="{BB962C8B-B14F-4D97-AF65-F5344CB8AC3E}">
        <p14:creationId xmlns:p14="http://schemas.microsoft.com/office/powerpoint/2010/main" val="2218647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97136" y="678505"/>
            <a:ext cx="2331802" cy="3908762"/>
          </a:xfrm>
          <a:prstGeom prst="rect">
            <a:avLst/>
          </a:prstGeom>
          <a:solidFill>
            <a:schemeClr val="accent3">
              <a:lumMod val="20000"/>
              <a:lumOff val="80000"/>
            </a:schemeClr>
          </a:solidFill>
          <a:ln>
            <a:solidFill>
              <a:schemeClr val="tx1"/>
            </a:solidFill>
          </a:ln>
        </p:spPr>
        <p:txBody>
          <a:bodyPr wrap="square" rtlCol="0">
            <a:spAutoFit/>
          </a:bodyPr>
          <a:lstStyle/>
          <a:p>
            <a:pPr marL="228600" indent="-228600">
              <a:buAutoNum type="arabicPeriod"/>
            </a:pPr>
            <a:r>
              <a:rPr lang="en-US" sz="800" dirty="0" smtClean="0"/>
              <a:t>External Application calls The Vault with  metadata to upload a document.   The metadata is stored in Dynamo DB Global table.  A signed URL is returned so the document can be uploaded to S3 bucket.  The signed URL may be forwarded to end users</a:t>
            </a:r>
          </a:p>
          <a:p>
            <a:pPr marL="228600" indent="-228600">
              <a:buFontTx/>
              <a:buAutoNum type="arabicPeriod"/>
            </a:pPr>
            <a:r>
              <a:rPr lang="en-US" sz="800" dirty="0" smtClean="0"/>
              <a:t>External applications will include keys that API gateway will authenticate</a:t>
            </a:r>
          </a:p>
          <a:p>
            <a:pPr marL="228600" indent="-228600">
              <a:buFontTx/>
              <a:buAutoNum type="arabicPeriod"/>
            </a:pPr>
            <a:r>
              <a:rPr lang="en-US" sz="800" dirty="0" smtClean="0"/>
              <a:t>BKI </a:t>
            </a:r>
            <a:r>
              <a:rPr lang="en-US" sz="800" dirty="0"/>
              <a:t>managed keys stored in KMS are used to encrypt the documents as they are </a:t>
            </a:r>
            <a:r>
              <a:rPr lang="en-US" sz="800" dirty="0" smtClean="0"/>
              <a:t>stored to S3</a:t>
            </a:r>
            <a:endParaRPr lang="en-US" sz="800" dirty="0"/>
          </a:p>
          <a:p>
            <a:pPr marL="228600" indent="-228600">
              <a:buAutoNum type="arabicPeriod"/>
            </a:pPr>
            <a:r>
              <a:rPr lang="en-US" sz="800" dirty="0" smtClean="0"/>
              <a:t>Documents uploaded to S3 </a:t>
            </a:r>
            <a:r>
              <a:rPr lang="en-US" sz="800" dirty="0" smtClean="0"/>
              <a:t>bucket</a:t>
            </a:r>
            <a:r>
              <a:rPr lang="en-US" sz="800" dirty="0"/>
              <a:t> </a:t>
            </a:r>
            <a:r>
              <a:rPr lang="en-US" sz="800" dirty="0" smtClean="0"/>
              <a:t>by BKI applications, non-BKI applications, and end users using the signed URL.</a:t>
            </a:r>
            <a:endParaRPr lang="en-US" sz="800" dirty="0" smtClean="0"/>
          </a:p>
          <a:p>
            <a:pPr marL="228600" indent="-228600">
              <a:buAutoNum type="arabicPeriod"/>
            </a:pPr>
            <a:r>
              <a:rPr lang="en-US" sz="800" dirty="0" smtClean="0"/>
              <a:t>A bucket trigger notifies Lambda that document is uploaded and ready for scan.  A separate Lambda will be scheduled to run every 30 minutes and look for documents in uploading status. If doc exists, then scan it.  If it does not exist, then update metadata of unsuccessful upload.</a:t>
            </a:r>
          </a:p>
          <a:p>
            <a:pPr marL="228600" indent="-228600">
              <a:buAutoNum type="arabicPeriod"/>
            </a:pPr>
            <a:r>
              <a:rPr lang="en-US" sz="800" dirty="0" smtClean="0"/>
              <a:t>Uploaded documents are scanned for viruses  BKI enterprise Symantec server which resides in a shared services AWS account is used for virus scanning.  Scanning can be bypassed if requested to bypass by a trusted source.</a:t>
            </a:r>
          </a:p>
          <a:p>
            <a:pPr marL="228600" indent="-228600">
              <a:buFontTx/>
              <a:buAutoNum type="arabicPeriod"/>
            </a:pPr>
            <a:r>
              <a:rPr lang="en-US" sz="800" dirty="0" smtClean="0"/>
              <a:t>Documents that fail scanning are deleted from the S3 bucket.  Metadata is updated to reflect the document failed virus scanning.</a:t>
            </a:r>
          </a:p>
          <a:p>
            <a:pPr marL="228600" indent="-228600">
              <a:buAutoNum type="arabicPeriod"/>
            </a:pPr>
            <a:r>
              <a:rPr lang="en-US" sz="800" dirty="0" smtClean="0"/>
              <a:t>Dynamo DB metadata is updated to reflect the upload and scanning status.</a:t>
            </a:r>
          </a:p>
        </p:txBody>
      </p:sp>
      <p:sp>
        <p:nvSpPr>
          <p:cNvPr id="7" name="Rounded Rectangle 6"/>
          <p:cNvSpPr/>
          <p:nvPr/>
        </p:nvSpPr>
        <p:spPr>
          <a:xfrm>
            <a:off x="3144143" y="531039"/>
            <a:ext cx="1582534" cy="296336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grpSp>
        <p:nvGrpSpPr>
          <p:cNvPr id="41" name="Group 40"/>
          <p:cNvGrpSpPr/>
          <p:nvPr/>
        </p:nvGrpSpPr>
        <p:grpSpPr>
          <a:xfrm>
            <a:off x="5546544" y="3322361"/>
            <a:ext cx="535970" cy="824215"/>
            <a:chOff x="7101497" y="1647794"/>
            <a:chExt cx="695114" cy="821465"/>
          </a:xfrm>
        </p:grpSpPr>
        <p:sp>
          <p:nvSpPr>
            <p:cNvPr id="33" name="Rounded Rectangle 32"/>
            <p:cNvSpPr/>
            <p:nvPr/>
          </p:nvSpPr>
          <p:spPr>
            <a:xfrm>
              <a:off x="7176357" y="1647794"/>
              <a:ext cx="539116" cy="46929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260" y="1700462"/>
              <a:ext cx="309584" cy="371501"/>
            </a:xfrm>
            <a:prstGeom prst="rect">
              <a:avLst/>
            </a:prstGeom>
          </p:spPr>
        </p:pic>
        <p:sp>
          <p:nvSpPr>
            <p:cNvPr id="37" name="TextBox 35"/>
            <p:cNvSpPr txBox="1">
              <a:spLocks noChangeArrowheads="1"/>
            </p:cNvSpPr>
            <p:nvPr/>
          </p:nvSpPr>
          <p:spPr bwMode="auto">
            <a:xfrm>
              <a:off x="7101497" y="2101159"/>
              <a:ext cx="695114" cy="368100"/>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 </a:t>
              </a:r>
              <a:r>
                <a:rPr lang="en-US" sz="900" dirty="0" smtClean="0">
                  <a:latin typeface="Calibri" panose="020F0502020204030204" pitchFamily="34" charset="0"/>
                  <a:ea typeface="Verdana" pitchFamily="34" charset="0"/>
                  <a:cs typeface="Calibri" panose="020F0502020204030204" pitchFamily="34" charset="0"/>
                </a:rPr>
                <a:t>KMS (CMK)</a:t>
              </a:r>
              <a:endParaRPr lang="en-US" sz="900" dirty="0">
                <a:latin typeface="Calibri" panose="020F0502020204030204" pitchFamily="34" charset="0"/>
                <a:ea typeface="Verdana" pitchFamily="34" charset="0"/>
                <a:cs typeface="Calibri" panose="020F0502020204030204" pitchFamily="34" charset="0"/>
              </a:endParaRPr>
            </a:p>
          </p:txBody>
        </p:sp>
      </p:grpSp>
      <p:grpSp>
        <p:nvGrpSpPr>
          <p:cNvPr id="44" name="Group 43"/>
          <p:cNvGrpSpPr/>
          <p:nvPr/>
        </p:nvGrpSpPr>
        <p:grpSpPr>
          <a:xfrm>
            <a:off x="3350915" y="1149704"/>
            <a:ext cx="1250993" cy="304967"/>
            <a:chOff x="4676775" y="1248662"/>
            <a:chExt cx="1752600" cy="1733550"/>
          </a:xfrm>
        </p:grpSpPr>
        <p:sp>
          <p:nvSpPr>
            <p:cNvPr id="45" name="Rounded Rectangle 44"/>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6" name="TextBox 37"/>
            <p:cNvSpPr txBox="1">
              <a:spLocks noChangeArrowheads="1"/>
            </p:cNvSpPr>
            <p:nvPr/>
          </p:nvSpPr>
          <p:spPr bwMode="auto">
            <a:xfrm>
              <a:off x="4774834" y="1529624"/>
              <a:ext cx="1555750" cy="5723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err="1" smtClean="0">
                  <a:latin typeface="+mj-lt"/>
                  <a:ea typeface="Verdana" pitchFamily="34" charset="0"/>
                  <a:cs typeface="Helvetica Neue"/>
                </a:rPr>
                <a:t>SellerDigital</a:t>
              </a:r>
              <a:endParaRPr lang="en-US" sz="900" b="1" dirty="0">
                <a:latin typeface="+mj-lt"/>
                <a:ea typeface="Verdana" pitchFamily="34" charset="0"/>
                <a:cs typeface="Helvetica Neue"/>
              </a:endParaRPr>
            </a:p>
          </p:txBody>
        </p:sp>
      </p:grpSp>
      <p:pic>
        <p:nvPicPr>
          <p:cNvPr id="77" name="Picture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968" y="289681"/>
            <a:ext cx="538196" cy="490630"/>
          </a:xfrm>
          <a:prstGeom prst="rect">
            <a:avLst/>
          </a:prstGeom>
        </p:spPr>
      </p:pic>
      <p:pic>
        <p:nvPicPr>
          <p:cNvPr id="136" name="Picture 1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4459" y="2440632"/>
            <a:ext cx="203816" cy="211364"/>
          </a:xfrm>
          <a:prstGeom prst="rect">
            <a:avLst/>
          </a:prstGeom>
        </p:spPr>
      </p:pic>
      <p:sp>
        <p:nvSpPr>
          <p:cNvPr id="98" name="Title 1"/>
          <p:cNvSpPr txBox="1">
            <a:spLocks/>
          </p:cNvSpPr>
          <p:nvPr/>
        </p:nvSpPr>
        <p:spPr>
          <a:xfrm>
            <a:off x="352432" y="-775"/>
            <a:ext cx="8399682" cy="531813"/>
          </a:xfrm>
          <a:prstGeom prst="rect">
            <a:avLst/>
          </a:prstGeom>
        </p:spPr>
        <p:txBody>
          <a:bodyPr/>
          <a:lstStyle>
            <a:lvl1pPr algn="ctr" defTabSz="457200" rtl="0" eaLnBrk="1" fontAlgn="base" hangingPunct="1">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a:lstStyle>
          <a:p>
            <a:pPr algn="l"/>
            <a:r>
              <a:rPr lang="en-US" sz="2000" dirty="0" smtClean="0"/>
              <a:t>Document Upload</a:t>
            </a:r>
            <a:endParaRPr lang="en-US" sz="2000" dirty="0"/>
          </a:p>
        </p:txBody>
      </p:sp>
      <p:pic>
        <p:nvPicPr>
          <p:cNvPr id="72" name="Graphic 44">
            <a:extLst>
              <a:ext uri="{FF2B5EF4-FFF2-40B4-BE49-F238E27FC236}">
                <a16:creationId xmlns="" xmlns:a16="http://schemas.microsoft.com/office/drawing/2014/main" id="{E2DAEC15-20F6-3647-8A23-EC2BA0B080D7}"/>
              </a:ext>
            </a:extLst>
          </p:cNvPr>
          <p:cNvPicPr>
            <a:picLocks noChangeAspect="1"/>
          </p:cNvPicPr>
          <p:nvPr/>
        </p:nvPicPr>
        <p:blipFill>
          <a:blip r:embed="rId5">
            <a:extLst>
              <a:ext uri="{96DAC541-7B7A-43D3-8B79-37D633B846F1}">
                <asvg:svgBlip xmlns="" xmlns:asvg="http://schemas.microsoft.com/office/drawing/2016/SVG/main" r:embed="rId15"/>
              </a:ext>
            </a:extLst>
          </a:blip>
          <a:stretch>
            <a:fillRect/>
          </a:stretch>
        </p:blipFill>
        <p:spPr>
          <a:xfrm>
            <a:off x="6819043" y="2286561"/>
            <a:ext cx="533400" cy="533400"/>
          </a:xfrm>
          <a:prstGeom prst="rect">
            <a:avLst/>
          </a:prstGeom>
        </p:spPr>
      </p:pic>
      <p:sp>
        <p:nvSpPr>
          <p:cNvPr id="74" name="TextBox 35"/>
          <p:cNvSpPr txBox="1">
            <a:spLocks noChangeArrowheads="1"/>
          </p:cNvSpPr>
          <p:nvPr/>
        </p:nvSpPr>
        <p:spPr bwMode="auto">
          <a:xfrm>
            <a:off x="5628716" y="2651996"/>
            <a:ext cx="371627" cy="246221"/>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Calibri" panose="020F0502020204030204" pitchFamily="34" charset="0"/>
                <a:ea typeface="Verdana" pitchFamily="34" charset="0"/>
                <a:cs typeface="Calibri" panose="020F0502020204030204" pitchFamily="34" charset="0"/>
              </a:rPr>
              <a:t>S3</a:t>
            </a:r>
          </a:p>
        </p:txBody>
      </p:sp>
      <p:pic>
        <p:nvPicPr>
          <p:cNvPr id="79" name="Graphic 37">
            <a:extLst>
              <a:ext uri="{FF2B5EF4-FFF2-40B4-BE49-F238E27FC236}">
                <a16:creationId xmlns="" xmlns:a16="http://schemas.microsoft.com/office/drawing/2014/main" id="{0D5C2D11-8F40-1646-917F-3B5EA817F6E2}"/>
              </a:ext>
            </a:extLst>
          </p:cNvPr>
          <p:cNvPicPr>
            <a:picLocks noChangeAspect="1"/>
          </p:cNvPicPr>
          <p:nvPr/>
        </p:nvPicPr>
        <p:blipFill>
          <a:blip r:embed="rId16">
            <a:extLst>
              <a:ext uri="{96DAC541-7B7A-43D3-8B79-37D633B846F1}">
                <asvg:svgBlip xmlns="" xmlns:asvg="http://schemas.microsoft.com/office/drawing/2016/SVG/main" r:embed="rId20"/>
              </a:ext>
            </a:extLst>
          </a:blip>
          <a:stretch>
            <a:fillRect/>
          </a:stretch>
        </p:blipFill>
        <p:spPr>
          <a:xfrm>
            <a:off x="5669660" y="1046217"/>
            <a:ext cx="533400" cy="533400"/>
          </a:xfrm>
          <a:prstGeom prst="rect">
            <a:avLst/>
          </a:prstGeom>
        </p:spPr>
      </p:pic>
      <p:sp>
        <p:nvSpPr>
          <p:cNvPr id="80" name="TextBox 79">
            <a:extLst>
              <a:ext uri="{FF2B5EF4-FFF2-40B4-BE49-F238E27FC236}">
                <a16:creationId xmlns="" xmlns:a16="http://schemas.microsoft.com/office/drawing/2014/main" id="{70F1D858-0A61-B249-BFE8-EC03E7D2639D}"/>
              </a:ext>
            </a:extLst>
          </p:cNvPr>
          <p:cNvSpPr txBox="1"/>
          <p:nvPr/>
        </p:nvSpPr>
        <p:spPr>
          <a:xfrm>
            <a:off x="5503872" y="1568457"/>
            <a:ext cx="864975" cy="246221"/>
          </a:xfrm>
          <a:prstGeom prst="rect">
            <a:avLst/>
          </a:prstGeom>
          <a:noFill/>
        </p:spPr>
        <p:txBody>
          <a:bodyPr wrap="square" rtlCol="0">
            <a:spAutoFit/>
          </a:bodyPr>
          <a:lstStyle/>
          <a:p>
            <a:pPr algn="ctr"/>
            <a:r>
              <a:rPr lang="en-US" sz="1000" dirty="0" smtClean="0"/>
              <a:t>Route </a:t>
            </a:r>
            <a:r>
              <a:rPr lang="en-US" sz="1000" dirty="0"/>
              <a:t>53</a:t>
            </a:r>
          </a:p>
        </p:txBody>
      </p:sp>
      <p:cxnSp>
        <p:nvCxnSpPr>
          <p:cNvPr id="83" name="Straight Arrow Connector 82">
            <a:extLst>
              <a:ext uri="{FF2B5EF4-FFF2-40B4-BE49-F238E27FC236}">
                <a16:creationId xmlns="" xmlns:a16="http://schemas.microsoft.com/office/drawing/2014/main" id="{4A3487EB-D5A8-744C-86BD-85B6DEBA432C}"/>
              </a:ext>
            </a:extLst>
          </p:cNvPr>
          <p:cNvCxnSpPr>
            <a:stCxn id="88" idx="1"/>
            <a:endCxn id="79" idx="3"/>
          </p:cNvCxnSpPr>
          <p:nvPr/>
        </p:nvCxnSpPr>
        <p:spPr>
          <a:xfrm flipH="1">
            <a:off x="6203060" y="1312917"/>
            <a:ext cx="610511" cy="0"/>
          </a:xfrm>
          <a:prstGeom prst="straightConnector1">
            <a:avLst/>
          </a:prstGeom>
          <a:ln w="12700">
            <a:solidFill>
              <a:srgbClr val="545B6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88" name="Graphic 18">
            <a:extLst>
              <a:ext uri="{FF2B5EF4-FFF2-40B4-BE49-F238E27FC236}">
                <a16:creationId xmlns="" xmlns:a16="http://schemas.microsoft.com/office/drawing/2014/main" id="{F249C49B-0805-DA42-9A42-CFCC79AC1BB3}"/>
              </a:ext>
            </a:extLst>
          </p:cNvPr>
          <p:cNvPicPr>
            <a:picLocks noChangeAspect="1"/>
          </p:cNvPicPr>
          <p:nvPr/>
        </p:nvPicPr>
        <p:blipFill>
          <a:blip r:embed="rId21">
            <a:extLst>
              <a:ext uri="{96DAC541-7B7A-43D3-8B79-37D633B846F1}">
                <asvg:svgBlip xmlns="" xmlns:asvg="http://schemas.microsoft.com/office/drawing/2016/SVG/main" r:embed="rId26"/>
              </a:ext>
            </a:extLst>
          </a:blip>
          <a:stretch>
            <a:fillRect/>
          </a:stretch>
        </p:blipFill>
        <p:spPr>
          <a:xfrm>
            <a:off x="6813571" y="1046217"/>
            <a:ext cx="533400" cy="533400"/>
          </a:xfrm>
          <a:prstGeom prst="rect">
            <a:avLst/>
          </a:prstGeom>
        </p:spPr>
      </p:pic>
      <p:sp>
        <p:nvSpPr>
          <p:cNvPr id="89" name="TextBox 88">
            <a:extLst>
              <a:ext uri="{FF2B5EF4-FFF2-40B4-BE49-F238E27FC236}">
                <a16:creationId xmlns="" xmlns:a16="http://schemas.microsoft.com/office/drawing/2014/main" id="{CD534A94-A404-C745-9B3E-24CB9AE2DD10}"/>
              </a:ext>
            </a:extLst>
          </p:cNvPr>
          <p:cNvSpPr txBox="1"/>
          <p:nvPr/>
        </p:nvSpPr>
        <p:spPr>
          <a:xfrm>
            <a:off x="6635563" y="1584304"/>
            <a:ext cx="889415" cy="246221"/>
          </a:xfrm>
          <a:prstGeom prst="rect">
            <a:avLst/>
          </a:prstGeom>
          <a:noFill/>
        </p:spPr>
        <p:txBody>
          <a:bodyPr wrap="square" rtlCol="0">
            <a:spAutoFit/>
          </a:bodyPr>
          <a:lstStyle/>
          <a:p>
            <a:pPr algn="ctr"/>
            <a:r>
              <a:rPr lang="en-US" sz="1000" dirty="0" smtClean="0"/>
              <a:t>API </a:t>
            </a:r>
            <a:r>
              <a:rPr lang="en-US" sz="1000" dirty="0"/>
              <a:t>Gateway</a:t>
            </a:r>
          </a:p>
        </p:txBody>
      </p:sp>
      <p:cxnSp>
        <p:nvCxnSpPr>
          <p:cNvPr id="90" name="Straight Arrow Connector 89">
            <a:extLst>
              <a:ext uri="{FF2B5EF4-FFF2-40B4-BE49-F238E27FC236}">
                <a16:creationId xmlns="" xmlns:a16="http://schemas.microsoft.com/office/drawing/2014/main" id="{4A3487EB-D5A8-744C-86BD-85B6DEBA432C}"/>
              </a:ext>
            </a:extLst>
          </p:cNvPr>
          <p:cNvCxnSpPr>
            <a:stCxn id="89" idx="2"/>
            <a:endCxn id="72" idx="0"/>
          </p:cNvCxnSpPr>
          <p:nvPr/>
        </p:nvCxnSpPr>
        <p:spPr>
          <a:xfrm>
            <a:off x="7080271" y="1830525"/>
            <a:ext cx="5472" cy="45603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 xmlns:a16="http://schemas.microsoft.com/office/drawing/2014/main" id="{CD534A94-A404-C745-9B3E-24CB9AE2DD10}"/>
              </a:ext>
            </a:extLst>
          </p:cNvPr>
          <p:cNvSpPr txBox="1"/>
          <p:nvPr/>
        </p:nvSpPr>
        <p:spPr>
          <a:xfrm>
            <a:off x="6575066" y="2832863"/>
            <a:ext cx="1038391" cy="246221"/>
          </a:xfrm>
          <a:prstGeom prst="rect">
            <a:avLst/>
          </a:prstGeom>
          <a:noFill/>
        </p:spPr>
        <p:txBody>
          <a:bodyPr wrap="square" rtlCol="0">
            <a:spAutoFit/>
          </a:bodyPr>
          <a:lstStyle/>
          <a:p>
            <a:pPr algn="ctr"/>
            <a:r>
              <a:rPr lang="en-US" sz="1000" dirty="0" smtClean="0"/>
              <a:t>Lambda</a:t>
            </a:r>
            <a:endParaRPr lang="en-US" sz="1000" dirty="0"/>
          </a:p>
        </p:txBody>
      </p:sp>
      <p:pic>
        <p:nvPicPr>
          <p:cNvPr id="92" name="Picture 91"/>
          <p:cNvPicPr>
            <a:picLocks noChangeAspect="1"/>
          </p:cNvPicPr>
          <p:nvPr/>
        </p:nvPicPr>
        <p:blipFill>
          <a:blip r:embed="rId27"/>
          <a:stretch>
            <a:fillRect/>
          </a:stretch>
        </p:blipFill>
        <p:spPr>
          <a:xfrm>
            <a:off x="6819043" y="3573559"/>
            <a:ext cx="575855" cy="534971"/>
          </a:xfrm>
          <a:prstGeom prst="rect">
            <a:avLst/>
          </a:prstGeom>
        </p:spPr>
      </p:pic>
      <p:cxnSp>
        <p:nvCxnSpPr>
          <p:cNvPr id="93" name="Straight Arrow Connector 92">
            <a:extLst>
              <a:ext uri="{FF2B5EF4-FFF2-40B4-BE49-F238E27FC236}">
                <a16:creationId xmlns="" xmlns:a16="http://schemas.microsoft.com/office/drawing/2014/main" id="{4A3487EB-D5A8-744C-86BD-85B6DEBA432C}"/>
              </a:ext>
            </a:extLst>
          </p:cNvPr>
          <p:cNvCxnSpPr>
            <a:stCxn id="74" idx="2"/>
            <a:endCxn id="33" idx="0"/>
          </p:cNvCxnSpPr>
          <p:nvPr/>
        </p:nvCxnSpPr>
        <p:spPr>
          <a:xfrm flipH="1">
            <a:off x="5812109" y="2898217"/>
            <a:ext cx="2421" cy="424144"/>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94" name="Picture 2" descr="Image result for symantec icon"/>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757141" y="2250676"/>
            <a:ext cx="591275" cy="591275"/>
          </a:xfrm>
          <a:prstGeom prst="rect">
            <a:avLst/>
          </a:prstGeom>
          <a:noFill/>
          <a:extLst>
            <a:ext uri="{909E8E84-426E-40DD-AFC4-6F175D3DCCD1}">
              <a14:hiddenFill xmlns:a14="http://schemas.microsoft.com/office/drawing/2010/main">
                <a:solidFill>
                  <a:srgbClr val="FFFFFF"/>
                </a:solidFill>
              </a14:hiddenFill>
            </a:ext>
          </a:extLst>
        </p:spPr>
      </p:pic>
      <p:cxnSp>
        <p:nvCxnSpPr>
          <p:cNvPr id="100" name="Straight Arrow Connector 99">
            <a:extLst>
              <a:ext uri="{FF2B5EF4-FFF2-40B4-BE49-F238E27FC236}">
                <a16:creationId xmlns="" xmlns:a16="http://schemas.microsoft.com/office/drawing/2014/main" id="{4A3487EB-D5A8-744C-86BD-85B6DEBA432C}"/>
              </a:ext>
            </a:extLst>
          </p:cNvPr>
          <p:cNvCxnSpPr>
            <a:stCxn id="72" idx="3"/>
            <a:endCxn id="94" idx="1"/>
          </p:cNvCxnSpPr>
          <p:nvPr/>
        </p:nvCxnSpPr>
        <p:spPr>
          <a:xfrm flipV="1">
            <a:off x="7352443" y="2546314"/>
            <a:ext cx="404698" cy="694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 xmlns:a16="http://schemas.microsoft.com/office/drawing/2014/main" id="{4A3487EB-D5A8-744C-86BD-85B6DEBA432C}"/>
              </a:ext>
            </a:extLst>
          </p:cNvPr>
          <p:cNvCxnSpPr>
            <a:endCxn id="92" idx="0"/>
          </p:cNvCxnSpPr>
          <p:nvPr/>
        </p:nvCxnSpPr>
        <p:spPr>
          <a:xfrm flipH="1">
            <a:off x="7106971" y="3088902"/>
            <a:ext cx="1778" cy="48465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 xmlns:a16="http://schemas.microsoft.com/office/drawing/2014/main" id="{4A3487EB-D5A8-744C-86BD-85B6DEBA432C}"/>
              </a:ext>
            </a:extLst>
          </p:cNvPr>
          <p:cNvCxnSpPr>
            <a:stCxn id="72" idx="1"/>
            <a:endCxn id="136" idx="3"/>
          </p:cNvCxnSpPr>
          <p:nvPr/>
        </p:nvCxnSpPr>
        <p:spPr>
          <a:xfrm flipH="1" flipV="1">
            <a:off x="5908275" y="2546314"/>
            <a:ext cx="910768" cy="6947"/>
          </a:xfrm>
          <a:prstGeom prst="straightConnector1">
            <a:avLst/>
          </a:prstGeom>
          <a:ln w="12700">
            <a:solidFill>
              <a:srgbClr val="545B6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3362670" y="1645782"/>
            <a:ext cx="1250993" cy="304967"/>
            <a:chOff x="4676775" y="1248662"/>
            <a:chExt cx="1752600" cy="1733550"/>
          </a:xfrm>
        </p:grpSpPr>
        <p:sp>
          <p:nvSpPr>
            <p:cNvPr id="112" name="Rounded Rectangle 111"/>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3" name="TextBox 37"/>
            <p:cNvSpPr txBox="1">
              <a:spLocks noChangeArrowheads="1"/>
            </p:cNvSpPr>
            <p:nvPr/>
          </p:nvSpPr>
          <p:spPr bwMode="auto">
            <a:xfrm>
              <a:off x="4774836" y="1529624"/>
              <a:ext cx="1555750" cy="1312138"/>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Empower</a:t>
              </a:r>
              <a:endParaRPr lang="en-US" sz="900" b="1" dirty="0">
                <a:latin typeface="+mj-lt"/>
                <a:ea typeface="Verdana" pitchFamily="34" charset="0"/>
                <a:cs typeface="Helvetica Neue"/>
              </a:endParaRPr>
            </a:p>
          </p:txBody>
        </p:sp>
      </p:grpSp>
      <p:grpSp>
        <p:nvGrpSpPr>
          <p:cNvPr id="114" name="Group 113"/>
          <p:cNvGrpSpPr/>
          <p:nvPr/>
        </p:nvGrpSpPr>
        <p:grpSpPr>
          <a:xfrm>
            <a:off x="3350653" y="2136347"/>
            <a:ext cx="1250993" cy="304967"/>
            <a:chOff x="4676775" y="1248662"/>
            <a:chExt cx="1752600" cy="1733550"/>
          </a:xfrm>
        </p:grpSpPr>
        <p:sp>
          <p:nvSpPr>
            <p:cNvPr id="115" name="Rounded Rectangle 114"/>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6" name="TextBox 37"/>
            <p:cNvSpPr txBox="1">
              <a:spLocks noChangeArrowheads="1"/>
            </p:cNvSpPr>
            <p:nvPr/>
          </p:nvSpPr>
          <p:spPr bwMode="auto">
            <a:xfrm>
              <a:off x="4774836" y="1529624"/>
              <a:ext cx="1555750" cy="1312138"/>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AIVA</a:t>
              </a:r>
              <a:endParaRPr lang="en-US" sz="900" b="1" dirty="0">
                <a:latin typeface="+mj-lt"/>
                <a:ea typeface="Verdana" pitchFamily="34" charset="0"/>
                <a:cs typeface="Helvetica Neue"/>
              </a:endParaRPr>
            </a:p>
          </p:txBody>
        </p:sp>
      </p:grpSp>
      <p:grpSp>
        <p:nvGrpSpPr>
          <p:cNvPr id="117" name="Group 116"/>
          <p:cNvGrpSpPr/>
          <p:nvPr/>
        </p:nvGrpSpPr>
        <p:grpSpPr>
          <a:xfrm>
            <a:off x="3350653" y="2615923"/>
            <a:ext cx="1250993" cy="304967"/>
            <a:chOff x="4676775" y="1248662"/>
            <a:chExt cx="1752600" cy="1733550"/>
          </a:xfrm>
        </p:grpSpPr>
        <p:sp>
          <p:nvSpPr>
            <p:cNvPr id="118" name="Rounded Rectangle 11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9" name="TextBox 37"/>
            <p:cNvSpPr txBox="1">
              <a:spLocks noChangeArrowheads="1"/>
            </p:cNvSpPr>
            <p:nvPr/>
          </p:nvSpPr>
          <p:spPr bwMode="auto">
            <a:xfrm>
              <a:off x="4774836" y="1529624"/>
              <a:ext cx="1555750" cy="1312138"/>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Exchange</a:t>
              </a:r>
              <a:endParaRPr lang="en-US" sz="900" b="1" dirty="0">
                <a:latin typeface="+mj-lt"/>
                <a:ea typeface="Verdana" pitchFamily="34" charset="0"/>
                <a:cs typeface="Helvetica Neue"/>
              </a:endParaRPr>
            </a:p>
          </p:txBody>
        </p:sp>
      </p:grpSp>
      <p:grpSp>
        <p:nvGrpSpPr>
          <p:cNvPr id="120" name="Group 119"/>
          <p:cNvGrpSpPr/>
          <p:nvPr/>
        </p:nvGrpSpPr>
        <p:grpSpPr>
          <a:xfrm>
            <a:off x="3350653" y="3081725"/>
            <a:ext cx="1250993" cy="304967"/>
            <a:chOff x="4676775" y="1248662"/>
            <a:chExt cx="1752600" cy="1733550"/>
          </a:xfrm>
        </p:grpSpPr>
        <p:sp>
          <p:nvSpPr>
            <p:cNvPr id="121" name="Rounded Rectangle 120"/>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24" name="TextBox 37"/>
            <p:cNvSpPr txBox="1">
              <a:spLocks noChangeArrowheads="1"/>
            </p:cNvSpPr>
            <p:nvPr/>
          </p:nvSpPr>
          <p:spPr bwMode="auto">
            <a:xfrm>
              <a:off x="4774836" y="1529624"/>
              <a:ext cx="1555750" cy="1312138"/>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err="1" smtClean="0">
                  <a:latin typeface="+mj-lt"/>
                  <a:ea typeface="Verdana" pitchFamily="34" charset="0"/>
                  <a:cs typeface="Helvetica Neue"/>
                </a:rPr>
                <a:t>LendingSpace</a:t>
              </a:r>
              <a:endParaRPr lang="en-US" sz="900" b="1" dirty="0">
                <a:latin typeface="+mj-lt"/>
                <a:ea typeface="Verdana" pitchFamily="34" charset="0"/>
                <a:cs typeface="Helvetica Neue"/>
              </a:endParaRPr>
            </a:p>
          </p:txBody>
        </p:sp>
      </p:grpSp>
      <p:grpSp>
        <p:nvGrpSpPr>
          <p:cNvPr id="125" name="Group 124"/>
          <p:cNvGrpSpPr/>
          <p:nvPr/>
        </p:nvGrpSpPr>
        <p:grpSpPr>
          <a:xfrm>
            <a:off x="5441966" y="531038"/>
            <a:ext cx="3131881" cy="4604775"/>
            <a:chOff x="468313" y="1250857"/>
            <a:chExt cx="1752600" cy="1733550"/>
          </a:xfrm>
        </p:grpSpPr>
        <p:sp>
          <p:nvSpPr>
            <p:cNvPr id="126" name="Rounded Rectangle 125"/>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sp>
          <p:nvSpPr>
            <p:cNvPr id="127" name="TextBox 35"/>
            <p:cNvSpPr txBox="1">
              <a:spLocks noChangeArrowheads="1"/>
            </p:cNvSpPr>
            <p:nvPr/>
          </p:nvSpPr>
          <p:spPr bwMode="auto">
            <a:xfrm>
              <a:off x="563545" y="2837903"/>
              <a:ext cx="1557337" cy="110740"/>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AWS</a:t>
              </a:r>
              <a:endParaRPr lang="en-US" sz="900" b="1" dirty="0">
                <a:latin typeface="+mj-lt"/>
                <a:ea typeface="Verdana" pitchFamily="34" charset="0"/>
                <a:cs typeface="Helvetica Neue"/>
              </a:endParaRPr>
            </a:p>
          </p:txBody>
        </p:sp>
      </p:grpSp>
      <p:cxnSp>
        <p:nvCxnSpPr>
          <p:cNvPr id="128" name="Straight Arrow Connector 127">
            <a:extLst>
              <a:ext uri="{FF2B5EF4-FFF2-40B4-BE49-F238E27FC236}">
                <a16:creationId xmlns="" xmlns:a16="http://schemas.microsoft.com/office/drawing/2014/main" id="{4A3487EB-D5A8-744C-86BD-85B6DEBA432C}"/>
              </a:ext>
            </a:extLst>
          </p:cNvPr>
          <p:cNvCxnSpPr>
            <a:stCxn id="7" idx="3"/>
            <a:endCxn id="79" idx="1"/>
          </p:cNvCxnSpPr>
          <p:nvPr/>
        </p:nvCxnSpPr>
        <p:spPr>
          <a:xfrm flipV="1">
            <a:off x="4726677" y="1312917"/>
            <a:ext cx="942983" cy="69980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 xmlns:a16="http://schemas.microsoft.com/office/drawing/2014/main" id="{4A3487EB-D5A8-744C-86BD-85B6DEBA432C}"/>
              </a:ext>
            </a:extLst>
          </p:cNvPr>
          <p:cNvCxnSpPr>
            <a:stCxn id="7" idx="3"/>
            <a:endCxn id="136" idx="1"/>
          </p:cNvCxnSpPr>
          <p:nvPr/>
        </p:nvCxnSpPr>
        <p:spPr>
          <a:xfrm>
            <a:off x="4726677" y="2012723"/>
            <a:ext cx="977782" cy="533591"/>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xmlns="" id="{99E9A16C-C445-9643-9734-20DB6E5D3E42}"/>
              </a:ext>
            </a:extLst>
          </p:cNvPr>
          <p:cNvSpPr txBox="1"/>
          <p:nvPr/>
        </p:nvSpPr>
        <p:spPr>
          <a:xfrm>
            <a:off x="4941202" y="1573910"/>
            <a:ext cx="159438" cy="246221"/>
          </a:xfrm>
          <a:prstGeom prst="rect">
            <a:avLst/>
          </a:prstGeom>
          <a:noFill/>
        </p:spPr>
        <p:txBody>
          <a:bodyPr wrap="square" rtlCol="0">
            <a:spAutoFit/>
          </a:bodyPr>
          <a:lstStyle/>
          <a:p>
            <a:pPr algn="ctr"/>
            <a:r>
              <a:rPr lang="en-US" sz="1000" dirty="0" smtClean="0">
                <a:solidFill>
                  <a:srgbClr val="FF0000"/>
                </a:solidFill>
              </a:rPr>
              <a:t>1</a:t>
            </a:r>
            <a:endParaRPr lang="en-US" sz="1000" dirty="0">
              <a:solidFill>
                <a:srgbClr val="FF0000"/>
              </a:solidFill>
            </a:endParaRPr>
          </a:p>
        </p:txBody>
      </p:sp>
      <p:sp>
        <p:nvSpPr>
          <p:cNvPr id="139" name="TextBox 35"/>
          <p:cNvSpPr txBox="1">
            <a:spLocks noChangeArrowheads="1"/>
          </p:cNvSpPr>
          <p:nvPr/>
        </p:nvSpPr>
        <p:spPr bwMode="auto">
          <a:xfrm>
            <a:off x="3274423" y="568762"/>
            <a:ext cx="1452254" cy="253916"/>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50" b="1" dirty="0" smtClean="0">
                <a:latin typeface="Calibri" panose="020F0502020204030204" pitchFamily="34" charset="0"/>
                <a:ea typeface="Verdana" pitchFamily="34" charset="0"/>
                <a:cs typeface="Calibri" panose="020F0502020204030204" pitchFamily="34" charset="0"/>
              </a:rPr>
              <a:t>BKI Applications</a:t>
            </a:r>
            <a:endParaRPr lang="en-US" sz="1000" b="1" dirty="0">
              <a:latin typeface="Calibri" panose="020F0502020204030204" pitchFamily="34" charset="0"/>
              <a:ea typeface="Verdana" pitchFamily="34" charset="0"/>
              <a:cs typeface="Calibri" panose="020F0502020204030204" pitchFamily="34" charset="0"/>
            </a:endParaRPr>
          </a:p>
        </p:txBody>
      </p:sp>
      <p:sp>
        <p:nvSpPr>
          <p:cNvPr id="143" name="TextBox 35"/>
          <p:cNvSpPr txBox="1">
            <a:spLocks noChangeArrowheads="1"/>
          </p:cNvSpPr>
          <p:nvPr/>
        </p:nvSpPr>
        <p:spPr bwMode="auto">
          <a:xfrm>
            <a:off x="6424827" y="546069"/>
            <a:ext cx="1268725" cy="253916"/>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50" b="1" dirty="0" smtClean="0">
                <a:latin typeface="Calibri" panose="020F0502020204030204" pitchFamily="34" charset="0"/>
                <a:ea typeface="Verdana" pitchFamily="34" charset="0"/>
                <a:cs typeface="Calibri" panose="020F0502020204030204" pitchFamily="34" charset="0"/>
              </a:rPr>
              <a:t>The Vault</a:t>
            </a:r>
            <a:endParaRPr lang="en-US" sz="1000" b="1" dirty="0">
              <a:latin typeface="Calibri" panose="020F0502020204030204" pitchFamily="34" charset="0"/>
              <a:ea typeface="Verdana" pitchFamily="34" charset="0"/>
              <a:cs typeface="Calibri" panose="020F0502020204030204" pitchFamily="34" charset="0"/>
            </a:endParaRPr>
          </a:p>
        </p:txBody>
      </p:sp>
      <p:sp>
        <p:nvSpPr>
          <p:cNvPr id="147" name="TextBox 146">
            <a:extLst>
              <a:ext uri="{FF2B5EF4-FFF2-40B4-BE49-F238E27FC236}">
                <a16:creationId xmlns:a16="http://schemas.microsoft.com/office/drawing/2014/main" xmlns="" id="{99E9A16C-C445-9643-9734-20DB6E5D3E42}"/>
              </a:ext>
            </a:extLst>
          </p:cNvPr>
          <p:cNvSpPr txBox="1"/>
          <p:nvPr/>
        </p:nvSpPr>
        <p:spPr>
          <a:xfrm>
            <a:off x="5190393" y="2078888"/>
            <a:ext cx="159438" cy="246221"/>
          </a:xfrm>
          <a:prstGeom prst="rect">
            <a:avLst/>
          </a:prstGeom>
          <a:noFill/>
        </p:spPr>
        <p:txBody>
          <a:bodyPr wrap="square" rtlCol="0">
            <a:spAutoFit/>
          </a:bodyPr>
          <a:lstStyle/>
          <a:p>
            <a:pPr algn="ctr"/>
            <a:r>
              <a:rPr lang="en-US" sz="1000" dirty="0" smtClean="0">
                <a:solidFill>
                  <a:srgbClr val="FF0000"/>
                </a:solidFill>
              </a:rPr>
              <a:t>4</a:t>
            </a:r>
            <a:endParaRPr lang="en-US" sz="1000" dirty="0">
              <a:solidFill>
                <a:srgbClr val="FF0000"/>
              </a:solidFill>
            </a:endParaRPr>
          </a:p>
        </p:txBody>
      </p:sp>
      <p:sp>
        <p:nvSpPr>
          <p:cNvPr id="156" name="TextBox 155">
            <a:extLst>
              <a:ext uri="{FF2B5EF4-FFF2-40B4-BE49-F238E27FC236}">
                <a16:creationId xmlns:a16="http://schemas.microsoft.com/office/drawing/2014/main" xmlns="" id="{99E9A16C-C445-9643-9734-20DB6E5D3E42}"/>
              </a:ext>
            </a:extLst>
          </p:cNvPr>
          <p:cNvSpPr txBox="1"/>
          <p:nvPr/>
        </p:nvSpPr>
        <p:spPr>
          <a:xfrm>
            <a:off x="7461253" y="2332767"/>
            <a:ext cx="159438" cy="400110"/>
          </a:xfrm>
          <a:prstGeom prst="rect">
            <a:avLst/>
          </a:prstGeom>
          <a:noFill/>
        </p:spPr>
        <p:txBody>
          <a:bodyPr wrap="square" rtlCol="0">
            <a:spAutoFit/>
          </a:bodyPr>
          <a:lstStyle/>
          <a:p>
            <a:pPr algn="ctr"/>
            <a:r>
              <a:rPr lang="en-US" sz="1000" dirty="0" smtClean="0">
                <a:solidFill>
                  <a:srgbClr val="FF0000"/>
                </a:solidFill>
              </a:rPr>
              <a:t>6</a:t>
            </a:r>
          </a:p>
          <a:p>
            <a:pPr algn="ctr"/>
            <a:endParaRPr lang="en-US" sz="1000" dirty="0">
              <a:solidFill>
                <a:srgbClr val="FF0000"/>
              </a:solidFill>
            </a:endParaRPr>
          </a:p>
        </p:txBody>
      </p:sp>
      <p:sp>
        <p:nvSpPr>
          <p:cNvPr id="157" name="TextBox 156">
            <a:extLst>
              <a:ext uri="{FF2B5EF4-FFF2-40B4-BE49-F238E27FC236}">
                <a16:creationId xmlns:a16="http://schemas.microsoft.com/office/drawing/2014/main" xmlns="" id="{99E9A16C-C445-9643-9734-20DB6E5D3E42}"/>
              </a:ext>
            </a:extLst>
          </p:cNvPr>
          <p:cNvSpPr txBox="1"/>
          <p:nvPr/>
        </p:nvSpPr>
        <p:spPr>
          <a:xfrm>
            <a:off x="5812109" y="2951061"/>
            <a:ext cx="159438" cy="246221"/>
          </a:xfrm>
          <a:prstGeom prst="rect">
            <a:avLst/>
          </a:prstGeom>
          <a:noFill/>
        </p:spPr>
        <p:txBody>
          <a:bodyPr wrap="square" rtlCol="0">
            <a:spAutoFit/>
          </a:bodyPr>
          <a:lstStyle/>
          <a:p>
            <a:pPr algn="ctr"/>
            <a:r>
              <a:rPr lang="en-US" sz="1000" dirty="0" smtClean="0">
                <a:solidFill>
                  <a:srgbClr val="FF0000"/>
                </a:solidFill>
              </a:rPr>
              <a:t>3</a:t>
            </a:r>
            <a:endParaRPr lang="en-US" sz="1000" dirty="0">
              <a:solidFill>
                <a:srgbClr val="FF0000"/>
              </a:solidFill>
            </a:endParaRPr>
          </a:p>
        </p:txBody>
      </p:sp>
      <p:sp>
        <p:nvSpPr>
          <p:cNvPr id="159" name="TextBox 158">
            <a:extLst>
              <a:ext uri="{FF2B5EF4-FFF2-40B4-BE49-F238E27FC236}">
                <a16:creationId xmlns:a16="http://schemas.microsoft.com/office/drawing/2014/main" xmlns="" id="{99E9A16C-C445-9643-9734-20DB6E5D3E42}"/>
              </a:ext>
            </a:extLst>
          </p:cNvPr>
          <p:cNvSpPr txBox="1"/>
          <p:nvPr/>
        </p:nvSpPr>
        <p:spPr>
          <a:xfrm>
            <a:off x="6979470" y="3175374"/>
            <a:ext cx="159438" cy="246221"/>
          </a:xfrm>
          <a:prstGeom prst="rect">
            <a:avLst/>
          </a:prstGeom>
          <a:noFill/>
        </p:spPr>
        <p:txBody>
          <a:bodyPr wrap="square" rtlCol="0">
            <a:spAutoFit/>
          </a:bodyPr>
          <a:lstStyle/>
          <a:p>
            <a:pPr algn="ctr"/>
            <a:r>
              <a:rPr lang="en-US" sz="1000" dirty="0" smtClean="0">
                <a:solidFill>
                  <a:srgbClr val="FF0000"/>
                </a:solidFill>
              </a:rPr>
              <a:t>8</a:t>
            </a:r>
            <a:endParaRPr lang="en-US" sz="1000" dirty="0">
              <a:solidFill>
                <a:srgbClr val="FF0000"/>
              </a:solidFill>
            </a:endParaRPr>
          </a:p>
        </p:txBody>
      </p:sp>
      <p:sp>
        <p:nvSpPr>
          <p:cNvPr id="161" name="TextBox 35"/>
          <p:cNvSpPr txBox="1">
            <a:spLocks noChangeArrowheads="1"/>
          </p:cNvSpPr>
          <p:nvPr/>
        </p:nvSpPr>
        <p:spPr bwMode="auto">
          <a:xfrm>
            <a:off x="6683322" y="4175193"/>
            <a:ext cx="930135" cy="400110"/>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Calibri" panose="020F0502020204030204" pitchFamily="34" charset="0"/>
                <a:ea typeface="Verdana" pitchFamily="34" charset="0"/>
                <a:cs typeface="Calibri" panose="020F0502020204030204" pitchFamily="34" charset="0"/>
              </a:rPr>
              <a:t>Dynamo DB</a:t>
            </a:r>
          </a:p>
          <a:p>
            <a:pPr algn="ctr"/>
            <a:r>
              <a:rPr lang="en-US" sz="1000" dirty="0" smtClean="0">
                <a:latin typeface="Calibri" panose="020F0502020204030204" pitchFamily="34" charset="0"/>
                <a:ea typeface="Verdana" pitchFamily="34" charset="0"/>
                <a:cs typeface="Calibri" panose="020F0502020204030204" pitchFamily="34" charset="0"/>
              </a:rPr>
              <a:t>(Global Table)</a:t>
            </a:r>
            <a:endParaRPr lang="en-US" sz="900" dirty="0">
              <a:latin typeface="Calibri" panose="020F0502020204030204" pitchFamily="34" charset="0"/>
              <a:ea typeface="Verdana" pitchFamily="34" charset="0"/>
              <a:cs typeface="Calibri" panose="020F0502020204030204" pitchFamily="34" charset="0"/>
            </a:endParaRPr>
          </a:p>
        </p:txBody>
      </p:sp>
      <p:sp>
        <p:nvSpPr>
          <p:cNvPr id="162" name="TextBox 161">
            <a:extLst>
              <a:ext uri="{FF2B5EF4-FFF2-40B4-BE49-F238E27FC236}">
                <a16:creationId xmlns:a16="http://schemas.microsoft.com/office/drawing/2014/main" xmlns="" id="{99E9A16C-C445-9643-9734-20DB6E5D3E42}"/>
              </a:ext>
            </a:extLst>
          </p:cNvPr>
          <p:cNvSpPr txBox="1"/>
          <p:nvPr/>
        </p:nvSpPr>
        <p:spPr>
          <a:xfrm>
            <a:off x="6187092" y="2361496"/>
            <a:ext cx="159438" cy="246221"/>
          </a:xfrm>
          <a:prstGeom prst="rect">
            <a:avLst/>
          </a:prstGeom>
          <a:noFill/>
        </p:spPr>
        <p:txBody>
          <a:bodyPr wrap="square" rtlCol="0">
            <a:spAutoFit/>
          </a:bodyPr>
          <a:lstStyle/>
          <a:p>
            <a:pPr algn="ctr"/>
            <a:r>
              <a:rPr lang="en-US" sz="1000" dirty="0" smtClean="0">
                <a:solidFill>
                  <a:srgbClr val="FF0000"/>
                </a:solidFill>
              </a:rPr>
              <a:t>5</a:t>
            </a:r>
            <a:endParaRPr lang="en-US" sz="1000" dirty="0">
              <a:solidFill>
                <a:srgbClr val="FF0000"/>
              </a:solidFill>
            </a:endParaRPr>
          </a:p>
        </p:txBody>
      </p:sp>
      <p:sp>
        <p:nvSpPr>
          <p:cNvPr id="62" name="TextBox 61">
            <a:extLst>
              <a:ext uri="{FF2B5EF4-FFF2-40B4-BE49-F238E27FC236}">
                <a16:creationId xmlns:a16="http://schemas.microsoft.com/office/drawing/2014/main" xmlns="" id="{99E9A16C-C445-9643-9734-20DB6E5D3E42}"/>
              </a:ext>
            </a:extLst>
          </p:cNvPr>
          <p:cNvSpPr txBox="1"/>
          <p:nvPr/>
        </p:nvSpPr>
        <p:spPr>
          <a:xfrm>
            <a:off x="6370156" y="2517388"/>
            <a:ext cx="159438" cy="246221"/>
          </a:xfrm>
          <a:prstGeom prst="rect">
            <a:avLst/>
          </a:prstGeom>
          <a:noFill/>
        </p:spPr>
        <p:txBody>
          <a:bodyPr wrap="square" rtlCol="0">
            <a:spAutoFit/>
          </a:bodyPr>
          <a:lstStyle/>
          <a:p>
            <a:pPr algn="ctr"/>
            <a:r>
              <a:rPr lang="en-US" sz="1000" dirty="0" smtClean="0">
                <a:solidFill>
                  <a:srgbClr val="FF0000"/>
                </a:solidFill>
              </a:rPr>
              <a:t>7</a:t>
            </a:r>
            <a:endParaRPr lang="en-US" sz="1000" dirty="0">
              <a:solidFill>
                <a:srgbClr val="FF0000"/>
              </a:solidFill>
            </a:endParaRPr>
          </a:p>
        </p:txBody>
      </p:sp>
      <p:pic>
        <p:nvPicPr>
          <p:cNvPr id="57" name="Graphic 41">
            <a:extLst>
              <a:ext uri="{FF2B5EF4-FFF2-40B4-BE49-F238E27FC236}">
                <a16:creationId xmlns="" xmlns:a16="http://schemas.microsoft.com/office/drawing/2014/main" id="{1A56C62F-612C-5841-B7E7-B15DA92D0BDE}"/>
              </a:ext>
            </a:extLst>
          </p:cNvPr>
          <p:cNvPicPr>
            <a:picLocks noChangeAspect="1"/>
          </p:cNvPicPr>
          <p:nvPr/>
        </p:nvPicPr>
        <p:blipFill>
          <a:blip r:embed="rId29">
            <a:extLst>
              <a:ext uri="{96DAC541-7B7A-43D3-8B79-37D633B846F1}">
                <asvg:svgBlip xmlns="" xmlns:asvg="http://schemas.microsoft.com/office/drawing/2016/SVG/main" r:embed="rId31"/>
              </a:ext>
            </a:extLst>
          </a:blip>
          <a:stretch>
            <a:fillRect/>
          </a:stretch>
        </p:blipFill>
        <p:spPr>
          <a:xfrm flipH="1">
            <a:off x="4117132" y="4107701"/>
            <a:ext cx="345971" cy="336180"/>
          </a:xfrm>
          <a:prstGeom prst="rect">
            <a:avLst/>
          </a:prstGeom>
        </p:spPr>
      </p:pic>
      <p:sp>
        <p:nvSpPr>
          <p:cNvPr id="58" name="TextBox 57">
            <a:extLst>
              <a:ext uri="{FF2B5EF4-FFF2-40B4-BE49-F238E27FC236}">
                <a16:creationId xmlns="" xmlns:a16="http://schemas.microsoft.com/office/drawing/2014/main" id="{CD534A94-A404-C745-9B3E-24CB9AE2DD10}"/>
              </a:ext>
            </a:extLst>
          </p:cNvPr>
          <p:cNvSpPr txBox="1"/>
          <p:nvPr/>
        </p:nvSpPr>
        <p:spPr>
          <a:xfrm>
            <a:off x="3770921" y="4375248"/>
            <a:ext cx="1038391" cy="246221"/>
          </a:xfrm>
          <a:prstGeom prst="rect">
            <a:avLst/>
          </a:prstGeom>
          <a:noFill/>
        </p:spPr>
        <p:txBody>
          <a:bodyPr wrap="square" rtlCol="0">
            <a:spAutoFit/>
          </a:bodyPr>
          <a:lstStyle/>
          <a:p>
            <a:pPr algn="ctr"/>
            <a:r>
              <a:rPr lang="en-US" sz="1000" dirty="0" smtClean="0"/>
              <a:t>End Users</a:t>
            </a:r>
            <a:endParaRPr lang="en-US" sz="1000" dirty="0"/>
          </a:p>
        </p:txBody>
      </p:sp>
      <p:cxnSp>
        <p:nvCxnSpPr>
          <p:cNvPr id="59" name="Straight Arrow Connector 58">
            <a:extLst>
              <a:ext uri="{FF2B5EF4-FFF2-40B4-BE49-F238E27FC236}">
                <a16:creationId xmlns="" xmlns:a16="http://schemas.microsoft.com/office/drawing/2014/main" id="{4A3487EB-D5A8-744C-86BD-85B6DEBA432C}"/>
              </a:ext>
            </a:extLst>
          </p:cNvPr>
          <p:cNvCxnSpPr/>
          <p:nvPr/>
        </p:nvCxnSpPr>
        <p:spPr>
          <a:xfrm>
            <a:off x="3984835" y="3502003"/>
            <a:ext cx="15715" cy="499518"/>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xmlns="" id="{99E9A16C-C445-9643-9734-20DB6E5D3E42}"/>
              </a:ext>
            </a:extLst>
          </p:cNvPr>
          <p:cNvSpPr txBox="1"/>
          <p:nvPr/>
        </p:nvSpPr>
        <p:spPr>
          <a:xfrm>
            <a:off x="3992692" y="3602735"/>
            <a:ext cx="159438" cy="246221"/>
          </a:xfrm>
          <a:prstGeom prst="rect">
            <a:avLst/>
          </a:prstGeom>
          <a:noFill/>
        </p:spPr>
        <p:txBody>
          <a:bodyPr wrap="square" rtlCol="0">
            <a:spAutoFit/>
          </a:bodyPr>
          <a:lstStyle/>
          <a:p>
            <a:pPr algn="ctr"/>
            <a:r>
              <a:rPr lang="en-US" sz="1000" dirty="0" smtClean="0">
                <a:solidFill>
                  <a:srgbClr val="FF0000"/>
                </a:solidFill>
              </a:rPr>
              <a:t>1</a:t>
            </a:r>
            <a:endParaRPr lang="en-US" sz="1000" dirty="0">
              <a:solidFill>
                <a:srgbClr val="FF0000"/>
              </a:solidFill>
            </a:endParaRPr>
          </a:p>
        </p:txBody>
      </p:sp>
      <p:cxnSp>
        <p:nvCxnSpPr>
          <p:cNvPr id="61" name="Straight Arrow Connector 60">
            <a:extLst>
              <a:ext uri="{FF2B5EF4-FFF2-40B4-BE49-F238E27FC236}">
                <a16:creationId xmlns="" xmlns:a16="http://schemas.microsoft.com/office/drawing/2014/main" id="{4A3487EB-D5A8-744C-86BD-85B6DEBA432C}"/>
              </a:ext>
            </a:extLst>
          </p:cNvPr>
          <p:cNvCxnSpPr>
            <a:endCxn id="136" idx="1"/>
          </p:cNvCxnSpPr>
          <p:nvPr/>
        </p:nvCxnSpPr>
        <p:spPr>
          <a:xfrm flipV="1">
            <a:off x="4745330" y="2546314"/>
            <a:ext cx="959129" cy="1794732"/>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xmlns="" id="{99E9A16C-C445-9643-9734-20DB6E5D3E42}"/>
              </a:ext>
            </a:extLst>
          </p:cNvPr>
          <p:cNvSpPr txBox="1"/>
          <p:nvPr/>
        </p:nvSpPr>
        <p:spPr>
          <a:xfrm>
            <a:off x="5048964" y="3317015"/>
            <a:ext cx="159438" cy="246221"/>
          </a:xfrm>
          <a:prstGeom prst="rect">
            <a:avLst/>
          </a:prstGeom>
          <a:noFill/>
        </p:spPr>
        <p:txBody>
          <a:bodyPr wrap="square" rtlCol="0">
            <a:spAutoFit/>
          </a:bodyPr>
          <a:lstStyle/>
          <a:p>
            <a:pPr algn="ctr"/>
            <a:r>
              <a:rPr lang="en-US" sz="1000" dirty="0" smtClean="0">
                <a:solidFill>
                  <a:srgbClr val="FF0000"/>
                </a:solidFill>
              </a:rPr>
              <a:t>4</a:t>
            </a:r>
            <a:endParaRPr lang="en-US" sz="1000" dirty="0">
              <a:solidFill>
                <a:srgbClr val="FF0000"/>
              </a:solidFill>
            </a:endParaRPr>
          </a:p>
        </p:txBody>
      </p:sp>
      <p:grpSp>
        <p:nvGrpSpPr>
          <p:cNvPr id="65" name="Group 64"/>
          <p:cNvGrpSpPr/>
          <p:nvPr/>
        </p:nvGrpSpPr>
        <p:grpSpPr>
          <a:xfrm>
            <a:off x="3031013" y="4116503"/>
            <a:ext cx="1110483" cy="369332"/>
            <a:chOff x="3970100" y="24478677"/>
            <a:chExt cx="1555750" cy="2099425"/>
          </a:xfrm>
        </p:grpSpPr>
        <p:sp>
          <p:nvSpPr>
            <p:cNvPr id="66" name="Rounded Rectangle 65"/>
            <p:cNvSpPr/>
            <p:nvPr/>
          </p:nvSpPr>
          <p:spPr>
            <a:xfrm>
              <a:off x="4185529" y="24643030"/>
              <a:ext cx="1148322"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7" name="TextBox 37"/>
            <p:cNvSpPr txBox="1">
              <a:spLocks noChangeArrowheads="1"/>
            </p:cNvSpPr>
            <p:nvPr/>
          </p:nvSpPr>
          <p:spPr bwMode="auto">
            <a:xfrm>
              <a:off x="3970100" y="24478677"/>
              <a:ext cx="1555750" cy="2099425"/>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Non BKI Applications</a:t>
              </a:r>
              <a:endParaRPr lang="en-US" sz="900" b="1" dirty="0">
                <a:latin typeface="+mj-lt"/>
                <a:ea typeface="Verdana" pitchFamily="34" charset="0"/>
                <a:cs typeface="Helvetica Neue"/>
              </a:endParaRPr>
            </a:p>
          </p:txBody>
        </p:sp>
      </p:gr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860" y="2345633"/>
            <a:ext cx="203816" cy="211364"/>
          </a:xfrm>
          <a:prstGeom prst="rect">
            <a:avLst/>
          </a:prstGeom>
        </p:spPr>
      </p:pic>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048" y="2230649"/>
            <a:ext cx="203816" cy="211364"/>
          </a:xfrm>
          <a:prstGeom prst="rect">
            <a:avLst/>
          </a:prstGeom>
        </p:spPr>
      </p:pic>
      <p:sp>
        <p:nvSpPr>
          <p:cNvPr id="82" name="Rounded Rectangle 81"/>
          <p:cNvSpPr/>
          <p:nvPr/>
        </p:nvSpPr>
        <p:spPr>
          <a:xfrm>
            <a:off x="3144143" y="4001520"/>
            <a:ext cx="1582534" cy="654765"/>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sp>
        <p:nvSpPr>
          <p:cNvPr id="84" name="TextBox 83">
            <a:extLst>
              <a:ext uri="{FF2B5EF4-FFF2-40B4-BE49-F238E27FC236}">
                <a16:creationId xmlns:a16="http://schemas.microsoft.com/office/drawing/2014/main" xmlns="" id="{99E9A16C-C445-9643-9734-20DB6E5D3E42}"/>
              </a:ext>
            </a:extLst>
          </p:cNvPr>
          <p:cNvSpPr txBox="1"/>
          <p:nvPr/>
        </p:nvSpPr>
        <p:spPr>
          <a:xfrm>
            <a:off x="6475866" y="1074302"/>
            <a:ext cx="159438" cy="246221"/>
          </a:xfrm>
          <a:prstGeom prst="rect">
            <a:avLst/>
          </a:prstGeom>
          <a:noFill/>
        </p:spPr>
        <p:txBody>
          <a:bodyPr wrap="square" rtlCol="0">
            <a:spAutoFit/>
          </a:bodyPr>
          <a:lstStyle/>
          <a:p>
            <a:pPr algn="ctr"/>
            <a:r>
              <a:rPr lang="en-US" sz="1000" dirty="0" smtClean="0">
                <a:solidFill>
                  <a:srgbClr val="FF0000"/>
                </a:solidFill>
              </a:rPr>
              <a:t>2</a:t>
            </a:r>
            <a:endParaRPr lang="en-US" sz="1000" dirty="0">
              <a:solidFill>
                <a:srgbClr val="FF0000"/>
              </a:solidFill>
            </a:endParaRPr>
          </a:p>
        </p:txBody>
      </p:sp>
    </p:spTree>
    <p:extLst>
      <p:ext uri="{BB962C8B-B14F-4D97-AF65-F5344CB8AC3E}">
        <p14:creationId xmlns:p14="http://schemas.microsoft.com/office/powerpoint/2010/main" val="1199330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97136" y="678505"/>
            <a:ext cx="2331802" cy="3416320"/>
          </a:xfrm>
          <a:prstGeom prst="rect">
            <a:avLst/>
          </a:prstGeom>
          <a:solidFill>
            <a:schemeClr val="accent3">
              <a:lumMod val="20000"/>
              <a:lumOff val="80000"/>
            </a:schemeClr>
          </a:solidFill>
          <a:ln>
            <a:solidFill>
              <a:schemeClr val="tx1"/>
            </a:solidFill>
          </a:ln>
        </p:spPr>
        <p:txBody>
          <a:bodyPr wrap="square" rtlCol="0">
            <a:spAutoFit/>
          </a:bodyPr>
          <a:lstStyle/>
          <a:p>
            <a:pPr marL="228600" indent="-228600">
              <a:buAutoNum type="arabicPeriod"/>
            </a:pPr>
            <a:r>
              <a:rPr lang="en-US" sz="800" dirty="0" smtClean="0"/>
              <a:t>External applications call The Vault with query of metadata which returns lists of documents and their metadata.  </a:t>
            </a:r>
          </a:p>
          <a:p>
            <a:pPr marL="228600" indent="-228600">
              <a:buFontTx/>
              <a:buAutoNum type="arabicPeriod"/>
            </a:pPr>
            <a:r>
              <a:rPr lang="en-US" sz="800" dirty="0" smtClean="0"/>
              <a:t>External applications will include keys that API gateway will authenticate</a:t>
            </a:r>
          </a:p>
          <a:p>
            <a:pPr marL="228600" indent="-228600">
              <a:buAutoNum type="arabicPeriod"/>
            </a:pPr>
            <a:r>
              <a:rPr lang="en-US" sz="800" dirty="0" smtClean="0"/>
              <a:t>External application requests a specific document to view and a signed URL is returned with temporary access to the requested document.</a:t>
            </a:r>
          </a:p>
          <a:p>
            <a:pPr marL="685800" lvl="1" indent="-228600">
              <a:buFont typeface="+mj-lt"/>
              <a:buAutoNum type="alphaLcParenR"/>
            </a:pPr>
            <a:r>
              <a:rPr lang="en-US" sz="800" dirty="0" smtClean="0"/>
              <a:t>If doc is in uploading status, lambda will check the bucket to see if the doc exists.  If it does exist, initiate scanning.</a:t>
            </a:r>
          </a:p>
          <a:p>
            <a:pPr marL="685800" lvl="1" indent="-228600">
              <a:buFont typeface="+mj-lt"/>
              <a:buAutoNum type="alphaLcParenR"/>
            </a:pPr>
            <a:r>
              <a:rPr lang="en-US" sz="800" dirty="0" smtClean="0"/>
              <a:t>If doc is in scanning not started status, initiate scanning</a:t>
            </a:r>
          </a:p>
          <a:p>
            <a:pPr marL="685800" lvl="1" indent="-228600">
              <a:buFont typeface="+mj-lt"/>
              <a:buAutoNum type="alphaLcParenR"/>
            </a:pPr>
            <a:r>
              <a:rPr lang="en-US" sz="800" dirty="0" smtClean="0"/>
              <a:t>If doc is in scanning in progress status, wait n seconds for scanning to complete before returning an error (API gateway has 30 second limit).</a:t>
            </a:r>
          </a:p>
          <a:p>
            <a:pPr marL="228600" indent="-228600">
              <a:buAutoNum type="arabicPeriod"/>
            </a:pPr>
            <a:r>
              <a:rPr lang="en-US" sz="800" dirty="0" smtClean="0"/>
              <a:t>External application may forward the temporary URL </a:t>
            </a:r>
            <a:r>
              <a:rPr lang="en-US" sz="800" dirty="0" smtClean="0"/>
              <a:t>to non-</a:t>
            </a:r>
            <a:r>
              <a:rPr lang="en-US" sz="800" dirty="0" err="1" smtClean="0"/>
              <a:t>bki</a:t>
            </a:r>
            <a:r>
              <a:rPr lang="en-US" sz="800" dirty="0" smtClean="0"/>
              <a:t> applications or end users</a:t>
            </a:r>
            <a:r>
              <a:rPr lang="en-US" sz="800" dirty="0" smtClean="0"/>
              <a:t>.</a:t>
            </a:r>
          </a:p>
          <a:p>
            <a:pPr marL="228600" indent="-228600">
              <a:buAutoNum type="arabicPeriod"/>
            </a:pPr>
            <a:r>
              <a:rPr lang="en-US" sz="800" dirty="0" smtClean="0"/>
              <a:t>Document is retrieved using signed URL</a:t>
            </a:r>
          </a:p>
          <a:p>
            <a:pPr marL="228600" indent="-228600">
              <a:buAutoNum type="arabicPeriod"/>
            </a:pPr>
            <a:r>
              <a:rPr lang="en-US" sz="800" dirty="0" smtClean="0"/>
              <a:t>Dynamo DB is updated with query request and view request.  History is maintained on all Dynamo DB changes.</a:t>
            </a:r>
          </a:p>
        </p:txBody>
      </p:sp>
      <p:sp>
        <p:nvSpPr>
          <p:cNvPr id="7" name="Rounded Rectangle 6"/>
          <p:cNvSpPr/>
          <p:nvPr/>
        </p:nvSpPr>
        <p:spPr>
          <a:xfrm>
            <a:off x="3144143" y="531039"/>
            <a:ext cx="1582534" cy="296336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grpSp>
        <p:nvGrpSpPr>
          <p:cNvPr id="44" name="Group 43"/>
          <p:cNvGrpSpPr/>
          <p:nvPr/>
        </p:nvGrpSpPr>
        <p:grpSpPr>
          <a:xfrm>
            <a:off x="3350915" y="1149704"/>
            <a:ext cx="1250993" cy="304967"/>
            <a:chOff x="4676775" y="1248662"/>
            <a:chExt cx="1752600" cy="1733550"/>
          </a:xfrm>
        </p:grpSpPr>
        <p:sp>
          <p:nvSpPr>
            <p:cNvPr id="45" name="Rounded Rectangle 44"/>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6" name="TextBox 37"/>
            <p:cNvSpPr txBox="1">
              <a:spLocks noChangeArrowheads="1"/>
            </p:cNvSpPr>
            <p:nvPr/>
          </p:nvSpPr>
          <p:spPr bwMode="auto">
            <a:xfrm>
              <a:off x="4774834" y="1529624"/>
              <a:ext cx="1555750" cy="5723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err="1" smtClean="0">
                  <a:latin typeface="+mj-lt"/>
                  <a:ea typeface="Verdana" pitchFamily="34" charset="0"/>
                  <a:cs typeface="Helvetica Neue"/>
                </a:rPr>
                <a:t>SellerDigital</a:t>
              </a:r>
              <a:endParaRPr lang="en-US" sz="900" b="1" dirty="0">
                <a:latin typeface="+mj-lt"/>
                <a:ea typeface="Verdana" pitchFamily="34" charset="0"/>
                <a:cs typeface="Helvetica Neue"/>
              </a:endParaRPr>
            </a:p>
          </p:txBody>
        </p:sp>
      </p:grpSp>
      <p:pic>
        <p:nvPicPr>
          <p:cNvPr id="77" name="Picture 7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968" y="289681"/>
            <a:ext cx="538196" cy="490630"/>
          </a:xfrm>
          <a:prstGeom prst="rect">
            <a:avLst/>
          </a:prstGeom>
        </p:spPr>
      </p:pic>
      <p:sp>
        <p:nvSpPr>
          <p:cNvPr id="98" name="Title 1"/>
          <p:cNvSpPr txBox="1">
            <a:spLocks/>
          </p:cNvSpPr>
          <p:nvPr/>
        </p:nvSpPr>
        <p:spPr>
          <a:xfrm>
            <a:off x="352432" y="-775"/>
            <a:ext cx="8399682" cy="531813"/>
          </a:xfrm>
          <a:prstGeom prst="rect">
            <a:avLst/>
          </a:prstGeom>
        </p:spPr>
        <p:txBody>
          <a:bodyPr/>
          <a:lstStyle>
            <a:lvl1pPr algn="ctr" defTabSz="457200" rtl="0" eaLnBrk="1" fontAlgn="base" hangingPunct="1">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a:lstStyle>
          <a:p>
            <a:pPr algn="l"/>
            <a:r>
              <a:rPr lang="en-US" sz="2000" dirty="0" smtClean="0"/>
              <a:t>Document Download</a:t>
            </a:r>
            <a:endParaRPr lang="en-US" sz="2000" dirty="0"/>
          </a:p>
        </p:txBody>
      </p:sp>
      <p:pic>
        <p:nvPicPr>
          <p:cNvPr id="72" name="Graphic 44">
            <a:extLst>
              <a:ext uri="{FF2B5EF4-FFF2-40B4-BE49-F238E27FC236}">
                <a16:creationId xmlns="" xmlns:a16="http://schemas.microsoft.com/office/drawing/2014/main" id="{E2DAEC15-20F6-3647-8A23-EC2BA0B080D7}"/>
              </a:ext>
            </a:extLst>
          </p:cNvPr>
          <p:cNvPicPr>
            <a:picLocks noChangeAspect="1"/>
          </p:cNvPicPr>
          <p:nvPr/>
        </p:nvPicPr>
        <p:blipFill>
          <a:blip r:embed="rId3">
            <a:extLst>
              <a:ext uri="{96DAC541-7B7A-43D3-8B79-37D633B846F1}">
                <asvg:svgBlip xmlns="" xmlns:asvg="http://schemas.microsoft.com/office/drawing/2016/SVG/main" r:embed="rId15"/>
              </a:ext>
            </a:extLst>
          </a:blip>
          <a:stretch>
            <a:fillRect/>
          </a:stretch>
        </p:blipFill>
        <p:spPr>
          <a:xfrm>
            <a:off x="6819043" y="2286561"/>
            <a:ext cx="533400" cy="533400"/>
          </a:xfrm>
          <a:prstGeom prst="rect">
            <a:avLst/>
          </a:prstGeom>
        </p:spPr>
      </p:pic>
      <p:sp>
        <p:nvSpPr>
          <p:cNvPr id="74" name="TextBox 35"/>
          <p:cNvSpPr txBox="1">
            <a:spLocks noChangeArrowheads="1"/>
          </p:cNvSpPr>
          <p:nvPr/>
        </p:nvSpPr>
        <p:spPr bwMode="auto">
          <a:xfrm>
            <a:off x="5628716" y="2651996"/>
            <a:ext cx="371627" cy="246221"/>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Calibri" panose="020F0502020204030204" pitchFamily="34" charset="0"/>
                <a:ea typeface="Verdana" pitchFamily="34" charset="0"/>
                <a:cs typeface="Calibri" panose="020F0502020204030204" pitchFamily="34" charset="0"/>
              </a:rPr>
              <a:t>S3</a:t>
            </a:r>
          </a:p>
        </p:txBody>
      </p:sp>
      <p:pic>
        <p:nvPicPr>
          <p:cNvPr id="79" name="Graphic 37">
            <a:extLst>
              <a:ext uri="{FF2B5EF4-FFF2-40B4-BE49-F238E27FC236}">
                <a16:creationId xmlns="" xmlns:a16="http://schemas.microsoft.com/office/drawing/2014/main" id="{0D5C2D11-8F40-1646-917F-3B5EA817F6E2}"/>
              </a:ext>
            </a:extLst>
          </p:cNvPr>
          <p:cNvPicPr>
            <a:picLocks noChangeAspect="1"/>
          </p:cNvPicPr>
          <p:nvPr/>
        </p:nvPicPr>
        <p:blipFill>
          <a:blip r:embed="rId16">
            <a:extLst>
              <a:ext uri="{96DAC541-7B7A-43D3-8B79-37D633B846F1}">
                <asvg:svgBlip xmlns="" xmlns:asvg="http://schemas.microsoft.com/office/drawing/2016/SVG/main" r:embed="rId20"/>
              </a:ext>
            </a:extLst>
          </a:blip>
          <a:stretch>
            <a:fillRect/>
          </a:stretch>
        </p:blipFill>
        <p:spPr>
          <a:xfrm>
            <a:off x="5669660" y="1046217"/>
            <a:ext cx="533400" cy="533400"/>
          </a:xfrm>
          <a:prstGeom prst="rect">
            <a:avLst/>
          </a:prstGeom>
        </p:spPr>
      </p:pic>
      <p:sp>
        <p:nvSpPr>
          <p:cNvPr id="80" name="TextBox 79">
            <a:extLst>
              <a:ext uri="{FF2B5EF4-FFF2-40B4-BE49-F238E27FC236}">
                <a16:creationId xmlns="" xmlns:a16="http://schemas.microsoft.com/office/drawing/2014/main" id="{70F1D858-0A61-B249-BFE8-EC03E7D2639D}"/>
              </a:ext>
            </a:extLst>
          </p:cNvPr>
          <p:cNvSpPr txBox="1"/>
          <p:nvPr/>
        </p:nvSpPr>
        <p:spPr>
          <a:xfrm>
            <a:off x="5503872" y="1568457"/>
            <a:ext cx="864975" cy="246221"/>
          </a:xfrm>
          <a:prstGeom prst="rect">
            <a:avLst/>
          </a:prstGeom>
          <a:noFill/>
        </p:spPr>
        <p:txBody>
          <a:bodyPr wrap="square" rtlCol="0">
            <a:spAutoFit/>
          </a:bodyPr>
          <a:lstStyle/>
          <a:p>
            <a:pPr algn="ctr"/>
            <a:r>
              <a:rPr lang="en-US" sz="1000" dirty="0" smtClean="0"/>
              <a:t>Route </a:t>
            </a:r>
            <a:r>
              <a:rPr lang="en-US" sz="1000" dirty="0"/>
              <a:t>53</a:t>
            </a:r>
          </a:p>
        </p:txBody>
      </p:sp>
      <p:cxnSp>
        <p:nvCxnSpPr>
          <p:cNvPr id="83" name="Straight Arrow Connector 82">
            <a:extLst>
              <a:ext uri="{FF2B5EF4-FFF2-40B4-BE49-F238E27FC236}">
                <a16:creationId xmlns="" xmlns:a16="http://schemas.microsoft.com/office/drawing/2014/main" id="{4A3487EB-D5A8-744C-86BD-85B6DEBA432C}"/>
              </a:ext>
            </a:extLst>
          </p:cNvPr>
          <p:cNvCxnSpPr>
            <a:stCxn id="88" idx="1"/>
            <a:endCxn id="79" idx="3"/>
          </p:cNvCxnSpPr>
          <p:nvPr/>
        </p:nvCxnSpPr>
        <p:spPr>
          <a:xfrm flipH="1">
            <a:off x="6203060" y="1312917"/>
            <a:ext cx="610511" cy="0"/>
          </a:xfrm>
          <a:prstGeom prst="straightConnector1">
            <a:avLst/>
          </a:prstGeom>
          <a:ln w="12700">
            <a:solidFill>
              <a:srgbClr val="545B6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88" name="Graphic 18">
            <a:extLst>
              <a:ext uri="{FF2B5EF4-FFF2-40B4-BE49-F238E27FC236}">
                <a16:creationId xmlns="" xmlns:a16="http://schemas.microsoft.com/office/drawing/2014/main" id="{F249C49B-0805-DA42-9A42-CFCC79AC1BB3}"/>
              </a:ext>
            </a:extLst>
          </p:cNvPr>
          <p:cNvPicPr>
            <a:picLocks noChangeAspect="1"/>
          </p:cNvPicPr>
          <p:nvPr/>
        </p:nvPicPr>
        <p:blipFill>
          <a:blip r:embed="rId21">
            <a:extLst>
              <a:ext uri="{96DAC541-7B7A-43D3-8B79-37D633B846F1}">
                <asvg:svgBlip xmlns="" xmlns:asvg="http://schemas.microsoft.com/office/drawing/2016/SVG/main" r:embed="rId26"/>
              </a:ext>
            </a:extLst>
          </a:blip>
          <a:stretch>
            <a:fillRect/>
          </a:stretch>
        </p:blipFill>
        <p:spPr>
          <a:xfrm>
            <a:off x="6813571" y="1046217"/>
            <a:ext cx="533400" cy="533400"/>
          </a:xfrm>
          <a:prstGeom prst="rect">
            <a:avLst/>
          </a:prstGeom>
        </p:spPr>
      </p:pic>
      <p:sp>
        <p:nvSpPr>
          <p:cNvPr id="89" name="TextBox 88">
            <a:extLst>
              <a:ext uri="{FF2B5EF4-FFF2-40B4-BE49-F238E27FC236}">
                <a16:creationId xmlns="" xmlns:a16="http://schemas.microsoft.com/office/drawing/2014/main" id="{CD534A94-A404-C745-9B3E-24CB9AE2DD10}"/>
              </a:ext>
            </a:extLst>
          </p:cNvPr>
          <p:cNvSpPr txBox="1"/>
          <p:nvPr/>
        </p:nvSpPr>
        <p:spPr>
          <a:xfrm>
            <a:off x="6635563" y="1584304"/>
            <a:ext cx="889415" cy="246221"/>
          </a:xfrm>
          <a:prstGeom prst="rect">
            <a:avLst/>
          </a:prstGeom>
          <a:noFill/>
        </p:spPr>
        <p:txBody>
          <a:bodyPr wrap="square" rtlCol="0">
            <a:spAutoFit/>
          </a:bodyPr>
          <a:lstStyle/>
          <a:p>
            <a:pPr algn="ctr"/>
            <a:r>
              <a:rPr lang="en-US" sz="1000" dirty="0" smtClean="0"/>
              <a:t>API </a:t>
            </a:r>
            <a:r>
              <a:rPr lang="en-US" sz="1000" dirty="0"/>
              <a:t>Gateway</a:t>
            </a:r>
          </a:p>
        </p:txBody>
      </p:sp>
      <p:cxnSp>
        <p:nvCxnSpPr>
          <p:cNvPr id="90" name="Straight Arrow Connector 89">
            <a:extLst>
              <a:ext uri="{FF2B5EF4-FFF2-40B4-BE49-F238E27FC236}">
                <a16:creationId xmlns="" xmlns:a16="http://schemas.microsoft.com/office/drawing/2014/main" id="{4A3487EB-D5A8-744C-86BD-85B6DEBA432C}"/>
              </a:ext>
            </a:extLst>
          </p:cNvPr>
          <p:cNvCxnSpPr>
            <a:stCxn id="89" idx="2"/>
            <a:endCxn id="72" idx="0"/>
          </p:cNvCxnSpPr>
          <p:nvPr/>
        </p:nvCxnSpPr>
        <p:spPr>
          <a:xfrm>
            <a:off x="7080271" y="1830525"/>
            <a:ext cx="5472" cy="45603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 xmlns:a16="http://schemas.microsoft.com/office/drawing/2014/main" id="{CD534A94-A404-C745-9B3E-24CB9AE2DD10}"/>
              </a:ext>
            </a:extLst>
          </p:cNvPr>
          <p:cNvSpPr txBox="1"/>
          <p:nvPr/>
        </p:nvSpPr>
        <p:spPr>
          <a:xfrm>
            <a:off x="6575066" y="2832863"/>
            <a:ext cx="1038391" cy="246221"/>
          </a:xfrm>
          <a:prstGeom prst="rect">
            <a:avLst/>
          </a:prstGeom>
          <a:noFill/>
        </p:spPr>
        <p:txBody>
          <a:bodyPr wrap="square" rtlCol="0">
            <a:spAutoFit/>
          </a:bodyPr>
          <a:lstStyle/>
          <a:p>
            <a:pPr algn="ctr"/>
            <a:r>
              <a:rPr lang="en-US" sz="1000" dirty="0" smtClean="0"/>
              <a:t>Lambda</a:t>
            </a:r>
            <a:endParaRPr lang="en-US" sz="1000" dirty="0"/>
          </a:p>
        </p:txBody>
      </p:sp>
      <p:pic>
        <p:nvPicPr>
          <p:cNvPr id="92" name="Picture 91"/>
          <p:cNvPicPr>
            <a:picLocks noChangeAspect="1"/>
          </p:cNvPicPr>
          <p:nvPr/>
        </p:nvPicPr>
        <p:blipFill>
          <a:blip r:embed="rId27"/>
          <a:stretch>
            <a:fillRect/>
          </a:stretch>
        </p:blipFill>
        <p:spPr>
          <a:xfrm>
            <a:off x="6819043" y="3573559"/>
            <a:ext cx="575855" cy="534971"/>
          </a:xfrm>
          <a:prstGeom prst="rect">
            <a:avLst/>
          </a:prstGeom>
        </p:spPr>
      </p:pic>
      <p:cxnSp>
        <p:nvCxnSpPr>
          <p:cNvPr id="104" name="Straight Arrow Connector 103">
            <a:extLst>
              <a:ext uri="{FF2B5EF4-FFF2-40B4-BE49-F238E27FC236}">
                <a16:creationId xmlns="" xmlns:a16="http://schemas.microsoft.com/office/drawing/2014/main" id="{4A3487EB-D5A8-744C-86BD-85B6DEBA432C}"/>
              </a:ext>
            </a:extLst>
          </p:cNvPr>
          <p:cNvCxnSpPr>
            <a:endCxn id="92" idx="0"/>
          </p:cNvCxnSpPr>
          <p:nvPr/>
        </p:nvCxnSpPr>
        <p:spPr>
          <a:xfrm flipH="1">
            <a:off x="7106971" y="3088902"/>
            <a:ext cx="1778" cy="48465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3362670" y="1645782"/>
            <a:ext cx="1250993" cy="304967"/>
            <a:chOff x="4676775" y="1248662"/>
            <a:chExt cx="1752600" cy="1733550"/>
          </a:xfrm>
        </p:grpSpPr>
        <p:sp>
          <p:nvSpPr>
            <p:cNvPr id="112" name="Rounded Rectangle 111"/>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3" name="TextBox 37"/>
            <p:cNvSpPr txBox="1">
              <a:spLocks noChangeArrowheads="1"/>
            </p:cNvSpPr>
            <p:nvPr/>
          </p:nvSpPr>
          <p:spPr bwMode="auto">
            <a:xfrm>
              <a:off x="4774836" y="1529624"/>
              <a:ext cx="1555750" cy="1312138"/>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Empower</a:t>
              </a:r>
              <a:endParaRPr lang="en-US" sz="900" b="1" dirty="0">
                <a:latin typeface="+mj-lt"/>
                <a:ea typeface="Verdana" pitchFamily="34" charset="0"/>
                <a:cs typeface="Helvetica Neue"/>
              </a:endParaRPr>
            </a:p>
          </p:txBody>
        </p:sp>
      </p:grpSp>
      <p:grpSp>
        <p:nvGrpSpPr>
          <p:cNvPr id="114" name="Group 113"/>
          <p:cNvGrpSpPr/>
          <p:nvPr/>
        </p:nvGrpSpPr>
        <p:grpSpPr>
          <a:xfrm>
            <a:off x="3350653" y="2136347"/>
            <a:ext cx="1250993" cy="304967"/>
            <a:chOff x="4676775" y="1248662"/>
            <a:chExt cx="1752600" cy="1733550"/>
          </a:xfrm>
        </p:grpSpPr>
        <p:sp>
          <p:nvSpPr>
            <p:cNvPr id="115" name="Rounded Rectangle 114"/>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6" name="TextBox 37"/>
            <p:cNvSpPr txBox="1">
              <a:spLocks noChangeArrowheads="1"/>
            </p:cNvSpPr>
            <p:nvPr/>
          </p:nvSpPr>
          <p:spPr bwMode="auto">
            <a:xfrm>
              <a:off x="4774836" y="1529624"/>
              <a:ext cx="1555750" cy="1312138"/>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AIVA</a:t>
              </a:r>
              <a:endParaRPr lang="en-US" sz="900" b="1" dirty="0">
                <a:latin typeface="+mj-lt"/>
                <a:ea typeface="Verdana" pitchFamily="34" charset="0"/>
                <a:cs typeface="Helvetica Neue"/>
              </a:endParaRPr>
            </a:p>
          </p:txBody>
        </p:sp>
      </p:grpSp>
      <p:grpSp>
        <p:nvGrpSpPr>
          <p:cNvPr id="117" name="Group 116"/>
          <p:cNvGrpSpPr/>
          <p:nvPr/>
        </p:nvGrpSpPr>
        <p:grpSpPr>
          <a:xfrm>
            <a:off x="3350653" y="2615923"/>
            <a:ext cx="1250993" cy="304967"/>
            <a:chOff x="4676775" y="1248662"/>
            <a:chExt cx="1752600" cy="1733550"/>
          </a:xfrm>
        </p:grpSpPr>
        <p:sp>
          <p:nvSpPr>
            <p:cNvPr id="118" name="Rounded Rectangle 11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9" name="TextBox 37"/>
            <p:cNvSpPr txBox="1">
              <a:spLocks noChangeArrowheads="1"/>
            </p:cNvSpPr>
            <p:nvPr/>
          </p:nvSpPr>
          <p:spPr bwMode="auto">
            <a:xfrm>
              <a:off x="4774836" y="1529624"/>
              <a:ext cx="1555750" cy="1312138"/>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Exchange</a:t>
              </a:r>
              <a:endParaRPr lang="en-US" sz="900" b="1" dirty="0">
                <a:latin typeface="+mj-lt"/>
                <a:ea typeface="Verdana" pitchFamily="34" charset="0"/>
                <a:cs typeface="Helvetica Neue"/>
              </a:endParaRPr>
            </a:p>
          </p:txBody>
        </p:sp>
      </p:grpSp>
      <p:grpSp>
        <p:nvGrpSpPr>
          <p:cNvPr id="120" name="Group 119"/>
          <p:cNvGrpSpPr/>
          <p:nvPr/>
        </p:nvGrpSpPr>
        <p:grpSpPr>
          <a:xfrm>
            <a:off x="3350653" y="3081725"/>
            <a:ext cx="1250993" cy="304967"/>
            <a:chOff x="4676775" y="1248662"/>
            <a:chExt cx="1752600" cy="1733550"/>
          </a:xfrm>
        </p:grpSpPr>
        <p:sp>
          <p:nvSpPr>
            <p:cNvPr id="121" name="Rounded Rectangle 120"/>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24" name="TextBox 37"/>
            <p:cNvSpPr txBox="1">
              <a:spLocks noChangeArrowheads="1"/>
            </p:cNvSpPr>
            <p:nvPr/>
          </p:nvSpPr>
          <p:spPr bwMode="auto">
            <a:xfrm>
              <a:off x="4774836" y="1529624"/>
              <a:ext cx="1555750" cy="1312138"/>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err="1" smtClean="0">
                  <a:latin typeface="+mj-lt"/>
                  <a:ea typeface="Verdana" pitchFamily="34" charset="0"/>
                  <a:cs typeface="Helvetica Neue"/>
                </a:rPr>
                <a:t>LendingSpace</a:t>
              </a:r>
              <a:endParaRPr lang="en-US" sz="900" b="1" dirty="0">
                <a:latin typeface="+mj-lt"/>
                <a:ea typeface="Verdana" pitchFamily="34" charset="0"/>
                <a:cs typeface="Helvetica Neue"/>
              </a:endParaRPr>
            </a:p>
          </p:txBody>
        </p:sp>
      </p:grpSp>
      <p:grpSp>
        <p:nvGrpSpPr>
          <p:cNvPr id="125" name="Group 124"/>
          <p:cNvGrpSpPr/>
          <p:nvPr/>
        </p:nvGrpSpPr>
        <p:grpSpPr>
          <a:xfrm>
            <a:off x="5441966" y="531038"/>
            <a:ext cx="3131881" cy="4604775"/>
            <a:chOff x="468313" y="1250857"/>
            <a:chExt cx="1752600" cy="1733550"/>
          </a:xfrm>
        </p:grpSpPr>
        <p:sp>
          <p:nvSpPr>
            <p:cNvPr id="126" name="Rounded Rectangle 125"/>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sp>
          <p:nvSpPr>
            <p:cNvPr id="127" name="TextBox 35"/>
            <p:cNvSpPr txBox="1">
              <a:spLocks noChangeArrowheads="1"/>
            </p:cNvSpPr>
            <p:nvPr/>
          </p:nvSpPr>
          <p:spPr bwMode="auto">
            <a:xfrm>
              <a:off x="563545" y="2837903"/>
              <a:ext cx="1557337" cy="110740"/>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AWS</a:t>
              </a:r>
              <a:endParaRPr lang="en-US" sz="900" b="1" dirty="0">
                <a:latin typeface="+mj-lt"/>
                <a:ea typeface="Verdana" pitchFamily="34" charset="0"/>
                <a:cs typeface="Helvetica Neue"/>
              </a:endParaRPr>
            </a:p>
          </p:txBody>
        </p:sp>
      </p:grpSp>
      <p:cxnSp>
        <p:nvCxnSpPr>
          <p:cNvPr id="128" name="Straight Arrow Connector 127">
            <a:extLst>
              <a:ext uri="{FF2B5EF4-FFF2-40B4-BE49-F238E27FC236}">
                <a16:creationId xmlns="" xmlns:a16="http://schemas.microsoft.com/office/drawing/2014/main" id="{4A3487EB-D5A8-744C-86BD-85B6DEBA432C}"/>
              </a:ext>
            </a:extLst>
          </p:cNvPr>
          <p:cNvCxnSpPr>
            <a:stCxn id="7" idx="3"/>
            <a:endCxn id="79" idx="1"/>
          </p:cNvCxnSpPr>
          <p:nvPr/>
        </p:nvCxnSpPr>
        <p:spPr>
          <a:xfrm flipV="1">
            <a:off x="4726677" y="1312917"/>
            <a:ext cx="942983" cy="69980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 xmlns:a16="http://schemas.microsoft.com/office/drawing/2014/main" id="{4A3487EB-D5A8-744C-86BD-85B6DEBA432C}"/>
              </a:ext>
            </a:extLst>
          </p:cNvPr>
          <p:cNvCxnSpPr>
            <a:stCxn id="7" idx="3"/>
          </p:cNvCxnSpPr>
          <p:nvPr/>
        </p:nvCxnSpPr>
        <p:spPr>
          <a:xfrm>
            <a:off x="4726677" y="2012723"/>
            <a:ext cx="977782" cy="533591"/>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xmlns="" id="{99E9A16C-C445-9643-9734-20DB6E5D3E42}"/>
              </a:ext>
            </a:extLst>
          </p:cNvPr>
          <p:cNvSpPr txBox="1"/>
          <p:nvPr/>
        </p:nvSpPr>
        <p:spPr>
          <a:xfrm>
            <a:off x="4941202" y="1573910"/>
            <a:ext cx="159438" cy="246221"/>
          </a:xfrm>
          <a:prstGeom prst="rect">
            <a:avLst/>
          </a:prstGeom>
          <a:noFill/>
        </p:spPr>
        <p:txBody>
          <a:bodyPr wrap="square" rtlCol="0">
            <a:spAutoFit/>
          </a:bodyPr>
          <a:lstStyle/>
          <a:p>
            <a:pPr algn="ctr"/>
            <a:r>
              <a:rPr lang="en-US" sz="1000" dirty="0" smtClean="0">
                <a:solidFill>
                  <a:srgbClr val="FF0000"/>
                </a:solidFill>
              </a:rPr>
              <a:t>1</a:t>
            </a:r>
            <a:endParaRPr lang="en-US" sz="1000" dirty="0">
              <a:solidFill>
                <a:srgbClr val="FF0000"/>
              </a:solidFill>
            </a:endParaRPr>
          </a:p>
        </p:txBody>
      </p:sp>
      <p:sp>
        <p:nvSpPr>
          <p:cNvPr id="139" name="TextBox 35"/>
          <p:cNvSpPr txBox="1">
            <a:spLocks noChangeArrowheads="1"/>
          </p:cNvSpPr>
          <p:nvPr/>
        </p:nvSpPr>
        <p:spPr bwMode="auto">
          <a:xfrm>
            <a:off x="3274423" y="568762"/>
            <a:ext cx="1452254" cy="253916"/>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50" b="1" dirty="0" smtClean="0">
                <a:latin typeface="Calibri" panose="020F0502020204030204" pitchFamily="34" charset="0"/>
                <a:ea typeface="Verdana" pitchFamily="34" charset="0"/>
                <a:cs typeface="Calibri" panose="020F0502020204030204" pitchFamily="34" charset="0"/>
              </a:rPr>
              <a:t>BKI Applications</a:t>
            </a:r>
            <a:endParaRPr lang="en-US" sz="1000" b="1" dirty="0">
              <a:latin typeface="Calibri" panose="020F0502020204030204" pitchFamily="34" charset="0"/>
              <a:ea typeface="Verdana" pitchFamily="34" charset="0"/>
              <a:cs typeface="Calibri" panose="020F0502020204030204" pitchFamily="34" charset="0"/>
            </a:endParaRPr>
          </a:p>
        </p:txBody>
      </p:sp>
      <p:sp>
        <p:nvSpPr>
          <p:cNvPr id="143" name="TextBox 35"/>
          <p:cNvSpPr txBox="1">
            <a:spLocks noChangeArrowheads="1"/>
          </p:cNvSpPr>
          <p:nvPr/>
        </p:nvSpPr>
        <p:spPr bwMode="auto">
          <a:xfrm>
            <a:off x="6424827" y="546069"/>
            <a:ext cx="1268725" cy="253916"/>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50" b="1" dirty="0" smtClean="0">
                <a:latin typeface="Calibri" panose="020F0502020204030204" pitchFamily="34" charset="0"/>
                <a:ea typeface="Verdana" pitchFamily="34" charset="0"/>
                <a:cs typeface="Calibri" panose="020F0502020204030204" pitchFamily="34" charset="0"/>
              </a:rPr>
              <a:t>The Vault</a:t>
            </a:r>
            <a:endParaRPr lang="en-US" sz="1000" b="1" dirty="0">
              <a:latin typeface="Calibri" panose="020F0502020204030204" pitchFamily="34" charset="0"/>
              <a:ea typeface="Verdana" pitchFamily="34" charset="0"/>
              <a:cs typeface="Calibri" panose="020F0502020204030204" pitchFamily="34" charset="0"/>
            </a:endParaRPr>
          </a:p>
        </p:txBody>
      </p:sp>
      <p:sp>
        <p:nvSpPr>
          <p:cNvPr id="147" name="TextBox 146">
            <a:extLst>
              <a:ext uri="{FF2B5EF4-FFF2-40B4-BE49-F238E27FC236}">
                <a16:creationId xmlns:a16="http://schemas.microsoft.com/office/drawing/2014/main" xmlns="" id="{99E9A16C-C445-9643-9734-20DB6E5D3E42}"/>
              </a:ext>
            </a:extLst>
          </p:cNvPr>
          <p:cNvSpPr txBox="1"/>
          <p:nvPr/>
        </p:nvSpPr>
        <p:spPr>
          <a:xfrm>
            <a:off x="5190393" y="2078888"/>
            <a:ext cx="159438" cy="246221"/>
          </a:xfrm>
          <a:prstGeom prst="rect">
            <a:avLst/>
          </a:prstGeom>
          <a:noFill/>
        </p:spPr>
        <p:txBody>
          <a:bodyPr wrap="square" rtlCol="0">
            <a:spAutoFit/>
          </a:bodyPr>
          <a:lstStyle/>
          <a:p>
            <a:pPr algn="ctr"/>
            <a:r>
              <a:rPr lang="en-US" sz="1000" dirty="0">
                <a:solidFill>
                  <a:srgbClr val="FF0000"/>
                </a:solidFill>
              </a:rPr>
              <a:t>5</a:t>
            </a:r>
          </a:p>
        </p:txBody>
      </p:sp>
      <p:sp>
        <p:nvSpPr>
          <p:cNvPr id="159" name="TextBox 158">
            <a:extLst>
              <a:ext uri="{FF2B5EF4-FFF2-40B4-BE49-F238E27FC236}">
                <a16:creationId xmlns:a16="http://schemas.microsoft.com/office/drawing/2014/main" xmlns="" id="{99E9A16C-C445-9643-9734-20DB6E5D3E42}"/>
              </a:ext>
            </a:extLst>
          </p:cNvPr>
          <p:cNvSpPr txBox="1"/>
          <p:nvPr/>
        </p:nvSpPr>
        <p:spPr>
          <a:xfrm>
            <a:off x="6979470" y="3175374"/>
            <a:ext cx="159438" cy="246221"/>
          </a:xfrm>
          <a:prstGeom prst="rect">
            <a:avLst/>
          </a:prstGeom>
          <a:noFill/>
        </p:spPr>
        <p:txBody>
          <a:bodyPr wrap="square" rtlCol="0">
            <a:spAutoFit/>
          </a:bodyPr>
          <a:lstStyle/>
          <a:p>
            <a:pPr algn="ctr"/>
            <a:r>
              <a:rPr lang="en-US" sz="1000" dirty="0" smtClean="0">
                <a:solidFill>
                  <a:srgbClr val="FF0000"/>
                </a:solidFill>
              </a:rPr>
              <a:t>6</a:t>
            </a:r>
            <a:endParaRPr lang="en-US" sz="1000" dirty="0">
              <a:solidFill>
                <a:srgbClr val="FF0000"/>
              </a:solidFill>
            </a:endParaRPr>
          </a:p>
        </p:txBody>
      </p:sp>
      <p:sp>
        <p:nvSpPr>
          <p:cNvPr id="161" name="TextBox 35"/>
          <p:cNvSpPr txBox="1">
            <a:spLocks noChangeArrowheads="1"/>
          </p:cNvSpPr>
          <p:nvPr/>
        </p:nvSpPr>
        <p:spPr bwMode="auto">
          <a:xfrm>
            <a:off x="6683322" y="4175193"/>
            <a:ext cx="930135" cy="400110"/>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Calibri" panose="020F0502020204030204" pitchFamily="34" charset="0"/>
                <a:ea typeface="Verdana" pitchFamily="34" charset="0"/>
                <a:cs typeface="Calibri" panose="020F0502020204030204" pitchFamily="34" charset="0"/>
              </a:rPr>
              <a:t>Dynamo DB</a:t>
            </a:r>
          </a:p>
          <a:p>
            <a:pPr algn="ctr"/>
            <a:r>
              <a:rPr lang="en-US" sz="1000" dirty="0" smtClean="0">
                <a:latin typeface="Calibri" panose="020F0502020204030204" pitchFamily="34" charset="0"/>
                <a:ea typeface="Verdana" pitchFamily="34" charset="0"/>
                <a:cs typeface="Calibri" panose="020F0502020204030204" pitchFamily="34" charset="0"/>
              </a:rPr>
              <a:t>(Global Table)</a:t>
            </a:r>
          </a:p>
        </p:txBody>
      </p:sp>
      <p:sp>
        <p:nvSpPr>
          <p:cNvPr id="63" name="TextBox 62">
            <a:extLst>
              <a:ext uri="{FF2B5EF4-FFF2-40B4-BE49-F238E27FC236}">
                <a16:creationId xmlns:a16="http://schemas.microsoft.com/office/drawing/2014/main" xmlns="" id="{99E9A16C-C445-9643-9734-20DB6E5D3E42}"/>
              </a:ext>
            </a:extLst>
          </p:cNvPr>
          <p:cNvSpPr txBox="1"/>
          <p:nvPr/>
        </p:nvSpPr>
        <p:spPr>
          <a:xfrm>
            <a:off x="6380446" y="1107512"/>
            <a:ext cx="159438" cy="246221"/>
          </a:xfrm>
          <a:prstGeom prst="rect">
            <a:avLst/>
          </a:prstGeom>
          <a:noFill/>
        </p:spPr>
        <p:txBody>
          <a:bodyPr wrap="square" rtlCol="0">
            <a:spAutoFit/>
          </a:bodyPr>
          <a:lstStyle/>
          <a:p>
            <a:pPr algn="ctr"/>
            <a:r>
              <a:rPr lang="en-US" sz="1000" dirty="0" smtClean="0">
                <a:solidFill>
                  <a:srgbClr val="FF0000"/>
                </a:solidFill>
              </a:rPr>
              <a:t>2</a:t>
            </a:r>
            <a:endParaRPr lang="en-US" sz="1000" dirty="0">
              <a:solidFill>
                <a:srgbClr val="FF0000"/>
              </a:solidFill>
            </a:endParaRPr>
          </a:p>
        </p:txBody>
      </p:sp>
      <p:sp>
        <p:nvSpPr>
          <p:cNvPr id="57" name="TextBox 56">
            <a:extLst>
              <a:ext uri="{FF2B5EF4-FFF2-40B4-BE49-F238E27FC236}">
                <a16:creationId xmlns:a16="http://schemas.microsoft.com/office/drawing/2014/main" xmlns="" id="{99E9A16C-C445-9643-9734-20DB6E5D3E42}"/>
              </a:ext>
            </a:extLst>
          </p:cNvPr>
          <p:cNvSpPr txBox="1"/>
          <p:nvPr/>
        </p:nvSpPr>
        <p:spPr>
          <a:xfrm>
            <a:off x="5174742" y="1585814"/>
            <a:ext cx="159438" cy="246221"/>
          </a:xfrm>
          <a:prstGeom prst="rect">
            <a:avLst/>
          </a:prstGeom>
          <a:noFill/>
        </p:spPr>
        <p:txBody>
          <a:bodyPr wrap="square" rtlCol="0">
            <a:spAutoFit/>
          </a:bodyPr>
          <a:lstStyle/>
          <a:p>
            <a:pPr algn="ctr"/>
            <a:r>
              <a:rPr lang="en-US" sz="1000" dirty="0">
                <a:solidFill>
                  <a:srgbClr val="FF0000"/>
                </a:solidFill>
              </a:rPr>
              <a:t>3</a:t>
            </a:r>
          </a:p>
        </p:txBody>
      </p:sp>
      <p:cxnSp>
        <p:nvCxnSpPr>
          <p:cNvPr id="50" name="Straight Arrow Connector 49">
            <a:extLst>
              <a:ext uri="{FF2B5EF4-FFF2-40B4-BE49-F238E27FC236}">
                <a16:creationId xmlns="" xmlns:a16="http://schemas.microsoft.com/office/drawing/2014/main" id="{4A3487EB-D5A8-744C-86BD-85B6DEBA432C}"/>
              </a:ext>
            </a:extLst>
          </p:cNvPr>
          <p:cNvCxnSpPr/>
          <p:nvPr/>
        </p:nvCxnSpPr>
        <p:spPr>
          <a:xfrm>
            <a:off x="3984835" y="3502003"/>
            <a:ext cx="15715" cy="499518"/>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 xmlns:a16="http://schemas.microsoft.com/office/drawing/2014/main" id="{4A3487EB-D5A8-744C-86BD-85B6DEBA432C}"/>
              </a:ext>
            </a:extLst>
          </p:cNvPr>
          <p:cNvCxnSpPr>
            <a:stCxn id="81" idx="3"/>
          </p:cNvCxnSpPr>
          <p:nvPr/>
        </p:nvCxnSpPr>
        <p:spPr>
          <a:xfrm flipV="1">
            <a:off x="4726677" y="2546315"/>
            <a:ext cx="977782" cy="1782588"/>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xmlns="" id="{99E9A16C-C445-9643-9734-20DB6E5D3E42}"/>
              </a:ext>
            </a:extLst>
          </p:cNvPr>
          <p:cNvSpPr txBox="1"/>
          <p:nvPr/>
        </p:nvSpPr>
        <p:spPr>
          <a:xfrm>
            <a:off x="4005246" y="3575212"/>
            <a:ext cx="159438" cy="246221"/>
          </a:xfrm>
          <a:prstGeom prst="rect">
            <a:avLst/>
          </a:prstGeom>
          <a:noFill/>
        </p:spPr>
        <p:txBody>
          <a:bodyPr wrap="square" rtlCol="0">
            <a:spAutoFit/>
          </a:bodyPr>
          <a:lstStyle/>
          <a:p>
            <a:pPr algn="ctr"/>
            <a:r>
              <a:rPr lang="en-US" sz="1000" dirty="0" smtClean="0">
                <a:solidFill>
                  <a:srgbClr val="FF0000"/>
                </a:solidFill>
              </a:rPr>
              <a:t>4</a:t>
            </a:r>
            <a:endParaRPr lang="en-US" sz="1000" dirty="0">
              <a:solidFill>
                <a:srgbClr val="FF0000"/>
              </a:solidFill>
            </a:endParaRPr>
          </a:p>
        </p:txBody>
      </p:sp>
      <p:sp>
        <p:nvSpPr>
          <p:cNvPr id="58" name="TextBox 57">
            <a:extLst>
              <a:ext uri="{FF2B5EF4-FFF2-40B4-BE49-F238E27FC236}">
                <a16:creationId xmlns:a16="http://schemas.microsoft.com/office/drawing/2014/main" xmlns="" id="{99E9A16C-C445-9643-9734-20DB6E5D3E42}"/>
              </a:ext>
            </a:extLst>
          </p:cNvPr>
          <p:cNvSpPr txBox="1"/>
          <p:nvPr/>
        </p:nvSpPr>
        <p:spPr>
          <a:xfrm>
            <a:off x="4976951" y="3315408"/>
            <a:ext cx="159438" cy="246221"/>
          </a:xfrm>
          <a:prstGeom prst="rect">
            <a:avLst/>
          </a:prstGeom>
          <a:noFill/>
        </p:spPr>
        <p:txBody>
          <a:bodyPr wrap="square" rtlCol="0">
            <a:spAutoFit/>
          </a:bodyPr>
          <a:lstStyle/>
          <a:p>
            <a:pPr algn="ctr"/>
            <a:r>
              <a:rPr lang="en-US" sz="1000" dirty="0">
                <a:solidFill>
                  <a:srgbClr val="FF0000"/>
                </a:solidFill>
              </a:rPr>
              <a:t>5</a:t>
            </a:r>
          </a:p>
        </p:txBody>
      </p:sp>
      <p:cxnSp>
        <p:nvCxnSpPr>
          <p:cNvPr id="53" name="Straight Arrow Connector 52">
            <a:extLst>
              <a:ext uri="{FF2B5EF4-FFF2-40B4-BE49-F238E27FC236}">
                <a16:creationId xmlns="" xmlns:a16="http://schemas.microsoft.com/office/drawing/2014/main" id="{4A3487EB-D5A8-744C-86BD-85B6DEBA432C}"/>
              </a:ext>
            </a:extLst>
          </p:cNvPr>
          <p:cNvCxnSpPr>
            <a:endCxn id="72" idx="1"/>
          </p:cNvCxnSpPr>
          <p:nvPr/>
        </p:nvCxnSpPr>
        <p:spPr>
          <a:xfrm>
            <a:off x="5915493" y="2552928"/>
            <a:ext cx="903550" cy="333"/>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xmlns="" id="{99E9A16C-C445-9643-9734-20DB6E5D3E42}"/>
              </a:ext>
            </a:extLst>
          </p:cNvPr>
          <p:cNvSpPr txBox="1"/>
          <p:nvPr/>
        </p:nvSpPr>
        <p:spPr>
          <a:xfrm>
            <a:off x="6246227" y="2324775"/>
            <a:ext cx="361782" cy="246221"/>
          </a:xfrm>
          <a:prstGeom prst="rect">
            <a:avLst/>
          </a:prstGeom>
          <a:noFill/>
        </p:spPr>
        <p:txBody>
          <a:bodyPr wrap="square" rtlCol="0">
            <a:spAutoFit/>
          </a:bodyPr>
          <a:lstStyle/>
          <a:p>
            <a:pPr algn="ctr"/>
            <a:r>
              <a:rPr lang="en-US" sz="1000" dirty="0" smtClean="0">
                <a:solidFill>
                  <a:srgbClr val="FF0000"/>
                </a:solidFill>
              </a:rPr>
              <a:t>3a</a:t>
            </a:r>
            <a:endParaRPr lang="en-US" sz="1000" dirty="0">
              <a:solidFill>
                <a:srgbClr val="FF0000"/>
              </a:solidFill>
            </a:endParaRPr>
          </a:p>
        </p:txBody>
      </p:sp>
      <p:pic>
        <p:nvPicPr>
          <p:cNvPr id="55" name="Picture 5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704459" y="2440632"/>
            <a:ext cx="203816" cy="211364"/>
          </a:xfrm>
          <a:prstGeom prst="rect">
            <a:avLst/>
          </a:prstGeom>
        </p:spPr>
      </p:pic>
      <p:pic>
        <p:nvPicPr>
          <p:cNvPr id="59" name="Picture 58"/>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632860" y="2345633"/>
            <a:ext cx="203816" cy="211364"/>
          </a:xfrm>
          <a:prstGeom prst="rect">
            <a:avLst/>
          </a:prstGeom>
        </p:spPr>
      </p:pic>
      <p:pic>
        <p:nvPicPr>
          <p:cNvPr id="60" name="Picture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555048" y="2230649"/>
            <a:ext cx="203816" cy="211364"/>
          </a:xfrm>
          <a:prstGeom prst="rect">
            <a:avLst/>
          </a:prstGeom>
        </p:spPr>
      </p:pic>
      <p:grpSp>
        <p:nvGrpSpPr>
          <p:cNvPr id="61" name="Group 60"/>
          <p:cNvGrpSpPr/>
          <p:nvPr/>
        </p:nvGrpSpPr>
        <p:grpSpPr>
          <a:xfrm>
            <a:off x="3301280" y="14841"/>
            <a:ext cx="1250993" cy="369332"/>
            <a:chOff x="4676776" y="1208576"/>
            <a:chExt cx="1752600" cy="2099425"/>
          </a:xfrm>
        </p:grpSpPr>
        <p:sp>
          <p:nvSpPr>
            <p:cNvPr id="62" name="Rounded Rectangle 61"/>
            <p:cNvSpPr/>
            <p:nvPr/>
          </p:nvSpPr>
          <p:spPr>
            <a:xfrm>
              <a:off x="4676776"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4" name="TextBox 37"/>
            <p:cNvSpPr txBox="1">
              <a:spLocks noChangeArrowheads="1"/>
            </p:cNvSpPr>
            <p:nvPr/>
          </p:nvSpPr>
          <p:spPr bwMode="auto">
            <a:xfrm>
              <a:off x="4801218" y="1208576"/>
              <a:ext cx="1555750" cy="2099425"/>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Non BKI Applications</a:t>
              </a:r>
              <a:endParaRPr lang="en-US" sz="900" b="1" dirty="0">
                <a:latin typeface="+mj-lt"/>
                <a:ea typeface="Verdana" pitchFamily="34" charset="0"/>
                <a:cs typeface="Helvetica Neue"/>
              </a:endParaRPr>
            </a:p>
          </p:txBody>
        </p:sp>
      </p:grpSp>
      <p:pic>
        <p:nvPicPr>
          <p:cNvPr id="71" name="Graphic 41">
            <a:extLst>
              <a:ext uri="{FF2B5EF4-FFF2-40B4-BE49-F238E27FC236}">
                <a16:creationId xmlns="" xmlns:a16="http://schemas.microsoft.com/office/drawing/2014/main" id="{1A56C62F-612C-5841-B7E7-B15DA92D0BDE}"/>
              </a:ext>
            </a:extLst>
          </p:cNvPr>
          <p:cNvPicPr>
            <a:picLocks noChangeAspect="1"/>
          </p:cNvPicPr>
          <p:nvPr/>
        </p:nvPicPr>
        <p:blipFill>
          <a:blip r:embed="rId29">
            <a:extLst>
              <a:ext uri="{96DAC541-7B7A-43D3-8B79-37D633B846F1}">
                <asvg:svgBlip xmlns="" xmlns:asvg="http://schemas.microsoft.com/office/drawing/2016/SVG/main" r:embed="rId31"/>
              </a:ext>
            </a:extLst>
          </a:blip>
          <a:stretch>
            <a:fillRect/>
          </a:stretch>
        </p:blipFill>
        <p:spPr>
          <a:xfrm flipH="1">
            <a:off x="4117132" y="4107701"/>
            <a:ext cx="345971" cy="336180"/>
          </a:xfrm>
          <a:prstGeom prst="rect">
            <a:avLst/>
          </a:prstGeom>
        </p:spPr>
      </p:pic>
      <p:sp>
        <p:nvSpPr>
          <p:cNvPr id="73" name="TextBox 72">
            <a:extLst>
              <a:ext uri="{FF2B5EF4-FFF2-40B4-BE49-F238E27FC236}">
                <a16:creationId xmlns="" xmlns:a16="http://schemas.microsoft.com/office/drawing/2014/main" id="{CD534A94-A404-C745-9B3E-24CB9AE2DD10}"/>
              </a:ext>
            </a:extLst>
          </p:cNvPr>
          <p:cNvSpPr txBox="1"/>
          <p:nvPr/>
        </p:nvSpPr>
        <p:spPr>
          <a:xfrm>
            <a:off x="3770921" y="4375248"/>
            <a:ext cx="1038391" cy="246221"/>
          </a:xfrm>
          <a:prstGeom prst="rect">
            <a:avLst/>
          </a:prstGeom>
          <a:noFill/>
        </p:spPr>
        <p:txBody>
          <a:bodyPr wrap="square" rtlCol="0">
            <a:spAutoFit/>
          </a:bodyPr>
          <a:lstStyle/>
          <a:p>
            <a:pPr algn="ctr"/>
            <a:r>
              <a:rPr lang="en-US" sz="1000" dirty="0" smtClean="0"/>
              <a:t>End Users</a:t>
            </a:r>
            <a:endParaRPr lang="en-US" sz="1000" dirty="0"/>
          </a:p>
        </p:txBody>
      </p:sp>
      <p:grpSp>
        <p:nvGrpSpPr>
          <p:cNvPr id="75" name="Group 74"/>
          <p:cNvGrpSpPr/>
          <p:nvPr/>
        </p:nvGrpSpPr>
        <p:grpSpPr>
          <a:xfrm>
            <a:off x="3031013" y="4116503"/>
            <a:ext cx="1110483" cy="369332"/>
            <a:chOff x="3970100" y="24478677"/>
            <a:chExt cx="1555750" cy="2099425"/>
          </a:xfrm>
        </p:grpSpPr>
        <p:sp>
          <p:nvSpPr>
            <p:cNvPr id="76" name="Rounded Rectangle 75"/>
            <p:cNvSpPr/>
            <p:nvPr/>
          </p:nvSpPr>
          <p:spPr>
            <a:xfrm>
              <a:off x="4185529" y="24643030"/>
              <a:ext cx="1148322"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78" name="TextBox 37"/>
            <p:cNvSpPr txBox="1">
              <a:spLocks noChangeArrowheads="1"/>
            </p:cNvSpPr>
            <p:nvPr/>
          </p:nvSpPr>
          <p:spPr bwMode="auto">
            <a:xfrm>
              <a:off x="3970100" y="24478677"/>
              <a:ext cx="1555750" cy="2099425"/>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b="1" dirty="0" smtClean="0">
                  <a:latin typeface="+mj-lt"/>
                  <a:ea typeface="Verdana" pitchFamily="34" charset="0"/>
                  <a:cs typeface="Helvetica Neue"/>
                </a:rPr>
                <a:t>Non BKI Applications</a:t>
              </a:r>
              <a:endParaRPr lang="en-US" sz="900" b="1" dirty="0">
                <a:latin typeface="+mj-lt"/>
                <a:ea typeface="Verdana" pitchFamily="34" charset="0"/>
                <a:cs typeface="Helvetica Neue"/>
              </a:endParaRPr>
            </a:p>
          </p:txBody>
        </p:sp>
      </p:grpSp>
      <p:sp>
        <p:nvSpPr>
          <p:cNvPr id="81" name="Rounded Rectangle 80"/>
          <p:cNvSpPr/>
          <p:nvPr/>
        </p:nvSpPr>
        <p:spPr>
          <a:xfrm>
            <a:off x="3144143" y="4001520"/>
            <a:ext cx="1582534" cy="654765"/>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Arial"/>
              <a:cs typeface="Arial"/>
            </a:endParaRPr>
          </a:p>
        </p:txBody>
      </p:sp>
    </p:spTree>
    <p:extLst>
      <p:ext uri="{BB962C8B-B14F-4D97-AF65-F5344CB8AC3E}">
        <p14:creationId xmlns:p14="http://schemas.microsoft.com/office/powerpoint/2010/main" val="1363048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V1 </a:t>
            </a:r>
            <a:r>
              <a:rPr lang="en-US" dirty="0"/>
              <a:t>C</a:t>
            </a:r>
            <a:r>
              <a:rPr lang="en-US" dirty="0" smtClean="0"/>
              <a:t>onsiderations</a:t>
            </a:r>
            <a:endParaRPr lang="en-US" dirty="0"/>
          </a:p>
        </p:txBody>
      </p:sp>
      <p:sp>
        <p:nvSpPr>
          <p:cNvPr id="4" name="Content Placeholder 3"/>
          <p:cNvSpPr>
            <a:spLocks noGrp="1"/>
          </p:cNvSpPr>
          <p:nvPr>
            <p:ph sz="half" idx="2"/>
          </p:nvPr>
        </p:nvSpPr>
        <p:spPr>
          <a:xfrm>
            <a:off x="352430" y="722314"/>
            <a:ext cx="8623930" cy="4019810"/>
          </a:xfrm>
        </p:spPr>
        <p:txBody>
          <a:bodyPr/>
          <a:lstStyle/>
          <a:p>
            <a:pPr marL="0" indent="0">
              <a:spcAft>
                <a:spcPts val="0"/>
              </a:spcAft>
              <a:buNone/>
            </a:pPr>
            <a:r>
              <a:rPr lang="en-US" sz="1200" dirty="0" smtClean="0">
                <a:solidFill>
                  <a:srgbClr val="006482"/>
                </a:solidFill>
              </a:rPr>
              <a:t>Authentication</a:t>
            </a:r>
            <a:r>
              <a:rPr lang="en-US" sz="1200" dirty="0" smtClean="0">
                <a:solidFill>
                  <a:srgbClr val="006482"/>
                </a:solidFill>
              </a:rPr>
              <a:t>:</a:t>
            </a:r>
            <a:endParaRPr lang="en-US" sz="1200" dirty="0" smtClean="0">
              <a:solidFill>
                <a:srgbClr val="006482"/>
              </a:solidFill>
            </a:endParaRPr>
          </a:p>
          <a:p>
            <a:pPr lvl="1">
              <a:spcAft>
                <a:spcPts val="0"/>
              </a:spcAft>
              <a:buFont typeface="Arial" panose="020B0604020202020204" pitchFamily="34" charset="0"/>
              <a:buChar char="•"/>
            </a:pPr>
            <a:r>
              <a:rPr lang="en-US" sz="1050" b="0" dirty="0" smtClean="0">
                <a:solidFill>
                  <a:srgbClr val="006482"/>
                </a:solidFill>
              </a:rPr>
              <a:t>JWT with source application private </a:t>
            </a:r>
            <a:r>
              <a:rPr lang="en-US" sz="1050" b="0" dirty="0">
                <a:solidFill>
                  <a:srgbClr val="006482"/>
                </a:solidFill>
              </a:rPr>
              <a:t>c</a:t>
            </a:r>
            <a:r>
              <a:rPr lang="en-US" sz="1050" b="0" dirty="0">
                <a:solidFill>
                  <a:srgbClr val="006482"/>
                </a:solidFill>
              </a:rPr>
              <a:t>ertificate </a:t>
            </a:r>
            <a:r>
              <a:rPr lang="en-US" sz="1050" b="0" dirty="0" smtClean="0">
                <a:solidFill>
                  <a:srgbClr val="006482"/>
                </a:solidFill>
              </a:rPr>
              <a:t>used for </a:t>
            </a:r>
            <a:r>
              <a:rPr lang="en-US" sz="1050" b="0" dirty="0">
                <a:solidFill>
                  <a:srgbClr val="006482"/>
                </a:solidFill>
              </a:rPr>
              <a:t>signature.  Each </a:t>
            </a:r>
            <a:r>
              <a:rPr lang="en-US" sz="1050" b="0" dirty="0" smtClean="0">
                <a:solidFill>
                  <a:srgbClr val="006482"/>
                </a:solidFill>
              </a:rPr>
              <a:t>source </a:t>
            </a:r>
            <a:r>
              <a:rPr lang="en-US" sz="1050" b="0" dirty="0">
                <a:solidFill>
                  <a:srgbClr val="006482"/>
                </a:solidFill>
              </a:rPr>
              <a:t>application would have their own certificate.  </a:t>
            </a:r>
            <a:r>
              <a:rPr lang="en-US" sz="1050" b="0" dirty="0" smtClean="0">
                <a:solidFill>
                  <a:srgbClr val="006482"/>
                </a:solidFill>
              </a:rPr>
              <a:t>The Vault will use the public portion of the key to confirm the source.</a:t>
            </a:r>
          </a:p>
          <a:p>
            <a:pPr lvl="1">
              <a:spcAft>
                <a:spcPts val="0"/>
              </a:spcAft>
              <a:buFont typeface="Arial" panose="020B0604020202020204" pitchFamily="34" charset="0"/>
              <a:buChar char="•"/>
            </a:pPr>
            <a:r>
              <a:rPr lang="en-US" sz="1050" b="0" dirty="0" smtClean="0">
                <a:solidFill>
                  <a:srgbClr val="006482"/>
                </a:solidFill>
              </a:rPr>
              <a:t>Source application will </a:t>
            </a:r>
            <a:r>
              <a:rPr lang="en-US" sz="1050" b="0" dirty="0">
                <a:solidFill>
                  <a:srgbClr val="006482"/>
                </a:solidFill>
              </a:rPr>
              <a:t>manage users and their authority to view/upload documents</a:t>
            </a:r>
            <a:r>
              <a:rPr lang="en-US" sz="1050" b="0" dirty="0" smtClean="0">
                <a:solidFill>
                  <a:srgbClr val="006482"/>
                </a:solidFill>
              </a:rPr>
              <a:t>.</a:t>
            </a:r>
          </a:p>
          <a:p>
            <a:pPr lvl="1">
              <a:spcAft>
                <a:spcPts val="0"/>
              </a:spcAft>
              <a:buFont typeface="Arial" panose="020B0604020202020204" pitchFamily="34" charset="0"/>
              <a:buChar char="•"/>
            </a:pPr>
            <a:endParaRPr lang="en-US" sz="1050" b="0" dirty="0" smtClean="0">
              <a:solidFill>
                <a:srgbClr val="006482"/>
              </a:solidFill>
            </a:endParaRPr>
          </a:p>
          <a:p>
            <a:pPr marL="0" indent="0">
              <a:spcAft>
                <a:spcPts val="0"/>
              </a:spcAft>
              <a:buNone/>
            </a:pPr>
            <a:r>
              <a:rPr lang="en-US" sz="1200" dirty="0" smtClean="0">
                <a:solidFill>
                  <a:srgbClr val="006482"/>
                </a:solidFill>
              </a:rPr>
              <a:t>Events:</a:t>
            </a:r>
          </a:p>
          <a:p>
            <a:pPr lvl="1">
              <a:spcAft>
                <a:spcPts val="0"/>
              </a:spcAft>
              <a:buFont typeface="Arial" panose="020B0604020202020204" pitchFamily="34" charset="0"/>
              <a:buChar char="•"/>
            </a:pPr>
            <a:r>
              <a:rPr lang="en-US" sz="1050" b="0" dirty="0" smtClean="0">
                <a:solidFill>
                  <a:srgbClr val="006482"/>
                </a:solidFill>
              </a:rPr>
              <a:t>Not included with V1</a:t>
            </a:r>
          </a:p>
          <a:p>
            <a:pPr lvl="1">
              <a:spcAft>
                <a:spcPts val="0"/>
              </a:spcAft>
              <a:buFont typeface="Arial" panose="020B0604020202020204" pitchFamily="34" charset="0"/>
              <a:buChar char="•"/>
            </a:pPr>
            <a:r>
              <a:rPr lang="en-US" sz="1050" b="0" dirty="0" smtClean="0">
                <a:solidFill>
                  <a:srgbClr val="006482"/>
                </a:solidFill>
              </a:rPr>
              <a:t>Eventually will include pub/sub events</a:t>
            </a:r>
          </a:p>
          <a:p>
            <a:pPr lvl="1">
              <a:spcAft>
                <a:spcPts val="0"/>
              </a:spcAft>
              <a:buFont typeface="Arial" panose="020B0604020202020204" pitchFamily="34" charset="0"/>
              <a:buChar char="•"/>
            </a:pPr>
            <a:r>
              <a:rPr lang="en-US" sz="1050" b="0" dirty="0" smtClean="0">
                <a:solidFill>
                  <a:srgbClr val="006482"/>
                </a:solidFill>
              </a:rPr>
              <a:t>Callback URL as possible alternative but not included with V1</a:t>
            </a:r>
          </a:p>
          <a:p>
            <a:pPr lvl="1">
              <a:spcAft>
                <a:spcPts val="0"/>
              </a:spcAft>
              <a:buFont typeface="Arial" panose="020B0604020202020204" pitchFamily="34" charset="0"/>
              <a:buChar char="•"/>
            </a:pPr>
            <a:endParaRPr lang="en-US" sz="1050" dirty="0" smtClean="0">
              <a:solidFill>
                <a:srgbClr val="006482"/>
              </a:solidFill>
            </a:endParaRPr>
          </a:p>
          <a:p>
            <a:pPr marL="0" indent="0">
              <a:spcAft>
                <a:spcPts val="0"/>
              </a:spcAft>
              <a:buNone/>
            </a:pPr>
            <a:r>
              <a:rPr lang="en-US" sz="1200" dirty="0" smtClean="0">
                <a:solidFill>
                  <a:srgbClr val="006482"/>
                </a:solidFill>
              </a:rPr>
              <a:t>API Gateway:</a:t>
            </a:r>
            <a:endParaRPr lang="en-US" sz="1200" dirty="0">
              <a:solidFill>
                <a:srgbClr val="006482"/>
              </a:solidFill>
            </a:endParaRPr>
          </a:p>
          <a:p>
            <a:pPr lvl="1">
              <a:spcAft>
                <a:spcPts val="0"/>
              </a:spcAft>
              <a:buFont typeface="Arial" panose="020B0604020202020204" pitchFamily="34" charset="0"/>
              <a:buChar char="•"/>
            </a:pPr>
            <a:r>
              <a:rPr lang="en-US" sz="1050" b="0" dirty="0" smtClean="0">
                <a:solidFill>
                  <a:srgbClr val="006482"/>
                </a:solidFill>
              </a:rPr>
              <a:t>AWS API gateway will be used for V1</a:t>
            </a:r>
            <a:endParaRPr lang="en-US" sz="1050" b="0" dirty="0">
              <a:solidFill>
                <a:srgbClr val="006482"/>
              </a:solidFill>
            </a:endParaRPr>
          </a:p>
          <a:p>
            <a:pPr lvl="1">
              <a:spcAft>
                <a:spcPts val="0"/>
              </a:spcAft>
              <a:buFont typeface="Arial" panose="020B0604020202020204" pitchFamily="34" charset="0"/>
              <a:buChar char="•"/>
            </a:pPr>
            <a:r>
              <a:rPr lang="en-US" sz="1050" b="0" dirty="0" smtClean="0">
                <a:solidFill>
                  <a:srgbClr val="006482"/>
                </a:solidFill>
              </a:rPr>
              <a:t>May consider BKI </a:t>
            </a:r>
            <a:r>
              <a:rPr lang="en-US" sz="1050" b="0" dirty="0" err="1" smtClean="0">
                <a:solidFill>
                  <a:srgbClr val="006482"/>
                </a:solidFill>
              </a:rPr>
              <a:t>APIgee</a:t>
            </a:r>
            <a:r>
              <a:rPr lang="en-US" sz="1050" b="0" dirty="0" smtClean="0">
                <a:solidFill>
                  <a:srgbClr val="006482"/>
                </a:solidFill>
              </a:rPr>
              <a:t> once it is available in AWS</a:t>
            </a:r>
          </a:p>
          <a:p>
            <a:pPr lvl="1">
              <a:spcAft>
                <a:spcPts val="0"/>
              </a:spcAft>
              <a:buFont typeface="Arial" panose="020B0604020202020204" pitchFamily="34" charset="0"/>
              <a:buChar char="•"/>
            </a:pPr>
            <a:endParaRPr lang="en-US" sz="1050" b="0" dirty="0" smtClean="0">
              <a:solidFill>
                <a:srgbClr val="006482"/>
              </a:solidFill>
            </a:endParaRPr>
          </a:p>
          <a:p>
            <a:pPr marL="0" indent="0">
              <a:spcAft>
                <a:spcPts val="0"/>
              </a:spcAft>
              <a:buNone/>
            </a:pPr>
            <a:r>
              <a:rPr lang="en-US" sz="1200" dirty="0" smtClean="0">
                <a:solidFill>
                  <a:srgbClr val="006482"/>
                </a:solidFill>
              </a:rPr>
              <a:t>Retention:</a:t>
            </a:r>
            <a:endParaRPr lang="en-US" sz="1200" dirty="0">
              <a:solidFill>
                <a:srgbClr val="006482"/>
              </a:solidFill>
            </a:endParaRPr>
          </a:p>
          <a:p>
            <a:pPr lvl="1">
              <a:spcAft>
                <a:spcPts val="0"/>
              </a:spcAft>
              <a:buFont typeface="Arial" panose="020B0604020202020204" pitchFamily="34" charset="0"/>
              <a:buChar char="•"/>
            </a:pPr>
            <a:r>
              <a:rPr lang="en-US" sz="1050" b="0" dirty="0" smtClean="0">
                <a:solidFill>
                  <a:srgbClr val="006482"/>
                </a:solidFill>
              </a:rPr>
              <a:t>Not part of V1 but need to consider</a:t>
            </a:r>
            <a:endParaRPr lang="en-US" sz="1050" b="0" dirty="0">
              <a:solidFill>
                <a:srgbClr val="006482"/>
              </a:solidFill>
            </a:endParaRPr>
          </a:p>
          <a:p>
            <a:pPr marL="227013" lvl="1" indent="0">
              <a:spcAft>
                <a:spcPts val="0"/>
              </a:spcAft>
              <a:buNone/>
            </a:pPr>
            <a:endParaRPr lang="en-US" sz="1050" b="0" dirty="0" smtClean="0">
              <a:solidFill>
                <a:srgbClr val="006482"/>
              </a:solidFill>
            </a:endParaRPr>
          </a:p>
          <a:p>
            <a:pPr lvl="1">
              <a:spcAft>
                <a:spcPts val="0"/>
              </a:spcAft>
              <a:buFont typeface="Arial" panose="020B0604020202020204" pitchFamily="34" charset="0"/>
              <a:buChar char="•"/>
            </a:pPr>
            <a:endParaRPr lang="en-US" sz="1050" b="0" dirty="0" smtClean="0">
              <a:solidFill>
                <a:srgbClr val="006482"/>
              </a:solidFill>
            </a:endParaRPr>
          </a:p>
          <a:p>
            <a:pPr lvl="1">
              <a:spcAft>
                <a:spcPts val="0"/>
              </a:spcAft>
              <a:buFont typeface="Arial" panose="020B0604020202020204" pitchFamily="34" charset="0"/>
              <a:buChar char="•"/>
            </a:pPr>
            <a:endParaRPr lang="en-US" sz="1050" b="0" dirty="0" smtClean="0">
              <a:solidFill>
                <a:srgbClr val="006482"/>
              </a:solidFill>
            </a:endParaRPr>
          </a:p>
          <a:p>
            <a:pPr marL="0" indent="0">
              <a:buNone/>
            </a:pPr>
            <a:endParaRPr lang="en-US" sz="1200" dirty="0">
              <a:solidFill>
                <a:srgbClr val="006482"/>
              </a:solidFill>
            </a:endParaRPr>
          </a:p>
          <a:p>
            <a:pPr marL="0" indent="0">
              <a:buNone/>
            </a:pPr>
            <a:endParaRPr lang="en-US" sz="1200" dirty="0">
              <a:solidFill>
                <a:srgbClr val="006482"/>
              </a:solidFill>
            </a:endParaRPr>
          </a:p>
        </p:txBody>
      </p:sp>
    </p:spTree>
    <p:extLst>
      <p:ext uri="{BB962C8B-B14F-4D97-AF65-F5344CB8AC3E}">
        <p14:creationId xmlns:p14="http://schemas.microsoft.com/office/powerpoint/2010/main" val="3123524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DynamoDB</a:t>
            </a:r>
            <a:r>
              <a:rPr lang="en-US" dirty="0" smtClean="0"/>
              <a:t> – Document information</a:t>
            </a:r>
            <a:endParaRPr lang="en-US" dirty="0"/>
          </a:p>
        </p:txBody>
      </p:sp>
      <p:sp>
        <p:nvSpPr>
          <p:cNvPr id="4" name="Content Placeholder 3"/>
          <p:cNvSpPr>
            <a:spLocks noGrp="1"/>
          </p:cNvSpPr>
          <p:nvPr>
            <p:ph sz="half" idx="2"/>
          </p:nvPr>
        </p:nvSpPr>
        <p:spPr>
          <a:xfrm>
            <a:off x="352430" y="722314"/>
            <a:ext cx="8623930" cy="4019810"/>
          </a:xfrm>
        </p:spPr>
        <p:txBody>
          <a:bodyPr/>
          <a:lstStyle/>
          <a:p>
            <a:pPr marL="0" indent="0">
              <a:spcAft>
                <a:spcPts val="0"/>
              </a:spcAft>
              <a:buNone/>
            </a:pPr>
            <a:endParaRPr lang="en-US" sz="1200" dirty="0" smtClean="0">
              <a:solidFill>
                <a:srgbClr val="006482"/>
              </a:solidFill>
            </a:endParaRPr>
          </a:p>
          <a:p>
            <a:pPr marL="746125" lvl="2" indent="-228600">
              <a:spcAft>
                <a:spcPts val="0"/>
              </a:spcAft>
            </a:pPr>
            <a:endParaRPr lang="en-US" sz="1000" dirty="0" smtClean="0">
              <a:solidFill>
                <a:srgbClr val="006482"/>
              </a:solidFill>
            </a:endParaRPr>
          </a:p>
          <a:p>
            <a:pPr marL="746125" lvl="2" indent="-228600">
              <a:spcAft>
                <a:spcPts val="0"/>
              </a:spcAft>
            </a:pPr>
            <a:endParaRPr lang="en-US" sz="1000" dirty="0" smtClean="0">
              <a:solidFill>
                <a:srgbClr val="006482"/>
              </a:solidFill>
            </a:endParaRPr>
          </a:p>
          <a:p>
            <a:pPr>
              <a:buFontTx/>
              <a:buChar char="-"/>
            </a:pPr>
            <a:endParaRPr lang="en-US" sz="1200" dirty="0" smtClean="0">
              <a:solidFill>
                <a:srgbClr val="006482"/>
              </a:solidFill>
            </a:endParaRPr>
          </a:p>
          <a:p>
            <a:pPr marL="0" indent="0">
              <a:buNone/>
            </a:pPr>
            <a:endParaRPr lang="en-US" sz="1200" dirty="0">
              <a:solidFill>
                <a:srgbClr val="00648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54305589"/>
              </p:ext>
            </p:extLst>
          </p:nvPr>
        </p:nvGraphicFramePr>
        <p:xfrm>
          <a:off x="445082" y="589846"/>
          <a:ext cx="5066032" cy="4694115"/>
        </p:xfrm>
        <a:graphic>
          <a:graphicData uri="http://schemas.openxmlformats.org/drawingml/2006/table">
            <a:tbl>
              <a:tblPr firstRow="1" firstCol="1" bandRow="1">
                <a:tableStyleId>{5C22544A-7EE6-4342-B048-85BDC9FD1C3A}</a:tableStyleId>
              </a:tblPr>
              <a:tblGrid>
                <a:gridCol w="1153868"/>
                <a:gridCol w="1956082"/>
                <a:gridCol w="1956082"/>
              </a:tblGrid>
              <a:tr h="144982">
                <a:tc>
                  <a:txBody>
                    <a:bodyPr/>
                    <a:lstStyle/>
                    <a:p>
                      <a:pPr marL="0" marR="0">
                        <a:lnSpc>
                          <a:spcPct val="107000"/>
                        </a:lnSpc>
                        <a:spcBef>
                          <a:spcPts val="0"/>
                        </a:spcBef>
                        <a:spcAft>
                          <a:spcPts val="800"/>
                        </a:spcAft>
                      </a:pPr>
                      <a:r>
                        <a:rPr lang="en-US" sz="700" dirty="0">
                          <a:effectLst/>
                        </a:rPr>
                        <a:t>Table name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gridSpan="2">
                  <a:txBody>
                    <a:bodyPr/>
                    <a:lstStyle/>
                    <a:p>
                      <a:pPr marL="0" marR="0">
                        <a:lnSpc>
                          <a:spcPct val="107000"/>
                        </a:lnSpc>
                        <a:spcBef>
                          <a:spcPts val="0"/>
                        </a:spcBef>
                        <a:spcAft>
                          <a:spcPts val="800"/>
                        </a:spcAft>
                      </a:pPr>
                      <a:r>
                        <a:rPr lang="en-US" sz="700">
                          <a:effectLst/>
                        </a:rPr>
                        <a:t>&lt;environment&gt;-vault-document-info</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hMerge="1">
                  <a:txBody>
                    <a:bodyPr/>
                    <a:lstStyle/>
                    <a:p>
                      <a:endParaRPr lang="en-US"/>
                    </a:p>
                  </a:txBody>
                  <a:tcPr/>
                </a:tc>
              </a:tr>
              <a:tr h="144982">
                <a:tc>
                  <a:txBody>
                    <a:bodyPr/>
                    <a:lstStyle/>
                    <a:p>
                      <a:pPr marL="0" marR="0">
                        <a:lnSpc>
                          <a:spcPct val="107000"/>
                        </a:lnSpc>
                        <a:spcBef>
                          <a:spcPts val="0"/>
                        </a:spcBef>
                        <a:spcAft>
                          <a:spcPts val="800"/>
                        </a:spcAft>
                      </a:pPr>
                      <a:r>
                        <a:rPr lang="en-US" sz="700">
                          <a:effectLst/>
                        </a:rPr>
                        <a:t>Primary partition key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800"/>
                        </a:spcAft>
                      </a:pPr>
                      <a:r>
                        <a:rPr lang="en-US" sz="700" dirty="0" err="1">
                          <a:effectLst/>
                        </a:rPr>
                        <a:t>documentId</a:t>
                      </a:r>
                      <a:r>
                        <a:rPr lang="en-US" sz="700" dirty="0">
                          <a:effectLst/>
                        </a:rPr>
                        <a:t> (String)</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800"/>
                        </a:spcAft>
                      </a:pPr>
                      <a:r>
                        <a:rPr lang="en-US" sz="700" dirty="0">
                          <a:effectLst/>
                        </a:rPr>
                        <a:t>Unique UUID generated by the </a:t>
                      </a:r>
                      <a:r>
                        <a:rPr lang="en-US" sz="700" dirty="0" smtClean="0">
                          <a:effectLst/>
                        </a:rPr>
                        <a:t>Vault</a:t>
                      </a:r>
                      <a:r>
                        <a:rPr lang="en-US" sz="700" baseline="0" dirty="0" smtClean="0">
                          <a:effectLst/>
                        </a:rPr>
                        <a:t> or could be passed in upload API</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44982">
                <a:tc>
                  <a:txBody>
                    <a:bodyPr/>
                    <a:lstStyle/>
                    <a:p>
                      <a:pPr marL="0" marR="0">
                        <a:lnSpc>
                          <a:spcPct val="107000"/>
                        </a:lnSpc>
                        <a:spcBef>
                          <a:spcPts val="0"/>
                        </a:spcBef>
                        <a:spcAft>
                          <a:spcPts val="800"/>
                        </a:spcAft>
                      </a:pPr>
                      <a:r>
                        <a:rPr lang="en-US" sz="700">
                          <a:effectLst/>
                        </a:rPr>
                        <a:t>Primary sort key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800"/>
                        </a:spcAft>
                      </a:pPr>
                      <a:r>
                        <a:rPr lang="en-US" sz="700" dirty="0">
                          <a:effectLst/>
                        </a:rPr>
                        <a: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800"/>
                        </a:spcAft>
                      </a:pPr>
                      <a:r>
                        <a:rPr lang="en-US" sz="7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44982">
                <a:tc>
                  <a:txBody>
                    <a:bodyPr/>
                    <a:lstStyle/>
                    <a:p>
                      <a:pPr marL="0" marR="0">
                        <a:lnSpc>
                          <a:spcPct val="107000"/>
                        </a:lnSpc>
                        <a:spcBef>
                          <a:spcPts val="0"/>
                        </a:spcBef>
                        <a:spcAft>
                          <a:spcPts val="800"/>
                        </a:spcAft>
                      </a:pPr>
                      <a:r>
                        <a:rPr lang="en-US" sz="700">
                          <a:effectLst/>
                        </a:rPr>
                        <a:t>Point-in-time recovery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gridSpan="2">
                  <a:txBody>
                    <a:bodyPr/>
                    <a:lstStyle/>
                    <a:p>
                      <a:pPr marL="0" marR="0">
                        <a:lnSpc>
                          <a:spcPct val="107000"/>
                        </a:lnSpc>
                        <a:spcBef>
                          <a:spcPts val="0"/>
                        </a:spcBef>
                        <a:spcAft>
                          <a:spcPts val="800"/>
                        </a:spcAft>
                      </a:pPr>
                      <a:r>
                        <a:rPr lang="en-US" sz="700">
                          <a:effectLst/>
                        </a:rPr>
                        <a:t>ENABLED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hMerge="1">
                  <a:txBody>
                    <a:bodyPr/>
                    <a:lstStyle/>
                    <a:p>
                      <a:endParaRPr lang="en-US"/>
                    </a:p>
                  </a:txBody>
                  <a:tcPr/>
                </a:tc>
              </a:tr>
              <a:tr h="144982">
                <a:tc>
                  <a:txBody>
                    <a:bodyPr/>
                    <a:lstStyle/>
                    <a:p>
                      <a:pPr marL="0" marR="0">
                        <a:lnSpc>
                          <a:spcPct val="107000"/>
                        </a:lnSpc>
                        <a:spcBef>
                          <a:spcPts val="0"/>
                        </a:spcBef>
                        <a:spcAft>
                          <a:spcPts val="800"/>
                        </a:spcAft>
                      </a:pPr>
                      <a:r>
                        <a:rPr lang="en-US" sz="700">
                          <a:effectLst/>
                        </a:rPr>
                        <a:t>Encryption Type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gridSpan="2">
                  <a:txBody>
                    <a:bodyPr/>
                    <a:lstStyle/>
                    <a:p>
                      <a:pPr marL="0" marR="0">
                        <a:lnSpc>
                          <a:spcPct val="107000"/>
                        </a:lnSpc>
                        <a:spcBef>
                          <a:spcPts val="0"/>
                        </a:spcBef>
                        <a:spcAft>
                          <a:spcPts val="800"/>
                        </a:spcAft>
                      </a:pPr>
                      <a:r>
                        <a:rPr lang="en-US" sz="700">
                          <a:effectLst/>
                        </a:rPr>
                        <a:t>KMS – Customer managed CMK</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hMerge="1">
                  <a:txBody>
                    <a:bodyPr/>
                    <a:lstStyle/>
                    <a:p>
                      <a:endParaRPr lang="en-US"/>
                    </a:p>
                  </a:txBody>
                  <a:tcPr/>
                </a:tc>
              </a:tr>
              <a:tr h="144982">
                <a:tc>
                  <a:txBody>
                    <a:bodyPr/>
                    <a:lstStyle/>
                    <a:p>
                      <a:pPr marL="0" marR="0">
                        <a:lnSpc>
                          <a:spcPct val="107000"/>
                        </a:lnSpc>
                        <a:spcBef>
                          <a:spcPts val="0"/>
                        </a:spcBef>
                        <a:spcAft>
                          <a:spcPts val="800"/>
                        </a:spcAft>
                      </a:pPr>
                      <a:r>
                        <a:rPr lang="en-US" sz="700">
                          <a:effectLst/>
                        </a:rPr>
                        <a:t>Encryption Status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gridSpan="2">
                  <a:txBody>
                    <a:bodyPr/>
                    <a:lstStyle/>
                    <a:p>
                      <a:pPr marL="0" marR="0">
                        <a:lnSpc>
                          <a:spcPct val="107000"/>
                        </a:lnSpc>
                        <a:spcBef>
                          <a:spcPts val="0"/>
                        </a:spcBef>
                        <a:spcAft>
                          <a:spcPts val="800"/>
                        </a:spcAft>
                      </a:pPr>
                      <a:r>
                        <a:rPr lang="en-US" sz="700">
                          <a:effectLst/>
                        </a:rPr>
                        <a:t>Enabled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hMerge="1">
                  <a:txBody>
                    <a:bodyPr/>
                    <a:lstStyle/>
                    <a:p>
                      <a:endParaRPr lang="en-US"/>
                    </a:p>
                  </a:txBody>
                  <a:tcPr/>
                </a:tc>
              </a:tr>
              <a:tr h="271067">
                <a:tc>
                  <a:txBody>
                    <a:bodyPr/>
                    <a:lstStyle/>
                    <a:p>
                      <a:pPr marL="0" marR="0">
                        <a:lnSpc>
                          <a:spcPct val="107000"/>
                        </a:lnSpc>
                        <a:spcBef>
                          <a:spcPts val="0"/>
                        </a:spcBef>
                        <a:spcAft>
                          <a:spcPts val="800"/>
                        </a:spcAft>
                      </a:pPr>
                      <a:r>
                        <a:rPr lang="en-US" sz="700">
                          <a:effectLst/>
                        </a:rPr>
                        <a:t>Read/write capacity mode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gridSpan="2">
                  <a:txBody>
                    <a:bodyPr/>
                    <a:lstStyle/>
                    <a:p>
                      <a:pPr marL="0" marR="0">
                        <a:lnSpc>
                          <a:spcPct val="107000"/>
                        </a:lnSpc>
                        <a:spcBef>
                          <a:spcPts val="0"/>
                        </a:spcBef>
                        <a:spcAft>
                          <a:spcPts val="800"/>
                        </a:spcAft>
                      </a:pPr>
                      <a:r>
                        <a:rPr lang="en-US" sz="700">
                          <a:effectLst/>
                        </a:rPr>
                        <a:t>On-Demand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hMerge="1">
                  <a:txBody>
                    <a:bodyPr/>
                    <a:lstStyle/>
                    <a:p>
                      <a:endParaRPr lang="en-US"/>
                    </a:p>
                  </a:txBody>
                  <a:tcPr/>
                </a:tc>
              </a:tr>
              <a:tr h="1048506">
                <a:tc rowSpan="3">
                  <a:txBody>
                    <a:bodyPr/>
                    <a:lstStyle/>
                    <a:p>
                      <a:pPr marL="0" marR="0">
                        <a:lnSpc>
                          <a:spcPct val="107000"/>
                        </a:lnSpc>
                        <a:spcBef>
                          <a:spcPts val="0"/>
                        </a:spcBef>
                        <a:spcAft>
                          <a:spcPts val="800"/>
                        </a:spcAft>
                      </a:pPr>
                      <a:r>
                        <a:rPr lang="en-US" sz="700">
                          <a:effectLst/>
                        </a:rPr>
                        <a:t>Secondary Indexes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800"/>
                        </a:spcAft>
                      </a:pPr>
                      <a:r>
                        <a:rPr lang="en-US" sz="700" dirty="0" err="1">
                          <a:effectLst/>
                        </a:rPr>
                        <a:t>docStatus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0"/>
                        </a:spcAft>
                      </a:pPr>
                      <a:r>
                        <a:rPr lang="en-US" sz="700" dirty="0">
                          <a:effectLst/>
                        </a:rPr>
                        <a:t>Current processing status of the document. </a:t>
                      </a:r>
                      <a:br>
                        <a:rPr lang="en-US" sz="700" dirty="0">
                          <a:effectLst/>
                        </a:rPr>
                      </a:br>
                      <a:r>
                        <a:rPr lang="en-US" sz="700" dirty="0">
                          <a:effectLst/>
                        </a:rPr>
                        <a:t>Possible Values:</a:t>
                      </a:r>
                    </a:p>
                    <a:p>
                      <a:pPr marL="342900" marR="0" lvl="0" indent="-342900">
                        <a:lnSpc>
                          <a:spcPct val="107000"/>
                        </a:lnSpc>
                        <a:spcBef>
                          <a:spcPts val="0"/>
                        </a:spcBef>
                        <a:spcAft>
                          <a:spcPts val="0"/>
                        </a:spcAft>
                        <a:buFont typeface="Symbol" panose="05050102010706020507" pitchFamily="18" charset="2"/>
                        <a:buChar char=""/>
                      </a:pPr>
                      <a:r>
                        <a:rPr lang="en-US" sz="700" dirty="0">
                          <a:effectLst/>
                        </a:rPr>
                        <a:t>UPLOAD_REQUESTED</a:t>
                      </a:r>
                    </a:p>
                    <a:p>
                      <a:pPr marL="342900" marR="0" lvl="0" indent="-342900">
                        <a:lnSpc>
                          <a:spcPct val="107000"/>
                        </a:lnSpc>
                        <a:spcBef>
                          <a:spcPts val="0"/>
                        </a:spcBef>
                        <a:spcAft>
                          <a:spcPts val="0"/>
                        </a:spcAft>
                        <a:buFont typeface="Symbol" panose="05050102010706020507" pitchFamily="18" charset="2"/>
                        <a:buChar char=""/>
                      </a:pPr>
                      <a:r>
                        <a:rPr lang="en-US" sz="700" dirty="0">
                          <a:effectLst/>
                        </a:rPr>
                        <a:t>URL_GENERATED </a:t>
                      </a:r>
                    </a:p>
                    <a:p>
                      <a:pPr marL="342900" marR="0" lvl="0" indent="-342900">
                        <a:lnSpc>
                          <a:spcPct val="107000"/>
                        </a:lnSpc>
                        <a:spcBef>
                          <a:spcPts val="0"/>
                        </a:spcBef>
                        <a:spcAft>
                          <a:spcPts val="0"/>
                        </a:spcAft>
                        <a:buFont typeface="Symbol" panose="05050102010706020507" pitchFamily="18" charset="2"/>
                        <a:buChar char=""/>
                      </a:pPr>
                      <a:r>
                        <a:rPr lang="en-US" sz="700" dirty="0">
                          <a:effectLst/>
                        </a:rPr>
                        <a:t>FILE_UPLOADED </a:t>
                      </a:r>
                    </a:p>
                    <a:p>
                      <a:pPr marL="342900" marR="0" lvl="0" indent="-342900">
                        <a:lnSpc>
                          <a:spcPct val="107000"/>
                        </a:lnSpc>
                        <a:spcBef>
                          <a:spcPts val="0"/>
                        </a:spcBef>
                        <a:spcAft>
                          <a:spcPts val="0"/>
                        </a:spcAft>
                        <a:buFont typeface="Symbol" panose="05050102010706020507" pitchFamily="18" charset="2"/>
                        <a:buChar char=""/>
                      </a:pPr>
                      <a:r>
                        <a:rPr lang="en-US" sz="700" dirty="0">
                          <a:effectLst/>
                        </a:rPr>
                        <a:t>FILE_SCANNING</a:t>
                      </a:r>
                    </a:p>
                    <a:p>
                      <a:pPr marL="342900" marR="0" lvl="0" indent="-342900">
                        <a:lnSpc>
                          <a:spcPct val="107000"/>
                        </a:lnSpc>
                        <a:spcBef>
                          <a:spcPts val="0"/>
                        </a:spcBef>
                        <a:spcAft>
                          <a:spcPts val="0"/>
                        </a:spcAft>
                        <a:buFont typeface="Symbol" panose="05050102010706020507" pitchFamily="18" charset="2"/>
                        <a:buChar char=""/>
                      </a:pPr>
                      <a:r>
                        <a:rPr lang="en-US" sz="700" dirty="0">
                          <a:effectLst/>
                        </a:rPr>
                        <a:t>FAILED_SCANNING</a:t>
                      </a:r>
                    </a:p>
                    <a:p>
                      <a:pPr marL="342900" marR="0" lvl="0" indent="-342900">
                        <a:lnSpc>
                          <a:spcPct val="107000"/>
                        </a:lnSpc>
                        <a:spcBef>
                          <a:spcPts val="0"/>
                        </a:spcBef>
                        <a:spcAft>
                          <a:spcPts val="0"/>
                        </a:spcAft>
                        <a:buFont typeface="Symbol" panose="05050102010706020507" pitchFamily="18" charset="2"/>
                        <a:buChar char=""/>
                      </a:pPr>
                      <a:r>
                        <a:rPr lang="en-US" sz="700" dirty="0">
                          <a:effectLst/>
                        </a:rPr>
                        <a:t>COMPLETED_PROCESSING</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62127">
                <a:tc vMerge="1">
                  <a:txBody>
                    <a:bodyPr/>
                    <a:lstStyle/>
                    <a:p>
                      <a:endParaRPr lang="en-US"/>
                    </a:p>
                  </a:txBody>
                  <a:tcPr/>
                </a:tc>
                <a:tc>
                  <a:txBody>
                    <a:bodyPr/>
                    <a:lstStyle/>
                    <a:p>
                      <a:pPr marL="0" marR="0">
                        <a:lnSpc>
                          <a:spcPct val="107000"/>
                        </a:lnSpc>
                        <a:spcBef>
                          <a:spcPts val="0"/>
                        </a:spcBef>
                        <a:spcAft>
                          <a:spcPts val="800"/>
                        </a:spcAft>
                      </a:pPr>
                      <a:r>
                        <a:rPr lang="en-US" sz="700">
                          <a:effectLst/>
                        </a:rPr>
                        <a:t>correlationId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800"/>
                        </a:spcAft>
                      </a:pPr>
                      <a:r>
                        <a:rPr lang="en-US" sz="700" dirty="0">
                          <a:effectLst/>
                        </a:rPr>
                        <a:t>ID that can be used for retrieving the document (</a:t>
                      </a:r>
                      <a:r>
                        <a:rPr lang="en-US" sz="700" dirty="0" err="1">
                          <a:effectLst/>
                        </a:rPr>
                        <a:t>i.e</a:t>
                      </a:r>
                      <a:r>
                        <a:rPr lang="en-US" sz="700" dirty="0">
                          <a:effectLst/>
                        </a:rPr>
                        <a:t> Loan #, Seller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886874">
                <a:tc vMerge="1">
                  <a:txBody>
                    <a:bodyPr/>
                    <a:lstStyle/>
                    <a:p>
                      <a:endParaRPr lang="en-US"/>
                    </a:p>
                  </a:txBody>
                  <a:tcPr/>
                </a:tc>
                <a:tc>
                  <a:txBody>
                    <a:bodyPr/>
                    <a:lstStyle/>
                    <a:p>
                      <a:pPr marL="0" marR="0">
                        <a:lnSpc>
                          <a:spcPct val="107000"/>
                        </a:lnSpc>
                        <a:spcBef>
                          <a:spcPts val="0"/>
                        </a:spcBef>
                        <a:spcAft>
                          <a:spcPts val="800"/>
                        </a:spcAft>
                      </a:pPr>
                      <a:r>
                        <a:rPr lang="en-US" sz="700" dirty="0" err="1">
                          <a:effectLst/>
                        </a:rPr>
                        <a:t>transactionId</a:t>
                      </a:r>
                      <a:endParaRPr lang="en-US" sz="700" dirty="0">
                        <a:effectLst/>
                      </a:endParaRPr>
                    </a:p>
                    <a:p>
                      <a:pPr marL="0" marR="0">
                        <a:lnSpc>
                          <a:spcPct val="107000"/>
                        </a:lnSpc>
                        <a:spcBef>
                          <a:spcPts val="0"/>
                        </a:spcBef>
                        <a:spcAft>
                          <a:spcPts val="800"/>
                        </a:spcAft>
                      </a:pPr>
                      <a:r>
                        <a:rPr lang="en-US" sz="700" dirty="0" err="1">
                          <a:effectLst/>
                        </a:rPr>
                        <a:t>docType</a:t>
                      </a:r>
                      <a:endParaRPr lang="en-US" sz="700" dirty="0">
                        <a:effectLst/>
                      </a:endParaRPr>
                    </a:p>
                    <a:p>
                      <a:pPr marL="0" marR="0">
                        <a:lnSpc>
                          <a:spcPct val="107000"/>
                        </a:lnSpc>
                        <a:spcBef>
                          <a:spcPts val="0"/>
                        </a:spcBef>
                        <a:spcAft>
                          <a:spcPts val="800"/>
                        </a:spcAft>
                      </a:pPr>
                      <a:r>
                        <a:rPr lang="en-US" sz="700" dirty="0">
                          <a:effectLst/>
                        </a:rPr>
                        <a:t> </a:t>
                      </a:r>
                    </a:p>
                    <a:p>
                      <a:pPr marL="0" marR="0">
                        <a:lnSpc>
                          <a:spcPct val="107000"/>
                        </a:lnSpc>
                        <a:spcBef>
                          <a:spcPts val="0"/>
                        </a:spcBef>
                        <a:spcAft>
                          <a:spcPts val="800"/>
                        </a:spcAft>
                      </a:pPr>
                      <a:r>
                        <a:rPr lang="en-US" sz="700" dirty="0" err="1">
                          <a:effectLst/>
                        </a:rPr>
                        <a:t>clientId</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0"/>
                        </a:spcAft>
                      </a:pPr>
                      <a:r>
                        <a:rPr lang="en-US" sz="700" dirty="0">
                          <a:effectLst/>
                        </a:rPr>
                        <a:t>Used by Exchange and AIVA</a:t>
                      </a:r>
                    </a:p>
                    <a:p>
                      <a:pPr marL="0" marR="0">
                        <a:lnSpc>
                          <a:spcPct val="107000"/>
                        </a:lnSpc>
                        <a:spcBef>
                          <a:spcPts val="0"/>
                        </a:spcBef>
                        <a:spcAft>
                          <a:spcPts val="0"/>
                        </a:spcAft>
                      </a:pPr>
                      <a:r>
                        <a:rPr lang="en-US" sz="700" dirty="0">
                          <a:effectLst/>
                        </a:rPr>
                        <a:t> </a:t>
                      </a:r>
                    </a:p>
                    <a:p>
                      <a:pPr marL="0" marR="0">
                        <a:lnSpc>
                          <a:spcPct val="107000"/>
                        </a:lnSpc>
                        <a:spcBef>
                          <a:spcPts val="0"/>
                        </a:spcBef>
                        <a:spcAft>
                          <a:spcPts val="0"/>
                        </a:spcAft>
                      </a:pPr>
                      <a:r>
                        <a:rPr lang="en-US" sz="700" dirty="0">
                          <a:effectLst/>
                        </a:rPr>
                        <a:t>Document type (to be decided by calling </a:t>
                      </a:r>
                      <a:r>
                        <a:rPr lang="en-US" sz="700" dirty="0" smtClean="0">
                          <a:effectLst/>
                        </a:rPr>
                        <a:t>application)</a:t>
                      </a:r>
                      <a:endParaRPr lang="en-US" sz="700" dirty="0">
                        <a:effectLst/>
                      </a:endParaRPr>
                    </a:p>
                    <a:p>
                      <a:pPr marL="0" marR="0">
                        <a:lnSpc>
                          <a:spcPct val="107000"/>
                        </a:lnSpc>
                        <a:spcBef>
                          <a:spcPts val="0"/>
                        </a:spcBef>
                        <a:spcAft>
                          <a:spcPts val="0"/>
                        </a:spcAft>
                      </a:pPr>
                      <a:r>
                        <a:rPr lang="en-US" sz="700" dirty="0">
                          <a:effectLst/>
                        </a:rPr>
                        <a:t> </a:t>
                      </a:r>
                    </a:p>
                    <a:p>
                      <a:pPr marL="0" marR="0">
                        <a:lnSpc>
                          <a:spcPct val="107000"/>
                        </a:lnSpc>
                        <a:spcBef>
                          <a:spcPts val="0"/>
                        </a:spcBef>
                        <a:spcAft>
                          <a:spcPts val="0"/>
                        </a:spcAft>
                      </a:pPr>
                      <a:r>
                        <a:rPr lang="en-US" sz="700" dirty="0">
                          <a:effectLst/>
                        </a:rPr>
                        <a:t>Client ID (i.e. 515, 128, 942)</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75369">
                <a:tc rowSpan="4">
                  <a:txBody>
                    <a:bodyPr/>
                    <a:lstStyle/>
                    <a:p>
                      <a:pPr marL="0" marR="0">
                        <a:lnSpc>
                          <a:spcPct val="107000"/>
                        </a:lnSpc>
                        <a:spcBef>
                          <a:spcPts val="0"/>
                        </a:spcBef>
                        <a:spcAft>
                          <a:spcPts val="800"/>
                        </a:spcAft>
                      </a:pPr>
                      <a:r>
                        <a:rPr lang="en-US" sz="700">
                          <a:effectLst/>
                        </a:rPr>
                        <a:t>Other Columns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800"/>
                        </a:spcAft>
                      </a:pPr>
                      <a:r>
                        <a:rPr lang="en-US" sz="700" dirty="0" err="1">
                          <a:effectLst/>
                        </a:rPr>
                        <a:t>docSize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800"/>
                        </a:spcAft>
                      </a:pPr>
                      <a:r>
                        <a:rPr lang="en-US" sz="700">
                          <a:effectLst/>
                        </a:rPr>
                        <a:t>Size of file (bytes)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73514">
                <a:tc vMerge="1">
                  <a:txBody>
                    <a:bodyPr/>
                    <a:lstStyle/>
                    <a:p>
                      <a:endParaRPr lang="en-US"/>
                    </a:p>
                  </a:txBody>
                  <a:tcPr/>
                </a:tc>
                <a:tc>
                  <a:txBody>
                    <a:bodyPr/>
                    <a:lstStyle/>
                    <a:p>
                      <a:pPr marL="0" marR="0">
                        <a:lnSpc>
                          <a:spcPct val="107000"/>
                        </a:lnSpc>
                        <a:spcBef>
                          <a:spcPts val="0"/>
                        </a:spcBef>
                        <a:spcAft>
                          <a:spcPts val="800"/>
                        </a:spcAft>
                      </a:pPr>
                      <a:r>
                        <a:rPr lang="en-US" sz="700" dirty="0" err="1">
                          <a:effectLst/>
                        </a:rPr>
                        <a:t>docSource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800"/>
                        </a:spcAft>
                      </a:pPr>
                      <a:r>
                        <a:rPr lang="en-US" sz="700" dirty="0">
                          <a:effectLst/>
                        </a:rPr>
                        <a:t>Document source (application)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73514">
                <a:tc vMerge="1">
                  <a:txBody>
                    <a:bodyPr/>
                    <a:lstStyle/>
                    <a:p>
                      <a:endParaRPr lang="en-US"/>
                    </a:p>
                  </a:txBody>
                  <a:tcPr/>
                </a:tc>
                <a:tc>
                  <a:txBody>
                    <a:bodyPr/>
                    <a:lstStyle/>
                    <a:p>
                      <a:pPr marL="0" marR="0">
                        <a:lnSpc>
                          <a:spcPct val="107000"/>
                        </a:lnSpc>
                        <a:spcBef>
                          <a:spcPts val="0"/>
                        </a:spcBef>
                        <a:spcAft>
                          <a:spcPts val="800"/>
                        </a:spcAft>
                      </a:pPr>
                      <a:r>
                        <a:rPr lang="en-US" sz="700">
                          <a:effectLst/>
                        </a:rPr>
                        <a:t>filename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800"/>
                        </a:spcAft>
                      </a:pPr>
                      <a:r>
                        <a:rPr lang="en-US" sz="700">
                          <a:effectLst/>
                        </a:rPr>
                        <a:t>file name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755603">
                <a:tc vMerge="1">
                  <a:txBody>
                    <a:bodyPr/>
                    <a:lstStyle/>
                    <a:p>
                      <a:endParaRPr lang="en-US"/>
                    </a:p>
                  </a:txBody>
                  <a:tcPr/>
                </a:tc>
                <a:tc>
                  <a:txBody>
                    <a:bodyPr/>
                    <a:lstStyle/>
                    <a:p>
                      <a:pPr marL="0" marR="0">
                        <a:lnSpc>
                          <a:spcPct val="107000"/>
                        </a:lnSpc>
                        <a:spcBef>
                          <a:spcPts val="0"/>
                        </a:spcBef>
                        <a:spcAft>
                          <a:spcPts val="800"/>
                        </a:spcAft>
                      </a:pPr>
                      <a:r>
                        <a:rPr lang="en-US" sz="700" dirty="0" err="1">
                          <a:effectLst/>
                        </a:rPr>
                        <a:t>sourceData</a:t>
                      </a:r>
                      <a:endParaRPr lang="en-US" sz="700" dirty="0">
                        <a:effectLst/>
                      </a:endParaRPr>
                    </a:p>
                    <a:p>
                      <a:pPr marL="0" marR="0">
                        <a:lnSpc>
                          <a:spcPct val="107000"/>
                        </a:lnSpc>
                        <a:spcBef>
                          <a:spcPts val="0"/>
                        </a:spcBef>
                        <a:spcAft>
                          <a:spcPts val="800"/>
                        </a:spcAft>
                      </a:pPr>
                      <a:r>
                        <a:rPr lang="en-US" sz="700" dirty="0" err="1">
                          <a:effectLst/>
                        </a:rPr>
                        <a:t>mimeType</a:t>
                      </a:r>
                      <a:endParaRPr lang="en-US" sz="700" dirty="0">
                        <a:effectLst/>
                      </a:endParaRPr>
                    </a:p>
                    <a:p>
                      <a:pPr marL="0" marR="0">
                        <a:lnSpc>
                          <a:spcPct val="107000"/>
                        </a:lnSpc>
                        <a:spcBef>
                          <a:spcPts val="0"/>
                        </a:spcBef>
                        <a:spcAft>
                          <a:spcPts val="800"/>
                        </a:spcAft>
                      </a:pPr>
                      <a:r>
                        <a:rPr lang="en-US" sz="700" dirty="0">
                          <a:effectLst/>
                        </a:rPr>
                        <a:t>bucket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025" marR="6025" marT="6025" marB="6025"/>
                </a:tc>
                <a:tc>
                  <a:txBody>
                    <a:bodyPr/>
                    <a:lstStyle/>
                    <a:p>
                      <a:pPr marL="0" marR="0">
                        <a:lnSpc>
                          <a:spcPct val="107000"/>
                        </a:lnSpc>
                        <a:spcBef>
                          <a:spcPts val="0"/>
                        </a:spcBef>
                        <a:spcAft>
                          <a:spcPts val="800"/>
                        </a:spcAft>
                      </a:pPr>
                      <a:r>
                        <a:rPr lang="en-US" sz="700" dirty="0">
                          <a:effectLst/>
                        </a:rPr>
                        <a:t>Additional, user defined data, JSON</a:t>
                      </a:r>
                    </a:p>
                    <a:p>
                      <a:pPr marL="0" marR="0">
                        <a:lnSpc>
                          <a:spcPct val="107000"/>
                        </a:lnSpc>
                        <a:spcBef>
                          <a:spcPts val="0"/>
                        </a:spcBef>
                        <a:spcAft>
                          <a:spcPts val="800"/>
                        </a:spcAft>
                      </a:pPr>
                      <a:r>
                        <a:rPr lang="en-US" sz="700" dirty="0">
                          <a:effectLst/>
                        </a:rPr>
                        <a:t>(</a:t>
                      </a:r>
                      <a:r>
                        <a:rPr lang="en-US" sz="700" dirty="0" err="1">
                          <a:effectLst/>
                        </a:rPr>
                        <a:t>i.e</a:t>
                      </a:r>
                      <a:r>
                        <a:rPr lang="en-US" sz="700" dirty="0">
                          <a:effectLst/>
                        </a:rPr>
                        <a:t> .pdf, .doc)</a:t>
                      </a:r>
                    </a:p>
                    <a:p>
                      <a:pPr marL="0" marR="0">
                        <a:lnSpc>
                          <a:spcPct val="107000"/>
                        </a:lnSpc>
                        <a:spcBef>
                          <a:spcPts val="0"/>
                        </a:spcBef>
                        <a:spcAft>
                          <a:spcPts val="800"/>
                        </a:spcAft>
                      </a:pPr>
                      <a:r>
                        <a:rPr lang="en-US" sz="700" dirty="0">
                          <a:effectLst/>
                        </a:rPr>
                        <a:t>Name of the bucket where document is stored</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488247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DynamoDB</a:t>
            </a:r>
            <a:r>
              <a:rPr lang="en-US" dirty="0" smtClean="0"/>
              <a:t> – Event History</a:t>
            </a:r>
            <a:endParaRPr lang="en-US" dirty="0"/>
          </a:p>
        </p:txBody>
      </p:sp>
      <p:sp>
        <p:nvSpPr>
          <p:cNvPr id="4" name="Content Placeholder 3"/>
          <p:cNvSpPr>
            <a:spLocks noGrp="1"/>
          </p:cNvSpPr>
          <p:nvPr>
            <p:ph sz="half" idx="2"/>
          </p:nvPr>
        </p:nvSpPr>
        <p:spPr>
          <a:xfrm>
            <a:off x="352430" y="722314"/>
            <a:ext cx="8623930" cy="4019810"/>
          </a:xfrm>
        </p:spPr>
        <p:txBody>
          <a:bodyPr/>
          <a:lstStyle/>
          <a:p>
            <a:pPr marL="0" indent="0">
              <a:spcAft>
                <a:spcPts val="0"/>
              </a:spcAft>
              <a:buNone/>
            </a:pPr>
            <a:endParaRPr lang="en-US" sz="1200" dirty="0" smtClean="0">
              <a:solidFill>
                <a:srgbClr val="006482"/>
              </a:solidFill>
            </a:endParaRPr>
          </a:p>
          <a:p>
            <a:pPr marL="746125" lvl="2" indent="-228600">
              <a:spcAft>
                <a:spcPts val="0"/>
              </a:spcAft>
            </a:pPr>
            <a:endParaRPr lang="en-US" sz="1000" dirty="0" smtClean="0">
              <a:solidFill>
                <a:srgbClr val="006482"/>
              </a:solidFill>
            </a:endParaRPr>
          </a:p>
          <a:p>
            <a:pPr marL="746125" lvl="2" indent="-228600">
              <a:spcAft>
                <a:spcPts val="0"/>
              </a:spcAft>
            </a:pPr>
            <a:endParaRPr lang="en-US" sz="1000" dirty="0" smtClean="0">
              <a:solidFill>
                <a:srgbClr val="006482"/>
              </a:solidFill>
            </a:endParaRPr>
          </a:p>
          <a:p>
            <a:pPr>
              <a:buFontTx/>
              <a:buChar char="-"/>
            </a:pPr>
            <a:endParaRPr lang="en-US" sz="1200" dirty="0" smtClean="0">
              <a:solidFill>
                <a:srgbClr val="006482"/>
              </a:solidFill>
            </a:endParaRPr>
          </a:p>
          <a:p>
            <a:pPr marL="0" indent="0">
              <a:buNone/>
            </a:pPr>
            <a:endParaRPr lang="en-US" sz="1200" dirty="0">
              <a:solidFill>
                <a:srgbClr val="00648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6182782"/>
              </p:ext>
            </p:extLst>
          </p:nvPr>
        </p:nvGraphicFramePr>
        <p:xfrm>
          <a:off x="457479" y="722313"/>
          <a:ext cx="5082187" cy="3782297"/>
        </p:xfrm>
        <a:graphic>
          <a:graphicData uri="http://schemas.openxmlformats.org/drawingml/2006/table">
            <a:tbl>
              <a:tblPr firstRow="1" firstCol="1" bandRow="1">
                <a:tableStyleId>{5C22544A-7EE6-4342-B048-85BDC9FD1C3A}</a:tableStyleId>
              </a:tblPr>
              <a:tblGrid>
                <a:gridCol w="1097473"/>
                <a:gridCol w="1992357"/>
                <a:gridCol w="1992357"/>
              </a:tblGrid>
              <a:tr h="168687">
                <a:tc>
                  <a:txBody>
                    <a:bodyPr/>
                    <a:lstStyle/>
                    <a:p>
                      <a:pPr marL="0" marR="0">
                        <a:lnSpc>
                          <a:spcPct val="107000"/>
                        </a:lnSpc>
                        <a:spcBef>
                          <a:spcPts val="0"/>
                        </a:spcBef>
                        <a:spcAft>
                          <a:spcPts val="800"/>
                        </a:spcAft>
                      </a:pPr>
                      <a:r>
                        <a:rPr lang="en-US" sz="900" dirty="0">
                          <a:effectLst/>
                        </a:rPr>
                        <a:t>Table name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gridSpan="2">
                  <a:txBody>
                    <a:bodyPr/>
                    <a:lstStyle/>
                    <a:p>
                      <a:pPr marL="0" marR="0">
                        <a:lnSpc>
                          <a:spcPct val="107000"/>
                        </a:lnSpc>
                        <a:spcBef>
                          <a:spcPts val="0"/>
                        </a:spcBef>
                        <a:spcAft>
                          <a:spcPts val="800"/>
                        </a:spcAft>
                      </a:pPr>
                      <a:r>
                        <a:rPr lang="en-US" sz="900">
                          <a:effectLst/>
                        </a:rPr>
                        <a:t>&lt;environment&gt;-vault-event-history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hMerge="1">
                  <a:txBody>
                    <a:bodyPr/>
                    <a:lstStyle/>
                    <a:p>
                      <a:endParaRPr lang="en-US"/>
                    </a:p>
                  </a:txBody>
                  <a:tcPr/>
                </a:tc>
              </a:tr>
              <a:tr h="168687">
                <a:tc>
                  <a:txBody>
                    <a:bodyPr/>
                    <a:lstStyle/>
                    <a:p>
                      <a:pPr marL="0" marR="0">
                        <a:lnSpc>
                          <a:spcPct val="107000"/>
                        </a:lnSpc>
                        <a:spcBef>
                          <a:spcPts val="0"/>
                        </a:spcBef>
                        <a:spcAft>
                          <a:spcPts val="800"/>
                        </a:spcAft>
                      </a:pPr>
                      <a:r>
                        <a:rPr lang="en-US" sz="900">
                          <a:effectLst/>
                        </a:rPr>
                        <a:t>Primary partition key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a:txBody>
                    <a:bodyPr/>
                    <a:lstStyle/>
                    <a:p>
                      <a:pPr marL="0" marR="0">
                        <a:lnSpc>
                          <a:spcPct val="107000"/>
                        </a:lnSpc>
                        <a:spcBef>
                          <a:spcPts val="0"/>
                        </a:spcBef>
                        <a:spcAft>
                          <a:spcPts val="800"/>
                        </a:spcAft>
                      </a:pPr>
                      <a:r>
                        <a:rPr lang="en-US" sz="900">
                          <a:effectLst/>
                        </a:rPr>
                        <a:t>documentId (String)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a:txBody>
                    <a:bodyPr/>
                    <a:lstStyle/>
                    <a:p>
                      <a:pPr marL="0" marR="0">
                        <a:lnSpc>
                          <a:spcPct val="107000"/>
                        </a:lnSpc>
                        <a:spcBef>
                          <a:spcPts val="0"/>
                        </a:spcBef>
                        <a:spcAft>
                          <a:spcPts val="800"/>
                        </a:spcAft>
                      </a:pPr>
                      <a:r>
                        <a:rPr lang="en-US" sz="900">
                          <a:effectLst/>
                        </a:rPr>
                        <a:t>Unique UUID generated by the Vault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68687">
                <a:tc>
                  <a:txBody>
                    <a:bodyPr/>
                    <a:lstStyle/>
                    <a:p>
                      <a:pPr marL="0" marR="0">
                        <a:lnSpc>
                          <a:spcPct val="107000"/>
                        </a:lnSpc>
                        <a:spcBef>
                          <a:spcPts val="0"/>
                        </a:spcBef>
                        <a:spcAft>
                          <a:spcPts val="800"/>
                        </a:spcAft>
                      </a:pPr>
                      <a:r>
                        <a:rPr lang="en-US" sz="900">
                          <a:effectLst/>
                        </a:rPr>
                        <a:t>Primary sort key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a:txBody>
                    <a:bodyPr/>
                    <a:lstStyle/>
                    <a:p>
                      <a:pPr marL="0" marR="0">
                        <a:lnSpc>
                          <a:spcPct val="107000"/>
                        </a:lnSpc>
                        <a:spcBef>
                          <a:spcPts val="0"/>
                        </a:spcBef>
                        <a:spcAft>
                          <a:spcPts val="800"/>
                        </a:spcAft>
                      </a:pPr>
                      <a:r>
                        <a:rPr lang="en-US" sz="900">
                          <a:effectLst/>
                        </a:rPr>
                        <a:t>eventTimestamp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a:txBody>
                    <a:bodyPr/>
                    <a:lstStyle/>
                    <a:p>
                      <a:pPr marL="0" marR="0">
                        <a:lnSpc>
                          <a:spcPct val="107000"/>
                        </a:lnSpc>
                        <a:spcBef>
                          <a:spcPts val="0"/>
                        </a:spcBef>
                        <a:spcAft>
                          <a:spcPts val="800"/>
                        </a:spcAft>
                      </a:pPr>
                      <a:r>
                        <a:rPr lang="en-US" sz="900">
                          <a:effectLst/>
                        </a:rPr>
                        <a:t>Time of change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21179">
                <a:tc>
                  <a:txBody>
                    <a:bodyPr/>
                    <a:lstStyle/>
                    <a:p>
                      <a:pPr marL="0" marR="0">
                        <a:lnSpc>
                          <a:spcPct val="107000"/>
                        </a:lnSpc>
                        <a:spcBef>
                          <a:spcPts val="0"/>
                        </a:spcBef>
                        <a:spcAft>
                          <a:spcPts val="800"/>
                        </a:spcAft>
                      </a:pPr>
                      <a:r>
                        <a:rPr lang="en-US" sz="900">
                          <a:effectLst/>
                        </a:rPr>
                        <a:t>Point-in-time recovery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gridSpan="2">
                  <a:txBody>
                    <a:bodyPr/>
                    <a:lstStyle/>
                    <a:p>
                      <a:pPr marL="0" marR="0">
                        <a:lnSpc>
                          <a:spcPct val="107000"/>
                        </a:lnSpc>
                        <a:spcBef>
                          <a:spcPts val="0"/>
                        </a:spcBef>
                        <a:spcAft>
                          <a:spcPts val="800"/>
                        </a:spcAft>
                      </a:pPr>
                      <a:r>
                        <a:rPr lang="en-US" sz="900">
                          <a:effectLst/>
                        </a:rPr>
                        <a:t>ENABLED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hMerge="1">
                  <a:txBody>
                    <a:bodyPr/>
                    <a:lstStyle/>
                    <a:p>
                      <a:endParaRPr lang="en-US"/>
                    </a:p>
                  </a:txBody>
                  <a:tcPr/>
                </a:tc>
              </a:tr>
              <a:tr h="168687">
                <a:tc>
                  <a:txBody>
                    <a:bodyPr/>
                    <a:lstStyle/>
                    <a:p>
                      <a:pPr marL="0" marR="0">
                        <a:lnSpc>
                          <a:spcPct val="107000"/>
                        </a:lnSpc>
                        <a:spcBef>
                          <a:spcPts val="0"/>
                        </a:spcBef>
                        <a:spcAft>
                          <a:spcPts val="800"/>
                        </a:spcAft>
                      </a:pPr>
                      <a:r>
                        <a:rPr lang="en-US" sz="900">
                          <a:effectLst/>
                        </a:rPr>
                        <a:t>Encryption 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gridSpan="2">
                  <a:txBody>
                    <a:bodyPr/>
                    <a:lstStyle/>
                    <a:p>
                      <a:pPr marL="0" marR="0">
                        <a:lnSpc>
                          <a:spcPct val="107000"/>
                        </a:lnSpc>
                        <a:spcBef>
                          <a:spcPts val="0"/>
                        </a:spcBef>
                        <a:spcAft>
                          <a:spcPts val="800"/>
                        </a:spcAft>
                      </a:pPr>
                      <a:r>
                        <a:rPr lang="en-US" sz="900">
                          <a:effectLst/>
                        </a:rPr>
                        <a:t>KMS – Customer managed CMK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hMerge="1">
                  <a:txBody>
                    <a:bodyPr/>
                    <a:lstStyle/>
                    <a:p>
                      <a:endParaRPr lang="en-US"/>
                    </a:p>
                  </a:txBody>
                  <a:tcPr/>
                </a:tc>
              </a:tr>
              <a:tr h="168687">
                <a:tc>
                  <a:txBody>
                    <a:bodyPr/>
                    <a:lstStyle/>
                    <a:p>
                      <a:pPr marL="0" marR="0">
                        <a:lnSpc>
                          <a:spcPct val="107000"/>
                        </a:lnSpc>
                        <a:spcBef>
                          <a:spcPts val="0"/>
                        </a:spcBef>
                        <a:spcAft>
                          <a:spcPts val="800"/>
                        </a:spcAft>
                      </a:pPr>
                      <a:r>
                        <a:rPr lang="en-US" sz="900">
                          <a:effectLst/>
                        </a:rPr>
                        <a:t>Encryption Status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gridSpan="2">
                  <a:txBody>
                    <a:bodyPr/>
                    <a:lstStyle/>
                    <a:p>
                      <a:pPr marL="0" marR="0">
                        <a:lnSpc>
                          <a:spcPct val="107000"/>
                        </a:lnSpc>
                        <a:spcBef>
                          <a:spcPts val="0"/>
                        </a:spcBef>
                        <a:spcAft>
                          <a:spcPts val="800"/>
                        </a:spcAft>
                      </a:pPr>
                      <a:r>
                        <a:rPr lang="en-US" sz="900">
                          <a:effectLst/>
                        </a:rPr>
                        <a:t>Enabled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hMerge="1">
                  <a:txBody>
                    <a:bodyPr/>
                    <a:lstStyle/>
                    <a:p>
                      <a:endParaRPr lang="en-US"/>
                    </a:p>
                  </a:txBody>
                  <a:tcPr/>
                </a:tc>
              </a:tr>
              <a:tr h="321179">
                <a:tc>
                  <a:txBody>
                    <a:bodyPr/>
                    <a:lstStyle/>
                    <a:p>
                      <a:pPr marL="0" marR="0">
                        <a:lnSpc>
                          <a:spcPct val="107000"/>
                        </a:lnSpc>
                        <a:spcBef>
                          <a:spcPts val="0"/>
                        </a:spcBef>
                        <a:spcAft>
                          <a:spcPts val="800"/>
                        </a:spcAft>
                      </a:pPr>
                      <a:r>
                        <a:rPr lang="en-US" sz="900">
                          <a:effectLst/>
                        </a:rPr>
                        <a:t>Read/write capacity mode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gridSpan="2">
                  <a:txBody>
                    <a:bodyPr/>
                    <a:lstStyle/>
                    <a:p>
                      <a:pPr marL="0" marR="0">
                        <a:lnSpc>
                          <a:spcPct val="107000"/>
                        </a:lnSpc>
                        <a:spcBef>
                          <a:spcPts val="0"/>
                        </a:spcBef>
                        <a:spcAft>
                          <a:spcPts val="800"/>
                        </a:spcAft>
                      </a:pPr>
                      <a:r>
                        <a:rPr lang="en-US" sz="900">
                          <a:effectLst/>
                        </a:rPr>
                        <a:t>On-Demand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hMerge="1">
                  <a:txBody>
                    <a:bodyPr/>
                    <a:lstStyle/>
                    <a:p>
                      <a:endParaRPr lang="en-US"/>
                    </a:p>
                  </a:txBody>
                  <a:tcPr/>
                </a:tc>
              </a:tr>
              <a:tr h="304985">
                <a:tc>
                  <a:txBody>
                    <a:bodyPr/>
                    <a:lstStyle/>
                    <a:p>
                      <a:pPr marL="0" marR="0">
                        <a:lnSpc>
                          <a:spcPct val="107000"/>
                        </a:lnSpc>
                        <a:spcBef>
                          <a:spcPts val="0"/>
                        </a:spcBef>
                        <a:spcAft>
                          <a:spcPts val="800"/>
                        </a:spcAft>
                      </a:pPr>
                      <a:r>
                        <a:rPr lang="en-US" sz="900">
                          <a:effectLst/>
                        </a:rPr>
                        <a:t>Secondary Index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a:txBody>
                    <a:bodyPr/>
                    <a:lstStyle/>
                    <a:p>
                      <a:pPr marL="0" marR="0">
                        <a:lnSpc>
                          <a:spcPct val="107000"/>
                        </a:lnSpc>
                        <a:spcBef>
                          <a:spcPts val="0"/>
                        </a:spcBef>
                        <a:spcAft>
                          <a:spcPts val="800"/>
                        </a:spcAft>
                      </a:pPr>
                      <a:r>
                        <a:rPr lang="en-US" sz="900">
                          <a:effectLst/>
                        </a:rPr>
                        <a:t>event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a:txBody>
                    <a:bodyPr/>
                    <a:lstStyle/>
                    <a:p>
                      <a:pPr marL="0" marR="0">
                        <a:lnSpc>
                          <a:spcPct val="107000"/>
                        </a:lnSpc>
                        <a:spcBef>
                          <a:spcPts val="0"/>
                        </a:spcBef>
                        <a:spcAft>
                          <a:spcPts val="0"/>
                        </a:spcAft>
                      </a:pPr>
                      <a:r>
                        <a:rPr lang="en-US" sz="900">
                          <a:effectLst/>
                        </a:rPr>
                        <a:t>(i.e created, scanned, viewed, updated, failed attempt)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04985">
                <a:tc rowSpan="3">
                  <a:txBody>
                    <a:bodyPr/>
                    <a:lstStyle/>
                    <a:p>
                      <a:pPr marL="0" marR="0">
                        <a:lnSpc>
                          <a:spcPct val="107000"/>
                        </a:lnSpc>
                        <a:spcBef>
                          <a:spcPts val="0"/>
                        </a:spcBef>
                        <a:spcAft>
                          <a:spcPts val="800"/>
                        </a:spcAft>
                      </a:pPr>
                      <a:r>
                        <a:rPr lang="en-US" sz="900">
                          <a:effectLst/>
                        </a:rPr>
                        <a:t>Other Columns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a:txBody>
                    <a:bodyPr/>
                    <a:lstStyle/>
                    <a:p>
                      <a:pPr marL="0" marR="0">
                        <a:lnSpc>
                          <a:spcPct val="107000"/>
                        </a:lnSpc>
                        <a:spcBef>
                          <a:spcPts val="0"/>
                        </a:spcBef>
                        <a:spcAft>
                          <a:spcPts val="800"/>
                        </a:spcAft>
                      </a:pPr>
                      <a:r>
                        <a:rPr lang="en-US" sz="900" dirty="0" err="1">
                          <a:effectLst/>
                        </a:rPr>
                        <a:t>sourceUser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a:txBody>
                    <a:bodyPr/>
                    <a:lstStyle/>
                    <a:p>
                      <a:pPr marL="0" marR="0">
                        <a:lnSpc>
                          <a:spcPct val="107000"/>
                        </a:lnSpc>
                        <a:spcBef>
                          <a:spcPts val="0"/>
                        </a:spcBef>
                        <a:spcAft>
                          <a:spcPts val="800"/>
                        </a:spcAft>
                      </a:pPr>
                      <a:r>
                        <a:rPr lang="en-US" sz="900">
                          <a:effectLst/>
                        </a:rPr>
                        <a:t>User making the change </a:t>
                      </a:r>
                      <a:r>
                        <a:rPr lang="en-US" sz="900">
                          <a:effectLst/>
                          <a:highlight>
                            <a:srgbClr val="FFFF00"/>
                          </a:highlight>
                        </a:rPr>
                        <a:t>(how is user defined?)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646407">
                <a:tc vMerge="1">
                  <a:txBody>
                    <a:bodyPr/>
                    <a:lstStyle/>
                    <a:p>
                      <a:endParaRPr lang="en-US"/>
                    </a:p>
                  </a:txBody>
                  <a:tcPr/>
                </a:tc>
                <a:tc>
                  <a:txBody>
                    <a:bodyPr/>
                    <a:lstStyle/>
                    <a:p>
                      <a:pPr marL="0" marR="0">
                        <a:lnSpc>
                          <a:spcPct val="107000"/>
                        </a:lnSpc>
                        <a:spcBef>
                          <a:spcPts val="0"/>
                        </a:spcBef>
                        <a:spcAft>
                          <a:spcPts val="800"/>
                        </a:spcAft>
                      </a:pPr>
                      <a:r>
                        <a:rPr lang="en-US" sz="900" dirty="0">
                          <a:effectLst/>
                        </a:rPr>
                        <a:t>reason</a:t>
                      </a:r>
                    </a:p>
                    <a:p>
                      <a:pPr marL="0" marR="0">
                        <a:lnSpc>
                          <a:spcPct val="107000"/>
                        </a:lnSpc>
                        <a:spcBef>
                          <a:spcPts val="0"/>
                        </a:spcBef>
                        <a:spcAft>
                          <a:spcPts val="800"/>
                        </a:spcAft>
                      </a:pPr>
                      <a:r>
                        <a:rPr lang="en-US" sz="900" dirty="0" err="1">
                          <a:effectLst/>
                        </a:rPr>
                        <a:t>columnName</a:t>
                      </a:r>
                      <a:endParaRPr lang="en-US" sz="900" dirty="0">
                        <a:effectLst/>
                      </a:endParaRPr>
                    </a:p>
                    <a:p>
                      <a:pPr marL="0" marR="0">
                        <a:lnSpc>
                          <a:spcPct val="107000"/>
                        </a:lnSpc>
                        <a:spcBef>
                          <a:spcPts val="0"/>
                        </a:spcBef>
                        <a:spcAft>
                          <a:spcPts val="800"/>
                        </a:spcAft>
                      </a:pPr>
                      <a:r>
                        <a:rPr lang="en-US" sz="900" dirty="0" err="1">
                          <a:effectLst/>
                        </a:rPr>
                        <a:t>beforeValue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a:txBody>
                    <a:bodyPr/>
                    <a:lstStyle/>
                    <a:p>
                      <a:pPr marL="0" marR="0">
                        <a:lnSpc>
                          <a:spcPct val="107000"/>
                        </a:lnSpc>
                        <a:spcBef>
                          <a:spcPts val="0"/>
                        </a:spcBef>
                        <a:spcAft>
                          <a:spcPts val="800"/>
                        </a:spcAft>
                      </a:pPr>
                      <a:r>
                        <a:rPr lang="en-US" sz="900">
                          <a:effectLst/>
                        </a:rPr>
                        <a:t>Particularly for failed events</a:t>
                      </a:r>
                    </a:p>
                    <a:p>
                      <a:pPr marL="0" marR="0">
                        <a:lnSpc>
                          <a:spcPct val="107000"/>
                        </a:lnSpc>
                        <a:spcBef>
                          <a:spcPts val="0"/>
                        </a:spcBef>
                        <a:spcAft>
                          <a:spcPts val="800"/>
                        </a:spcAft>
                      </a:pPr>
                      <a:r>
                        <a:rPr lang="en-US" sz="900">
                          <a:effectLst/>
                        </a:rPr>
                        <a:t>Name of changed column</a:t>
                      </a:r>
                    </a:p>
                    <a:p>
                      <a:pPr marL="0" marR="0">
                        <a:lnSpc>
                          <a:spcPct val="107000"/>
                        </a:lnSpc>
                        <a:spcBef>
                          <a:spcPts val="0"/>
                        </a:spcBef>
                        <a:spcAft>
                          <a:spcPts val="800"/>
                        </a:spcAft>
                      </a:pPr>
                      <a:r>
                        <a:rPr lang="en-US" sz="900">
                          <a:effectLst/>
                        </a:rPr>
                        <a:t>Column value before the change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885267">
                <a:tc vMerge="1">
                  <a:txBody>
                    <a:bodyPr/>
                    <a:lstStyle/>
                    <a:p>
                      <a:endParaRPr lang="en-US"/>
                    </a:p>
                  </a:txBody>
                  <a:tcPr/>
                </a:tc>
                <a:tc>
                  <a:txBody>
                    <a:bodyPr/>
                    <a:lstStyle/>
                    <a:p>
                      <a:pPr marL="0" marR="0">
                        <a:lnSpc>
                          <a:spcPct val="107000"/>
                        </a:lnSpc>
                        <a:spcBef>
                          <a:spcPts val="0"/>
                        </a:spcBef>
                        <a:spcAft>
                          <a:spcPts val="800"/>
                        </a:spcAft>
                      </a:pPr>
                      <a:r>
                        <a:rPr lang="en-US" sz="900" dirty="0" err="1">
                          <a:effectLst/>
                        </a:rPr>
                        <a:t>afterValue</a:t>
                      </a:r>
                      <a:endParaRPr lang="en-US" sz="900" dirty="0">
                        <a:effectLst/>
                      </a:endParaRPr>
                    </a:p>
                    <a:p>
                      <a:pPr marL="0" marR="0">
                        <a:lnSpc>
                          <a:spcPct val="107000"/>
                        </a:lnSpc>
                        <a:spcBef>
                          <a:spcPts val="0"/>
                        </a:spcBef>
                        <a:spcAft>
                          <a:spcPts val="800"/>
                        </a:spcAft>
                      </a:pPr>
                      <a:r>
                        <a:rPr lang="en-US" sz="900" dirty="0" err="1">
                          <a:effectLst/>
                        </a:rPr>
                        <a:t>ipAddress</a:t>
                      </a:r>
                      <a:endParaRPr lang="en-US" sz="900" dirty="0">
                        <a:effectLst/>
                      </a:endParaRPr>
                    </a:p>
                    <a:p>
                      <a:pPr marL="0" marR="0">
                        <a:lnSpc>
                          <a:spcPct val="107000"/>
                        </a:lnSpc>
                        <a:spcBef>
                          <a:spcPts val="0"/>
                        </a:spcBef>
                        <a:spcAft>
                          <a:spcPts val="800"/>
                        </a:spcAft>
                      </a:pPr>
                      <a:r>
                        <a:rPr lang="en-US" sz="900" dirty="0" err="1">
                          <a:effectLst/>
                        </a:rPr>
                        <a:t>eventStatus</a:t>
                      </a:r>
                      <a:endParaRPr lang="en-US" sz="900" dirty="0">
                        <a:effectLst/>
                      </a:endParaRPr>
                    </a:p>
                    <a:p>
                      <a:pPr marL="0" marR="0">
                        <a:lnSpc>
                          <a:spcPct val="107000"/>
                        </a:lnSpc>
                        <a:spcBef>
                          <a:spcPts val="0"/>
                        </a:spcBef>
                        <a:spcAft>
                          <a:spcPts val="800"/>
                        </a:spcAft>
                      </a:pPr>
                      <a:r>
                        <a:rPr lang="en-US" sz="900" dirty="0" err="1">
                          <a:effectLst/>
                        </a:rPr>
                        <a:t>eventSource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097" marR="8097" marT="8097" marB="8097"/>
                </a:tc>
                <a:tc>
                  <a:txBody>
                    <a:bodyPr/>
                    <a:lstStyle/>
                    <a:p>
                      <a:pPr marL="0" marR="0">
                        <a:lnSpc>
                          <a:spcPct val="107000"/>
                        </a:lnSpc>
                        <a:spcBef>
                          <a:spcPts val="0"/>
                        </a:spcBef>
                        <a:spcAft>
                          <a:spcPts val="800"/>
                        </a:spcAft>
                      </a:pPr>
                      <a:r>
                        <a:rPr lang="en-US" sz="900" dirty="0">
                          <a:effectLst/>
                        </a:rPr>
                        <a:t>Column value after the change</a:t>
                      </a:r>
                    </a:p>
                    <a:p>
                      <a:pPr marL="0" marR="0">
                        <a:lnSpc>
                          <a:spcPct val="107000"/>
                        </a:lnSpc>
                        <a:spcBef>
                          <a:spcPts val="0"/>
                        </a:spcBef>
                        <a:spcAft>
                          <a:spcPts val="800"/>
                        </a:spcAft>
                      </a:pPr>
                      <a:r>
                        <a:rPr lang="en-US" sz="900" dirty="0">
                          <a:effectLst/>
                        </a:rPr>
                        <a:t>If possible to capture</a:t>
                      </a:r>
                    </a:p>
                    <a:p>
                      <a:pPr marL="0" marR="0">
                        <a:lnSpc>
                          <a:spcPct val="107000"/>
                        </a:lnSpc>
                        <a:spcBef>
                          <a:spcPts val="0"/>
                        </a:spcBef>
                        <a:spcAft>
                          <a:spcPts val="800"/>
                        </a:spcAft>
                      </a:pPr>
                      <a:r>
                        <a:rPr lang="en-US" sz="900" dirty="0">
                          <a:effectLst/>
                        </a:rPr>
                        <a:t>Fail/success</a:t>
                      </a:r>
                    </a:p>
                    <a:p>
                      <a:pPr marL="0" marR="0">
                        <a:lnSpc>
                          <a:spcPct val="107000"/>
                        </a:lnSpc>
                        <a:spcBef>
                          <a:spcPts val="0"/>
                        </a:spcBef>
                        <a:spcAft>
                          <a:spcPts val="80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589015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BKFS_Template_Wide">
  <a:themeElements>
    <a:clrScheme name="Black Knight Colors">
      <a:dk1>
        <a:sysClr val="windowText" lastClr="000000"/>
      </a:dk1>
      <a:lt1>
        <a:sysClr val="window" lastClr="FFFFFF"/>
      </a:lt1>
      <a:dk2>
        <a:srgbClr val="636463"/>
      </a:dk2>
      <a:lt2>
        <a:srgbClr val="EEECE1"/>
      </a:lt2>
      <a:accent1>
        <a:srgbClr val="C5981C"/>
      </a:accent1>
      <a:accent2>
        <a:srgbClr val="C8A82B"/>
      </a:accent2>
      <a:accent3>
        <a:srgbClr val="006575"/>
      </a:accent3>
      <a:accent4>
        <a:srgbClr val="1FA8BA"/>
      </a:accent4>
      <a:accent5>
        <a:srgbClr val="79B832"/>
      </a:accent5>
      <a:accent6>
        <a:srgbClr val="AA3621"/>
      </a:accent6>
      <a:hlink>
        <a:srgbClr val="0000FF"/>
      </a:hlink>
      <a:folHlink>
        <a:srgbClr val="2D1C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1DD1CC7-79AA-4176-B1D4-C7013BA6237C}" vid="{7E909548-8515-4A57-9DBD-CCED0E3984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rchitecture and Development" ma:contentTypeID="0x01010079E5F4504E75064EA800394BB96C53850028DAFDFC88896748B4FF9F85067347A2" ma:contentTypeVersion="7" ma:contentTypeDescription="" ma:contentTypeScope="" ma:versionID="a85946d829214171a93d36221672638a">
  <xsd:schema xmlns:xsd="http://www.w3.org/2001/XMLSchema" xmlns:xs="http://www.w3.org/2001/XMLSchema" xmlns:p="http://schemas.microsoft.com/office/2006/metadata/properties" xmlns:ns2="eb3270dd-9803-412a-b16e-4e029db0a7dd" xmlns:ns3="44103b62-c1af-4196-b3d2-3807e0c94496" targetNamespace="http://schemas.microsoft.com/office/2006/metadata/properties" ma:root="true" ma:fieldsID="ca51049994b2d4221e8b428e6439b5a4" ns2:_="" ns3:_="">
    <xsd:import namespace="eb3270dd-9803-412a-b16e-4e029db0a7dd"/>
    <xsd:import namespace="44103b62-c1af-4196-b3d2-3807e0c94496"/>
    <xsd:element name="properties">
      <xsd:complexType>
        <xsd:sequence>
          <xsd:element name="documentManagement">
            <xsd:complexType>
              <xsd:all>
                <xsd:element ref="ns2:C.Sol_x0020_Document_x0020_Category" minOccurs="0"/>
                <xsd:element ref="ns2:Document_x0020_Description" minOccurs="0"/>
                <xsd:element ref="ns2:Artifact_x0020_Owner" minOccurs="0"/>
                <xsd:element ref="ns2:Client_x0020_Share" minOccurs="0"/>
                <xsd:element ref="ns2:Document_x0020_Status"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3270dd-9803-412a-b16e-4e029db0a7dd" elementFormDefault="qualified">
    <xsd:import namespace="http://schemas.microsoft.com/office/2006/documentManagement/types"/>
    <xsd:import namespace="http://schemas.microsoft.com/office/infopath/2007/PartnerControls"/>
    <xsd:element name="C.Sol_x0020_Document_x0020_Category" ma:index="2" nillable="true" ma:displayName="C.Sol Document Category" ma:format="Dropdown" ma:internalName="C_x002e_Sol_x0020_Document_x0020_Category">
      <xsd:simpleType>
        <xsd:restriction base="dms:Choice">
          <xsd:enumeration value="Agendas"/>
          <xsd:enumeration value="Application Monitoring"/>
          <xsd:enumeration value="Approvals"/>
          <xsd:enumeration value="Architecture"/>
          <xsd:enumeration value="Audit List"/>
          <xsd:enumeration value="Automated Testing"/>
          <xsd:enumeration value="BRD"/>
          <xsd:enumeration value="Budget/Financials"/>
          <xsd:enumeration value="Builds"/>
          <xsd:enumeration value="Business Case"/>
          <xsd:enumeration value="Change Control"/>
          <xsd:enumeration value="Change Request"/>
          <xsd:enumeration value="Code &amp; Pipeline Management"/>
          <xsd:enumeration value="Dashboard"/>
          <xsd:enumeration value="Data Mapping"/>
          <xsd:enumeration value="Database Management"/>
          <xsd:enumeration value="Data Repairs"/>
          <xsd:enumeration value="Deliverable Review Minutes"/>
          <xsd:enumeration value="Design"/>
          <xsd:enumeration value="Development"/>
          <xsd:enumeration value="DR Offsites"/>
          <xsd:enumeration value="Estimates"/>
          <xsd:enumeration value="FDS"/>
          <xsd:enumeration value="Forecast"/>
          <xsd:enumeration value="Functional Test Suite – Functional Modules"/>
          <xsd:enumeration value="Functional Test Suite – Change Controls"/>
          <xsd:enumeration value="Go-No/Go Documentation"/>
          <xsd:enumeration value="Help"/>
          <xsd:enumeration value="Hot Topics"/>
          <xsd:enumeration value="Installation"/>
          <xsd:enumeration value="INT Testing"/>
          <xsd:enumeration value="Inventory"/>
          <xsd:enumeration value="KSL Report"/>
          <xsd:enumeration value="Leadership Agenda"/>
          <xsd:enumeration value="Lessons Learned"/>
          <xsd:enumeration value="LS Client Templates"/>
          <xsd:enumeration value="LS Onboarding"/>
          <xsd:enumeration value="Minutes"/>
          <xsd:enumeration value="Miscellaneous"/>
          <xsd:enumeration value="Performance Testing"/>
          <xsd:enumeration value="Presentation"/>
          <xsd:enumeration value="Presented Documents"/>
          <xsd:enumeration value="Procedure"/>
          <xsd:enumeration value="Process"/>
          <xsd:enumeration value="Product Progression Information"/>
          <xsd:enumeration value="Project Schedule"/>
          <xsd:enumeration value="QA Testing"/>
          <xsd:enumeration value="Quality Assurance"/>
          <xsd:enumeration value="Quality Control"/>
          <xsd:enumeration value="Quality Improvements"/>
          <xsd:enumeration value="Quality Planning"/>
          <xsd:enumeration value="Reference Documents"/>
          <xsd:enumeration value="Regulatory"/>
          <xsd:enumeration value="Release Management"/>
          <xsd:enumeration value="Release Notes"/>
          <xsd:enumeration value="Report"/>
          <xsd:enumeration value="Requirements"/>
          <xsd:enumeration value="Resource Management"/>
          <xsd:enumeration value="RFP"/>
          <xsd:enumeration value="Roadmap"/>
          <xsd:enumeration value="Scope"/>
          <xsd:enumeration value="Scripting"/>
          <xsd:enumeration value="Setup and Configuration"/>
          <xsd:enumeration value="SOW"/>
          <xsd:enumeration value="Specifications"/>
          <xsd:enumeration value="Status Report"/>
          <xsd:enumeration value="Strategic Planning"/>
          <xsd:enumeration value="Team Notebook"/>
          <xsd:enumeration value="Templates"/>
          <xsd:enumeration value="Test Planning"/>
          <xsd:enumeration value="Test Summaries"/>
          <xsd:enumeration value="TFS Tree Management"/>
          <xsd:enumeration value="Timeline"/>
          <xsd:enumeration value="Toll Gate"/>
          <xsd:enumeration value="Training"/>
          <xsd:enumeration value="TQMD Management"/>
          <xsd:enumeration value="UAT Testing"/>
          <xsd:enumeration value="Use Cases"/>
          <xsd:enumeration value="User"/>
          <xsd:enumeration value="Vendor"/>
          <xsd:enumeration value="White Paper"/>
        </xsd:restriction>
      </xsd:simpleType>
    </xsd:element>
    <xsd:element name="Document_x0020_Description" ma:index="3" nillable="true" ma:displayName="Document Description" ma:description="Brief description of document content.&#10;" ma:internalName="Document_x0020_Description">
      <xsd:simpleType>
        <xsd:restriction base="dms:Text">
          <xsd:maxLength value="255"/>
        </xsd:restriction>
      </xsd:simpleType>
    </xsd:element>
    <xsd:element name="Artifact_x0020_Owner" ma:index="4" nillable="true" ma:displayName="Artifact Owner" ma:description="Identifies the primary document writer or content contributor" ma:list="UserInfo" ma:SharePointGroup="0" ma:internalName="Artifac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hare" ma:index="5" nillable="true" ma:displayName="Client Share" ma:description="Who is the client audience for the document?&#10;" ma:format="Dropdown" ma:internalName="Client_x0020_Share">
      <xsd:simpleType>
        <xsd:restriction base="dms:Choice">
          <xsd:enumeration value="All Clients"/>
          <xsd:enumeration value="Limited Clients"/>
          <xsd:enumeration value="Single Client"/>
          <xsd:enumeration value="Do Not Share"/>
        </xsd:restriction>
      </xsd:simpleType>
    </xsd:element>
    <xsd:element name="Document_x0020_Status" ma:index="6" nillable="true" ma:displayName="Document Status" ma:default="Active" ma:format="Dropdown" ma:internalName="Document_x0020_Status">
      <xsd:simpleType>
        <xsd:restriction base="dms:Choice">
          <xsd:enumeration value="Active"/>
          <xsd:enumeration value="Archived"/>
        </xsd:restriction>
      </xsd:simpleType>
    </xsd:element>
  </xsd:schema>
  <xsd:schema xmlns:xsd="http://www.w3.org/2001/XMLSchema" xmlns:xs="http://www.w3.org/2001/XMLSchema" xmlns:dms="http://schemas.microsoft.com/office/2006/documentManagement/types" xmlns:pc="http://schemas.microsoft.com/office/infopath/2007/PartnerControls" targetNamespace="44103b62-c1af-4196-b3d2-3807e0c9449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Document_x0020_Status xmlns="eb3270dd-9803-412a-b16e-4e029db0a7dd">Active</Document_x0020_Status>
    <C.Sol_x0020_Document_x0020_Category xmlns="eb3270dd-9803-412a-b16e-4e029db0a7dd">Architecture</C.Sol_x0020_Document_x0020_Category>
    <Artifact_x0020_Owner xmlns="eb3270dd-9803-412a-b16e-4e029db0a7dd">
      <UserInfo>
        <DisplayName>Steinmetz, Travis L</DisplayName>
        <AccountId>10693</AccountId>
        <AccountType/>
      </UserInfo>
    </Artifact_x0020_Owner>
    <Client_x0020_Share xmlns="eb3270dd-9803-412a-b16e-4e029db0a7dd">Do Not Share</Client_x0020_Share>
    <Document_x0020_Description xmlns="eb3270dd-9803-412a-b16e-4e029db0a7dd">AWS S3 proposed solution to replace ATMOS document storage that is EOL.</Document_x0020_Description>
    <_dlc_DocId xmlns="44103b62-c1af-4196-b3d2-3807e0c94496">62J7QCDD2WKA-848-12483</_dlc_DocId>
    <_dlc_DocIdUrl xmlns="44103b62-c1af-4196-b3d2-3807e0c94496">
      <Url>http://www.myblackknight.com/sites/ot/dc/_layouts/DocIdRedir.aspx?ID=62J7QCDD2WKA-848-12483</Url>
      <Description>62J7QCDD2WKA-848-12483</Description>
    </_dlc_DocIdUrl>
  </documentManagement>
</p:properties>
</file>

<file path=customXml/itemProps1.xml><?xml version="1.0" encoding="utf-8"?>
<ds:datastoreItem xmlns:ds="http://schemas.openxmlformats.org/officeDocument/2006/customXml" ds:itemID="{317FDD87-DCB4-4B90-8E4F-77EE509783E7}">
  <ds:schemaRefs>
    <ds:schemaRef ds:uri="http://schemas.microsoft.com/sharepoint/v3/contenttype/forms"/>
  </ds:schemaRefs>
</ds:datastoreItem>
</file>

<file path=customXml/itemProps2.xml><?xml version="1.0" encoding="utf-8"?>
<ds:datastoreItem xmlns:ds="http://schemas.openxmlformats.org/officeDocument/2006/customXml" ds:itemID="{F3EC2C23-CC99-451E-9CA0-4122AA40E7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3270dd-9803-412a-b16e-4e029db0a7dd"/>
    <ds:schemaRef ds:uri="44103b62-c1af-4196-b3d2-3807e0c944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C6388E-B587-4EE0-AACA-AF496D6EDEB6}">
  <ds:schemaRefs>
    <ds:schemaRef ds:uri="http://schemas.microsoft.com/sharepoint/events"/>
  </ds:schemaRefs>
</ds:datastoreItem>
</file>

<file path=customXml/itemProps4.xml><?xml version="1.0" encoding="utf-8"?>
<ds:datastoreItem xmlns:ds="http://schemas.openxmlformats.org/officeDocument/2006/customXml" ds:itemID="{87EE269E-C3F2-4E5B-8083-E30FDF891544}">
  <ds:schemaRefs>
    <ds:schemaRef ds:uri="http://www.w3.org/XML/1998/namespace"/>
    <ds:schemaRef ds:uri="http://schemas.microsoft.com/office/infopath/2007/PartnerControls"/>
    <ds:schemaRef ds:uri="http://purl.org/dc/terms/"/>
    <ds:schemaRef ds:uri="44103b62-c1af-4196-b3d2-3807e0c94496"/>
    <ds:schemaRef ds:uri="http://schemas.microsoft.com/office/2006/documentManagement/types"/>
    <ds:schemaRef ds:uri="http://schemas.openxmlformats.org/package/2006/metadata/core-properties"/>
    <ds:schemaRef ds:uri="http://purl.org/dc/elements/1.1/"/>
    <ds:schemaRef ds:uri="eb3270dd-9803-412a-b16e-4e029db0a7dd"/>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36330</TotalTime>
  <Words>886</Words>
  <Application>Microsoft Office PowerPoint</Application>
  <PresentationFormat>On-screen Show (16:10)</PresentationFormat>
  <Paragraphs>189</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Helvetica Neue</vt:lpstr>
      <vt:lpstr>Symbol</vt:lpstr>
      <vt:lpstr>Times New Roman</vt:lpstr>
      <vt:lpstr>Verdana</vt:lpstr>
      <vt:lpstr>Wingdings</vt:lpstr>
      <vt:lpstr>ヒラギノ角ゴ Pro W3</vt:lpstr>
      <vt:lpstr>PPT_BKFS_Template_Wide</vt:lpstr>
      <vt:lpstr>The Vault 1.0</vt:lpstr>
      <vt:lpstr>Overview</vt:lpstr>
      <vt:lpstr>Doc History</vt:lpstr>
      <vt:lpstr>PowerPoint Presentation</vt:lpstr>
      <vt:lpstr>PowerPoint Presentation</vt:lpstr>
      <vt:lpstr>V1 Considerations</vt:lpstr>
      <vt:lpstr>DynamoDB – Document information</vt:lpstr>
      <vt:lpstr>DynamoDB – Event History</vt:lpstr>
    </vt:vector>
  </TitlesOfParts>
  <Manager>John.Dulka@bkfs.com</Manager>
  <Company>Black Knight Financial Services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Travis.Steinmetz@bkfs.com</dc:creator>
  <cp:lastModifiedBy>Stalter, Tim</cp:lastModifiedBy>
  <cp:revision>949</cp:revision>
  <cp:lastPrinted>2018-11-13T21:27:27Z</cp:lastPrinted>
  <dcterms:created xsi:type="dcterms:W3CDTF">2017-09-27T19:27:10Z</dcterms:created>
  <dcterms:modified xsi:type="dcterms:W3CDTF">2020-04-08T21:17:01Z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0x01010079E5F4504E75064EA800394BB96C53850028DAFDFC88896748B4FF9F85067347A2</vt:lpwstr>
  </property>
  <property fmtid="{D5CDD505-2E9C-101B-9397-08002B2CF9AE}" pid="3" name="Order">
    <vt:r8>17200</vt:r8>
  </property>
  <property fmtid="{D5CDD505-2E9C-101B-9397-08002B2CF9AE}" pid="4" name="Active">
    <vt:bool>true</vt:bool>
  </property>
  <property fmtid="{D5CDD505-2E9C-101B-9397-08002B2CF9AE}" pid="5" name="_dlc_DocIdItemGuid">
    <vt:lpwstr>7338abe3-8598-4859-bf29-fb28fc2e39a4</vt:lpwstr>
  </property>
</Properties>
</file>