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3" r:id="rId4"/>
    <p:sldId id="261" r:id="rId5"/>
    <p:sldId id="258" r:id="rId6"/>
    <p:sldId id="259" r:id="rId7"/>
    <p:sldId id="262"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27692BF5-B59F-4134-88BA-C7560F25EE94}" type="datetimeFigureOut">
              <a:rPr lang="en-IN" smtClean="0"/>
              <a:t>18-08-2023</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8C84706-7E8A-4B1E-A96A-7AF7C13641E4}" type="slidenum">
              <a:rPr lang="en-IN" smtClean="0"/>
              <a:t>‹#›</a:t>
            </a:fld>
            <a:endParaRPr lang="en-IN"/>
          </a:p>
        </p:txBody>
      </p:sp>
    </p:spTree>
    <p:extLst>
      <p:ext uri="{BB962C8B-B14F-4D97-AF65-F5344CB8AC3E}">
        <p14:creationId xmlns:p14="http://schemas.microsoft.com/office/powerpoint/2010/main" val="2427701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92BF5-B59F-4134-88BA-C7560F25EE94}" type="datetimeFigureOut">
              <a:rPr lang="en-IN" smtClean="0"/>
              <a:t>18-08-2023</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8C84706-7E8A-4B1E-A96A-7AF7C13641E4}" type="slidenum">
              <a:rPr lang="en-IN" smtClean="0"/>
              <a:t>‹#›</a:t>
            </a:fld>
            <a:endParaRPr lang="en-IN"/>
          </a:p>
        </p:txBody>
      </p:sp>
    </p:spTree>
    <p:extLst>
      <p:ext uri="{BB962C8B-B14F-4D97-AF65-F5344CB8AC3E}">
        <p14:creationId xmlns:p14="http://schemas.microsoft.com/office/powerpoint/2010/main" val="2356398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692BF5-B59F-4134-88BA-C7560F25EE94}" type="datetimeFigureOut">
              <a:rPr lang="en-IN" smtClean="0"/>
              <a:t>18-08-2023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8C84706-7E8A-4B1E-A96A-7AF7C13641E4}" type="slidenum">
              <a:rPr lang="en-IN" smtClean="0"/>
              <a:t>‹#›</a:t>
            </a:fld>
            <a:endParaRPr lang="en-IN"/>
          </a:p>
        </p:txBody>
      </p:sp>
    </p:spTree>
    <p:extLst>
      <p:ext uri="{BB962C8B-B14F-4D97-AF65-F5344CB8AC3E}">
        <p14:creationId xmlns:p14="http://schemas.microsoft.com/office/powerpoint/2010/main" val="2942168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692BF5-B59F-4134-88BA-C7560F25EE94}" type="datetimeFigureOut">
              <a:rPr lang="en-IN" smtClean="0"/>
              <a:t>18-08-2023</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8C84706-7E8A-4B1E-A96A-7AF7C13641E4}" type="slidenum">
              <a:rPr lang="en-IN" smtClean="0"/>
              <a:t>‹#›</a:t>
            </a:fld>
            <a:endParaRPr lang="en-IN"/>
          </a:p>
        </p:txBody>
      </p:sp>
    </p:spTree>
    <p:extLst>
      <p:ext uri="{BB962C8B-B14F-4D97-AF65-F5344CB8AC3E}">
        <p14:creationId xmlns:p14="http://schemas.microsoft.com/office/powerpoint/2010/main" val="4245448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692BF5-B59F-4134-88BA-C7560F25EE94}" type="datetimeFigureOut">
              <a:rPr lang="en-IN" smtClean="0"/>
              <a:t>18-08-2023</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8C84706-7E8A-4B1E-A96A-7AF7C13641E4}" type="slidenum">
              <a:rPr lang="en-IN" smtClean="0"/>
              <a:t>‹#›</a:t>
            </a:fld>
            <a:endParaRPr lang="en-IN"/>
          </a:p>
        </p:txBody>
      </p:sp>
    </p:spTree>
    <p:extLst>
      <p:ext uri="{BB962C8B-B14F-4D97-AF65-F5344CB8AC3E}">
        <p14:creationId xmlns:p14="http://schemas.microsoft.com/office/powerpoint/2010/main" val="622852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692BF5-B59F-4134-88BA-C7560F25EE94}" type="datetimeFigureOut">
              <a:rPr lang="en-IN" smtClean="0"/>
              <a:t>18-08-2023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C84706-7E8A-4B1E-A96A-7AF7C13641E4}" type="slidenum">
              <a:rPr lang="en-IN" smtClean="0"/>
              <a:t>‹#›</a:t>
            </a:fld>
            <a:endParaRPr lang="en-IN"/>
          </a:p>
        </p:txBody>
      </p:sp>
    </p:spTree>
    <p:extLst>
      <p:ext uri="{BB962C8B-B14F-4D97-AF65-F5344CB8AC3E}">
        <p14:creationId xmlns:p14="http://schemas.microsoft.com/office/powerpoint/2010/main" val="34904903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692BF5-B59F-4134-88BA-C7560F25EE94}" type="datetimeFigureOut">
              <a:rPr lang="en-IN" smtClean="0"/>
              <a:t>18-08-2023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C84706-7E8A-4B1E-A96A-7AF7C13641E4}" type="slidenum">
              <a:rPr lang="en-IN" smtClean="0"/>
              <a:t>‹#›</a:t>
            </a:fld>
            <a:endParaRPr lang="en-IN"/>
          </a:p>
        </p:txBody>
      </p:sp>
    </p:spTree>
    <p:extLst>
      <p:ext uri="{BB962C8B-B14F-4D97-AF65-F5344CB8AC3E}">
        <p14:creationId xmlns:p14="http://schemas.microsoft.com/office/powerpoint/2010/main" val="2038552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692BF5-B59F-4134-88BA-C7560F25EE94}" type="datetimeFigureOut">
              <a:rPr lang="en-IN" smtClean="0"/>
              <a:t>18-08-2023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C84706-7E8A-4B1E-A96A-7AF7C13641E4}" type="slidenum">
              <a:rPr lang="en-IN" smtClean="0"/>
              <a:t>‹#›</a:t>
            </a:fld>
            <a:endParaRPr lang="en-IN"/>
          </a:p>
        </p:txBody>
      </p:sp>
    </p:spTree>
    <p:extLst>
      <p:ext uri="{BB962C8B-B14F-4D97-AF65-F5344CB8AC3E}">
        <p14:creationId xmlns:p14="http://schemas.microsoft.com/office/powerpoint/2010/main" val="3912039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692BF5-B59F-4134-88BA-C7560F25EE94}" type="datetimeFigureOut">
              <a:rPr lang="en-IN" smtClean="0"/>
              <a:t>18-08-2023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8C84706-7E8A-4B1E-A96A-7AF7C13641E4}" type="slidenum">
              <a:rPr lang="en-IN" smtClean="0"/>
              <a:t>‹#›</a:t>
            </a:fld>
            <a:endParaRPr lang="en-IN"/>
          </a:p>
        </p:txBody>
      </p:sp>
    </p:spTree>
    <p:extLst>
      <p:ext uri="{BB962C8B-B14F-4D97-AF65-F5344CB8AC3E}">
        <p14:creationId xmlns:p14="http://schemas.microsoft.com/office/powerpoint/2010/main" val="111364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692BF5-B59F-4134-88BA-C7560F25EE94}" type="datetimeFigureOut">
              <a:rPr lang="en-IN" smtClean="0"/>
              <a:t>18-08-2023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C84706-7E8A-4B1E-A96A-7AF7C13641E4}" type="slidenum">
              <a:rPr lang="en-IN" smtClean="0"/>
              <a:t>‹#›</a:t>
            </a:fld>
            <a:endParaRPr lang="en-IN"/>
          </a:p>
        </p:txBody>
      </p:sp>
    </p:spTree>
    <p:extLst>
      <p:ext uri="{BB962C8B-B14F-4D97-AF65-F5344CB8AC3E}">
        <p14:creationId xmlns:p14="http://schemas.microsoft.com/office/powerpoint/2010/main" val="3961663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692BF5-B59F-4134-88BA-C7560F25EE94}" type="datetimeFigureOut">
              <a:rPr lang="en-IN" smtClean="0"/>
              <a:t>18-08-2023</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8C84706-7E8A-4B1E-A96A-7AF7C13641E4}" type="slidenum">
              <a:rPr lang="en-IN" smtClean="0"/>
              <a:t>‹#›</a:t>
            </a:fld>
            <a:endParaRPr lang="en-IN"/>
          </a:p>
        </p:txBody>
      </p:sp>
    </p:spTree>
    <p:extLst>
      <p:ext uri="{BB962C8B-B14F-4D97-AF65-F5344CB8AC3E}">
        <p14:creationId xmlns:p14="http://schemas.microsoft.com/office/powerpoint/2010/main" val="3555183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7692BF5-B59F-4134-88BA-C7560F25EE94}" type="datetimeFigureOut">
              <a:rPr lang="en-IN" smtClean="0"/>
              <a:t>18-08-2023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C84706-7E8A-4B1E-A96A-7AF7C13641E4}" type="slidenum">
              <a:rPr lang="en-IN" smtClean="0"/>
              <a:t>‹#›</a:t>
            </a:fld>
            <a:endParaRPr lang="en-IN"/>
          </a:p>
        </p:txBody>
      </p:sp>
    </p:spTree>
    <p:extLst>
      <p:ext uri="{BB962C8B-B14F-4D97-AF65-F5344CB8AC3E}">
        <p14:creationId xmlns:p14="http://schemas.microsoft.com/office/powerpoint/2010/main" val="1996474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7692BF5-B59F-4134-88BA-C7560F25EE94}" type="datetimeFigureOut">
              <a:rPr lang="en-IN" smtClean="0"/>
              <a:t>18-08-2023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C84706-7E8A-4B1E-A96A-7AF7C13641E4}" type="slidenum">
              <a:rPr lang="en-IN" smtClean="0"/>
              <a:t>‹#›</a:t>
            </a:fld>
            <a:endParaRPr lang="en-IN"/>
          </a:p>
        </p:txBody>
      </p:sp>
    </p:spTree>
    <p:extLst>
      <p:ext uri="{BB962C8B-B14F-4D97-AF65-F5344CB8AC3E}">
        <p14:creationId xmlns:p14="http://schemas.microsoft.com/office/powerpoint/2010/main" val="3887267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7692BF5-B59F-4134-88BA-C7560F25EE94}" type="datetimeFigureOut">
              <a:rPr lang="en-IN" smtClean="0"/>
              <a:t>18-08-2023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C84706-7E8A-4B1E-A96A-7AF7C13641E4}" type="slidenum">
              <a:rPr lang="en-IN" smtClean="0"/>
              <a:t>‹#›</a:t>
            </a:fld>
            <a:endParaRPr lang="en-IN"/>
          </a:p>
        </p:txBody>
      </p:sp>
    </p:spTree>
    <p:extLst>
      <p:ext uri="{BB962C8B-B14F-4D97-AF65-F5344CB8AC3E}">
        <p14:creationId xmlns:p14="http://schemas.microsoft.com/office/powerpoint/2010/main" val="290724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92BF5-B59F-4134-88BA-C7560F25EE94}" type="datetimeFigureOut">
              <a:rPr lang="en-IN" smtClean="0"/>
              <a:t>18-08-2023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8C84706-7E8A-4B1E-A96A-7AF7C13641E4}" type="slidenum">
              <a:rPr lang="en-IN" smtClean="0"/>
              <a:t>‹#›</a:t>
            </a:fld>
            <a:endParaRPr lang="en-IN"/>
          </a:p>
        </p:txBody>
      </p:sp>
    </p:spTree>
    <p:extLst>
      <p:ext uri="{BB962C8B-B14F-4D97-AF65-F5344CB8AC3E}">
        <p14:creationId xmlns:p14="http://schemas.microsoft.com/office/powerpoint/2010/main" val="3204454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92BF5-B59F-4134-88BA-C7560F25EE94}" type="datetimeFigureOut">
              <a:rPr lang="en-IN" smtClean="0"/>
              <a:t>18-08-2023</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8C84706-7E8A-4B1E-A96A-7AF7C13641E4}" type="slidenum">
              <a:rPr lang="en-IN" smtClean="0"/>
              <a:t>‹#›</a:t>
            </a:fld>
            <a:endParaRPr lang="en-IN"/>
          </a:p>
        </p:txBody>
      </p:sp>
    </p:spTree>
    <p:extLst>
      <p:ext uri="{BB962C8B-B14F-4D97-AF65-F5344CB8AC3E}">
        <p14:creationId xmlns:p14="http://schemas.microsoft.com/office/powerpoint/2010/main" val="3482408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92BF5-B59F-4134-88BA-C7560F25EE94}" type="datetimeFigureOut">
              <a:rPr lang="en-IN" smtClean="0"/>
              <a:t>18-08-2023</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8C84706-7E8A-4B1E-A96A-7AF7C13641E4}" type="slidenum">
              <a:rPr lang="en-IN" smtClean="0"/>
              <a:t>‹#›</a:t>
            </a:fld>
            <a:endParaRPr lang="en-IN"/>
          </a:p>
        </p:txBody>
      </p:sp>
    </p:spTree>
    <p:extLst>
      <p:ext uri="{BB962C8B-B14F-4D97-AF65-F5344CB8AC3E}">
        <p14:creationId xmlns:p14="http://schemas.microsoft.com/office/powerpoint/2010/main" val="4230487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7692BF5-B59F-4134-88BA-C7560F25EE94}" type="datetimeFigureOut">
              <a:rPr lang="en-IN" smtClean="0"/>
              <a:t>18-08-2023</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8C84706-7E8A-4B1E-A96A-7AF7C13641E4}" type="slidenum">
              <a:rPr lang="en-IN" smtClean="0"/>
              <a:t>‹#›</a:t>
            </a:fld>
            <a:endParaRPr lang="en-IN"/>
          </a:p>
        </p:txBody>
      </p:sp>
    </p:spTree>
    <p:extLst>
      <p:ext uri="{BB962C8B-B14F-4D97-AF65-F5344CB8AC3E}">
        <p14:creationId xmlns:p14="http://schemas.microsoft.com/office/powerpoint/2010/main" val="235645719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45551" y="2306935"/>
            <a:ext cx="7678705" cy="1569660"/>
          </a:xfrm>
          <a:prstGeom prst="rect">
            <a:avLst/>
          </a:prstGeom>
          <a:noFill/>
        </p:spPr>
        <p:txBody>
          <a:bodyPr wrap="none" lIns="91440" tIns="45720" rIns="91440" bIns="45720">
            <a:spAutoFit/>
          </a:bodyPr>
          <a:lstStyle/>
          <a:p>
            <a:pPr algn="ctr"/>
            <a:r>
              <a:rPr lang="en-US" sz="4800" b="1" dirty="0" smtClean="0">
                <a:ln w="0"/>
                <a:solidFill>
                  <a:srgbClr val="FFFF00"/>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Image Processing on </a:t>
            </a:r>
          </a:p>
          <a:p>
            <a:pPr algn="ctr"/>
            <a:r>
              <a:rPr lang="en-US" sz="4800" b="1" dirty="0" smtClean="0">
                <a:ln w="0"/>
                <a:solidFill>
                  <a:srgbClr val="FFFF00"/>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Deep</a:t>
            </a:r>
            <a:r>
              <a:rPr lang="en-US" sz="4800" b="1" dirty="0">
                <a:ln w="0"/>
                <a:solidFill>
                  <a:srgbClr val="FFFF00"/>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 </a:t>
            </a:r>
            <a:r>
              <a:rPr lang="en-US" sz="4800" b="1" dirty="0" smtClean="0">
                <a:ln w="0"/>
                <a:solidFill>
                  <a:srgbClr val="FFFF00"/>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corn </a:t>
            </a:r>
            <a:endParaRPr lang="en-US" sz="4800" b="1" cap="none" spc="0" dirty="0">
              <a:ln w="0"/>
              <a:solidFill>
                <a:srgbClr val="FFFF00"/>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3510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a:latin typeface="Verdana" panose="020B0604030504040204" pitchFamily="34" charset="0"/>
                <a:ea typeface="Verdana" panose="020B0604030504040204" pitchFamily="34" charset="0"/>
              </a:rPr>
              <a:t>INTRODUCTION</a:t>
            </a:r>
            <a:endParaRPr lang="en-IN" dirty="0">
              <a:latin typeface="Verdana" panose="020B0604030504040204" pitchFamily="34" charset="0"/>
              <a:ea typeface="Verdana" panose="020B0604030504040204" pitchFamily="34" charset="0"/>
            </a:endParaRPr>
          </a:p>
        </p:txBody>
      </p:sp>
      <p:sp>
        <p:nvSpPr>
          <p:cNvPr id="5" name="Content Placeholder 4"/>
          <p:cNvSpPr>
            <a:spLocks noGrp="1"/>
          </p:cNvSpPr>
          <p:nvPr>
            <p:ph sz="half" idx="1"/>
          </p:nvPr>
        </p:nvSpPr>
        <p:spPr/>
        <p:txBody>
          <a:bodyPr>
            <a:normAutofit lnSpcReduction="10000"/>
          </a:bodyPr>
          <a:lstStyle/>
          <a:p>
            <a:pPr algn="just">
              <a:lnSpc>
                <a:spcPct val="150000"/>
              </a:lnSpc>
            </a:pPr>
            <a:r>
              <a:rPr lang="en-IN" dirty="0">
                <a:latin typeface="SansSerif" panose="00000400000000000000" pitchFamily="2" charset="2"/>
              </a:rPr>
              <a:t>The corn image processing was done on various parameters like the depth of the kernels and the size of the kernel, the diseases of the corn leaves etc.</a:t>
            </a:r>
          </a:p>
          <a:p>
            <a:pPr algn="just">
              <a:lnSpc>
                <a:spcPct val="150000"/>
              </a:lnSpc>
            </a:pPr>
            <a:r>
              <a:rPr lang="en-IN" dirty="0">
                <a:latin typeface="SansSerif" panose="00000400000000000000" pitchFamily="2" charset="2"/>
              </a:rPr>
              <a:t>Basically we go through with manually to check the corn which is infected or not as well as counting of the kernels for each corn </a:t>
            </a:r>
            <a:r>
              <a:rPr lang="en-IN" dirty="0" smtClean="0">
                <a:latin typeface="SansSerif" panose="00000400000000000000" pitchFamily="2" charset="2"/>
              </a:rPr>
              <a:t>cob.</a:t>
            </a:r>
            <a:endParaRPr lang="en-IN" dirty="0"/>
          </a:p>
        </p:txBody>
      </p:sp>
      <p:pic>
        <p:nvPicPr>
          <p:cNvPr id="10" name="Picture 2" descr="Tweaking corn kernels with CRISPR | Cold Spring Harbor Laborator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97600" y="2682615"/>
            <a:ext cx="5499333" cy="309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14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20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2" dur="20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2500"/>
                            </p:stCondLst>
                            <p:childTnLst>
                              <p:par>
                                <p:cTn id="14" presetID="2" presetClass="entr" presetSubtype="8" fill="hold" nodeType="afterEffect">
                                  <p:stCondLst>
                                    <p:cond delay="50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additive="base">
                                        <p:cTn id="16" dur="20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7" dur="20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par>
                          <p:cTn id="18" fill="hold">
                            <p:stCondLst>
                              <p:cond delay="5000"/>
                            </p:stCondLst>
                            <p:childTnLst>
                              <p:par>
                                <p:cTn id="19" presetID="2" presetClass="entr" presetSubtype="2"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2000" fill="hold"/>
                                        <p:tgtEl>
                                          <p:spTgt spid="10"/>
                                        </p:tgtEl>
                                        <p:attrNameLst>
                                          <p:attrName>ppt_x</p:attrName>
                                        </p:attrNameLst>
                                      </p:cBhvr>
                                      <p:tavLst>
                                        <p:tav tm="0">
                                          <p:val>
                                            <p:strVal val="1+#ppt_w/2"/>
                                          </p:val>
                                        </p:tav>
                                        <p:tav tm="100000">
                                          <p:val>
                                            <p:strVal val="#ppt_x"/>
                                          </p:val>
                                        </p:tav>
                                      </p:tavLst>
                                    </p:anim>
                                    <p:anim calcmode="lin" valueType="num">
                                      <p:cBhvr additive="base">
                                        <p:cTn id="22" dur="2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49032" y="1143000"/>
            <a:ext cx="3865134" cy="520700"/>
          </a:xfrm>
        </p:spPr>
        <p:txBody>
          <a:bodyPr>
            <a:normAutofit fontScale="90000"/>
          </a:bodyPr>
          <a:lstStyle/>
          <a:p>
            <a:pPr algn="ctr"/>
            <a:r>
              <a:rPr lang="en-IN" b="1" dirty="0" smtClean="0">
                <a:solidFill>
                  <a:srgbClr val="FFC000"/>
                </a:solidFill>
                <a:effectLst>
                  <a:outerShdw blurRad="38100" dist="38100" dir="2700000" algn="tl">
                    <a:srgbClr val="000000">
                      <a:alpha val="43137"/>
                    </a:srgbClr>
                  </a:outerShdw>
                </a:effectLst>
                <a:latin typeface="SansSerif" panose="00000400000000000000" pitchFamily="2" charset="2"/>
              </a:rPr>
              <a:t>What is our Aim</a:t>
            </a:r>
            <a:endParaRPr lang="en-IN" b="1" dirty="0">
              <a:solidFill>
                <a:srgbClr val="FFC000"/>
              </a:solidFill>
              <a:effectLst>
                <a:outerShdw blurRad="38100" dist="38100" dir="2700000" algn="tl">
                  <a:srgbClr val="000000">
                    <a:alpha val="43137"/>
                  </a:srgbClr>
                </a:outerShdw>
              </a:effectLst>
              <a:latin typeface="SansSerif" panose="00000400000000000000" pitchFamily="2" charset="2"/>
            </a:endParaRPr>
          </a:p>
        </p:txBody>
      </p:sp>
      <p:sp>
        <p:nvSpPr>
          <p:cNvPr id="9" name="Text Placeholder 8"/>
          <p:cNvSpPr>
            <a:spLocks noGrp="1"/>
          </p:cNvSpPr>
          <p:nvPr>
            <p:ph type="body" sz="half" idx="2"/>
          </p:nvPr>
        </p:nvSpPr>
        <p:spPr>
          <a:xfrm>
            <a:off x="1149032" y="2743200"/>
            <a:ext cx="3859212" cy="1371600"/>
          </a:xfrm>
        </p:spPr>
        <p:txBody>
          <a:bodyPr>
            <a:noAutofit/>
          </a:bodyPr>
          <a:lstStyle/>
          <a:p>
            <a:pPr algn="just">
              <a:lnSpc>
                <a:spcPct val="150000"/>
              </a:lnSpc>
            </a:pPr>
            <a:r>
              <a:rPr lang="en-IN" sz="1600" dirty="0" smtClean="0">
                <a:solidFill>
                  <a:schemeClr val="bg1"/>
                </a:solidFill>
                <a:latin typeface="SansSerif" panose="00000400000000000000" pitchFamily="2" charset="2"/>
              </a:rPr>
              <a:t>Our Aim is calculate the length, width </a:t>
            </a:r>
            <a:r>
              <a:rPr lang="en-IN" sz="1600" dirty="0" smtClean="0">
                <a:solidFill>
                  <a:schemeClr val="bg1"/>
                </a:solidFill>
                <a:latin typeface="SansSerif" panose="00000400000000000000" pitchFamily="2" charset="2"/>
              </a:rPr>
              <a:t>and count No. of </a:t>
            </a:r>
            <a:r>
              <a:rPr lang="en-IN" sz="1600" dirty="0" smtClean="0">
                <a:solidFill>
                  <a:schemeClr val="bg1"/>
                </a:solidFill>
                <a:latin typeface="SansSerif" panose="00000400000000000000" pitchFamily="2" charset="2"/>
              </a:rPr>
              <a:t>kernels for each corn which is not plucked from the plant. By using the </a:t>
            </a:r>
            <a:r>
              <a:rPr lang="en-IN" sz="1600" dirty="0" err="1" smtClean="0">
                <a:solidFill>
                  <a:schemeClr val="bg1"/>
                </a:solidFill>
                <a:latin typeface="SansSerif" panose="00000400000000000000" pitchFamily="2" charset="2"/>
              </a:rPr>
              <a:t>IoT</a:t>
            </a:r>
            <a:r>
              <a:rPr lang="en-IN" sz="1600" dirty="0" smtClean="0">
                <a:solidFill>
                  <a:schemeClr val="bg1"/>
                </a:solidFill>
                <a:latin typeface="SansSerif" panose="00000400000000000000" pitchFamily="2" charset="2"/>
              </a:rPr>
              <a:t> devices or mobile lens</a:t>
            </a:r>
            <a:r>
              <a:rPr lang="en-IN" sz="1600" dirty="0">
                <a:solidFill>
                  <a:schemeClr val="bg1"/>
                </a:solidFill>
                <a:latin typeface="SansSerif" panose="00000400000000000000" pitchFamily="2" charset="2"/>
              </a:rPr>
              <a:t>.</a:t>
            </a:r>
            <a:endParaRPr lang="en-IN" sz="1600" dirty="0" smtClean="0">
              <a:solidFill>
                <a:schemeClr val="bg1"/>
              </a:solidFill>
              <a:latin typeface="SansSerif" panose="00000400000000000000" pitchFamily="2" charset="2"/>
            </a:endParaRPr>
          </a:p>
        </p:txBody>
      </p:sp>
      <p:pic>
        <p:nvPicPr>
          <p:cNvPr id="11" name="Picture 8" descr="https://encrypted-tbn0.gstatic.com/images?q=tbn:ANd9GcQ5KDIMwYp1IilHMmDMMnOCbu0PaWdOk5lxK3FHNuhEArwwnYoJOCBNMWx5wGKC0GzXutA&amp;usqp=CA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7291" y="2025650"/>
            <a:ext cx="1472183" cy="2628899"/>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833382" y="4432300"/>
            <a:ext cx="1704318" cy="222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734300" y="2209800"/>
            <a:ext cx="1841500" cy="2444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9537700" y="4478011"/>
            <a:ext cx="1840568" cy="338554"/>
          </a:xfrm>
          <a:prstGeom prst="rect">
            <a:avLst/>
          </a:prstGeom>
          <a:noFill/>
        </p:spPr>
        <p:txBody>
          <a:bodyPr wrap="none" lIns="91440" tIns="45720" rIns="91440" bIns="45720">
            <a:spAutoFit/>
          </a:bodyPr>
          <a:lstStyle/>
          <a:p>
            <a:pPr algn="just"/>
            <a:r>
              <a:rPr lang="en-US" sz="1600" b="0" cap="none" spc="0" dirty="0" smtClean="0">
                <a:ln w="0"/>
                <a:solidFill>
                  <a:schemeClr val="tx1"/>
                </a:solidFill>
                <a:effectLst>
                  <a:outerShdw blurRad="38100" dist="19050" dir="2700000" algn="tl" rotWithShape="0">
                    <a:schemeClr val="dk1">
                      <a:alpha val="40000"/>
                    </a:schemeClr>
                  </a:outerShdw>
                </a:effectLst>
                <a:latin typeface="SansSerif" panose="00000400000000000000" pitchFamily="2" charset="2"/>
              </a:rPr>
              <a:t>Length of the corn</a:t>
            </a:r>
            <a:endParaRPr lang="en-US" sz="1600" b="0" cap="none" spc="0" dirty="0">
              <a:ln w="0"/>
              <a:solidFill>
                <a:schemeClr val="tx1"/>
              </a:solidFill>
              <a:effectLst>
                <a:outerShdw blurRad="38100" dist="19050" dir="2700000" algn="tl" rotWithShape="0">
                  <a:schemeClr val="dk1">
                    <a:alpha val="40000"/>
                  </a:schemeClr>
                </a:outerShdw>
              </a:effectLst>
              <a:latin typeface="SansSerif" panose="00000400000000000000" pitchFamily="2" charset="2"/>
            </a:endParaRPr>
          </a:p>
        </p:txBody>
      </p:sp>
      <p:cxnSp>
        <p:nvCxnSpPr>
          <p:cNvPr id="18" name="Straight Arrow Connector 17"/>
          <p:cNvCxnSpPr/>
          <p:nvPr/>
        </p:nvCxnSpPr>
        <p:spPr>
          <a:xfrm flipV="1">
            <a:off x="7615646" y="2612571"/>
            <a:ext cx="1922054" cy="816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9239732" y="2404646"/>
            <a:ext cx="2398413" cy="830997"/>
          </a:xfrm>
          <a:prstGeom prst="rect">
            <a:avLst/>
          </a:prstGeom>
          <a:noFill/>
        </p:spPr>
        <p:txBody>
          <a:bodyPr wrap="none" lIns="91440" tIns="45720" rIns="91440" bIns="45720">
            <a:spAutoFit/>
          </a:bodyPr>
          <a:lstStyle/>
          <a:p>
            <a:pPr algn="ctr"/>
            <a:r>
              <a:rPr lang="en-US" sz="1600" b="0" cap="none" spc="0" dirty="0" smtClean="0">
                <a:ln w="0"/>
                <a:solidFill>
                  <a:schemeClr val="tx1"/>
                </a:solidFill>
                <a:effectLst>
                  <a:outerShdw blurRad="38100" dist="19050" dir="2700000" algn="tl" rotWithShape="0">
                    <a:schemeClr val="dk1">
                      <a:alpha val="40000"/>
                    </a:schemeClr>
                  </a:outerShdw>
                </a:effectLst>
                <a:latin typeface="SansSerif" panose="00000400000000000000" pitchFamily="2" charset="2"/>
              </a:rPr>
              <a:t>Kernel Quality and </a:t>
            </a:r>
          </a:p>
          <a:p>
            <a:pPr algn="ctr"/>
            <a:r>
              <a:rPr lang="en-US" sz="1600" dirty="0" smtClean="0">
                <a:ln w="0"/>
                <a:effectLst>
                  <a:outerShdw blurRad="38100" dist="19050" dir="2700000" algn="tl" rotWithShape="0">
                    <a:schemeClr val="dk1">
                      <a:alpha val="40000"/>
                    </a:schemeClr>
                  </a:outerShdw>
                </a:effectLst>
                <a:latin typeface="SansSerif" panose="00000400000000000000" pitchFamily="2" charset="2"/>
              </a:rPr>
              <a:t>No. of Kernels per each </a:t>
            </a:r>
          </a:p>
          <a:p>
            <a:pPr algn="ctr"/>
            <a:r>
              <a:rPr lang="en-US" sz="1600" b="0" cap="none" spc="0" dirty="0" smtClean="0">
                <a:ln w="0"/>
                <a:solidFill>
                  <a:schemeClr val="tx1"/>
                </a:solidFill>
                <a:effectLst>
                  <a:outerShdw blurRad="38100" dist="19050" dir="2700000" algn="tl" rotWithShape="0">
                    <a:schemeClr val="dk1">
                      <a:alpha val="40000"/>
                    </a:schemeClr>
                  </a:outerShdw>
                </a:effectLst>
                <a:latin typeface="SansSerif" panose="00000400000000000000" pitchFamily="2" charset="2"/>
              </a:rPr>
              <a:t>corn</a:t>
            </a:r>
            <a:endParaRPr lang="en-US" sz="1600" b="0" cap="none" spc="0" dirty="0">
              <a:ln w="0"/>
              <a:solidFill>
                <a:schemeClr val="tx1"/>
              </a:solidFill>
              <a:effectLst>
                <a:outerShdw blurRad="38100" dist="19050" dir="2700000" algn="tl" rotWithShape="0">
                  <a:schemeClr val="dk1">
                    <a:alpha val="40000"/>
                  </a:schemeClr>
                </a:outerShdw>
              </a:effectLst>
              <a:latin typeface="SansSerif" panose="00000400000000000000" pitchFamily="2" charset="2"/>
            </a:endParaRPr>
          </a:p>
        </p:txBody>
      </p:sp>
    </p:spTree>
    <p:extLst>
      <p:ext uri="{BB962C8B-B14F-4D97-AF65-F5344CB8AC3E}">
        <p14:creationId xmlns:p14="http://schemas.microsoft.com/office/powerpoint/2010/main" val="1339211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1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0" fill="hold"/>
                                        <p:tgtEl>
                                          <p:spTgt spid="7"/>
                                        </p:tgtEl>
                                        <p:attrNameLst>
                                          <p:attrName>ppt_x</p:attrName>
                                        </p:attrNameLst>
                                      </p:cBhvr>
                                      <p:tavLst>
                                        <p:tav tm="0">
                                          <p:val>
                                            <p:strVal val="#ppt_x"/>
                                          </p:val>
                                        </p:tav>
                                        <p:tav tm="100000">
                                          <p:val>
                                            <p:strVal val="#ppt_x"/>
                                          </p:val>
                                        </p:tav>
                                      </p:tavLst>
                                    </p:anim>
                                    <p:anim calcmode="lin" valueType="num">
                                      <p:cBhvr additive="base">
                                        <p:cTn id="8" dur="20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3500"/>
                            </p:stCondLst>
                            <p:childTnLst>
                              <p:par>
                                <p:cTn id="10" presetID="10" presetClass="entr" presetSubtype="0" fill="hold" nodeType="afterEffect">
                                  <p:stCondLst>
                                    <p:cond delay="1000"/>
                                  </p:stCondLst>
                                  <p:iterate type="wd">
                                    <p:tmPct val="10000"/>
                                  </p:iterate>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3000"/>
                                        <p:tgtEl>
                                          <p:spTgt spid="9">
                                            <p:txEl>
                                              <p:pRg st="0" end="0"/>
                                            </p:txEl>
                                          </p:spTgt>
                                        </p:tgtEl>
                                      </p:cBhvr>
                                    </p:animEffect>
                                  </p:childTnLst>
                                </p:cTn>
                              </p:par>
                            </p:childTnLst>
                          </p:cTn>
                        </p:par>
                        <p:par>
                          <p:cTn id="13" fill="hold">
                            <p:stCondLst>
                              <p:cond delay="17400"/>
                            </p:stCondLst>
                            <p:childTnLst>
                              <p:par>
                                <p:cTn id="14" presetID="22" presetClass="entr" presetSubtype="1" fill="hold" nodeType="afterEffect">
                                  <p:stCondLst>
                                    <p:cond delay="1500"/>
                                  </p:stCondLst>
                                  <p:childTnLst>
                                    <p:set>
                                      <p:cBhvr>
                                        <p:cTn id="15" dur="1" fill="hold">
                                          <p:stCondLst>
                                            <p:cond delay="0"/>
                                          </p:stCondLst>
                                        </p:cTn>
                                        <p:tgtEl>
                                          <p:spTgt spid="11"/>
                                        </p:tgtEl>
                                        <p:attrNameLst>
                                          <p:attrName>style.visibility</p:attrName>
                                        </p:attrNameLst>
                                      </p:cBhvr>
                                      <p:to>
                                        <p:strVal val="visible"/>
                                      </p:to>
                                    </p:set>
                                    <p:animEffect transition="in" filter="wipe(up)">
                                      <p:cBhvr>
                                        <p:cTn id="16" dur="2000"/>
                                        <p:tgtEl>
                                          <p:spTgt spid="11"/>
                                        </p:tgtEl>
                                      </p:cBhvr>
                                    </p:animEffect>
                                  </p:childTnLst>
                                </p:cTn>
                              </p:par>
                            </p:childTnLst>
                          </p:cTn>
                        </p:par>
                        <p:par>
                          <p:cTn id="17" fill="hold">
                            <p:stCondLst>
                              <p:cond delay="20900"/>
                            </p:stCondLst>
                            <p:childTnLst>
                              <p:par>
                                <p:cTn id="18" presetID="1" presetClass="entr" presetSubtype="0"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par>
                          <p:cTn id="20" fill="hold">
                            <p:stCondLst>
                              <p:cond delay="20900"/>
                            </p:stCondLst>
                            <p:childTnLst>
                              <p:par>
                                <p:cTn id="21" presetID="1" presetClass="entr" presetSubtype="0"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par>
                          <p:cTn id="23" fill="hold">
                            <p:stCondLst>
                              <p:cond delay="20900"/>
                            </p:stCondLst>
                            <p:childTnLst>
                              <p:par>
                                <p:cTn id="24" presetID="10" presetClass="entr" presetSubtype="0"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par>
                          <p:cTn id="27" fill="hold">
                            <p:stCondLst>
                              <p:cond delay="21400"/>
                            </p:stCondLst>
                            <p:childTnLst>
                              <p:par>
                                <p:cTn id="28" presetID="10" presetClass="entr" presetSubtype="0" fill="hold"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par>
                          <p:cTn id="31" fill="hold">
                            <p:stCondLst>
                              <p:cond delay="21900"/>
                            </p:stCondLst>
                            <p:childTnLst>
                              <p:par>
                                <p:cTn id="32" presetID="22" presetClass="entr" presetSubtype="4"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down)">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SansSerif" panose="00000400000000000000" pitchFamily="2" charset="2"/>
              </a:rPr>
              <a:t>2D Vs 3D Image</a:t>
            </a:r>
            <a:endParaRPr lang="en-IN" dirty="0">
              <a:latin typeface="SansSerif" panose="00000400000000000000" pitchFamily="2" charset="2"/>
            </a:endParaRPr>
          </a:p>
        </p:txBody>
      </p:sp>
      <p:sp>
        <p:nvSpPr>
          <p:cNvPr id="3" name="Text Placeholder 2"/>
          <p:cNvSpPr>
            <a:spLocks noGrp="1"/>
          </p:cNvSpPr>
          <p:nvPr>
            <p:ph type="body" idx="1"/>
          </p:nvPr>
        </p:nvSpPr>
        <p:spPr>
          <a:xfrm>
            <a:off x="1154954" y="2167466"/>
            <a:ext cx="4825157" cy="576262"/>
          </a:xfrm>
        </p:spPr>
        <p:txBody>
          <a:bodyPr/>
          <a:lstStyle/>
          <a:p>
            <a:pPr algn="ctr"/>
            <a:r>
              <a:rPr lang="en-IN" dirty="0" smtClean="0">
                <a:solidFill>
                  <a:srgbClr val="FFC000"/>
                </a:solidFill>
                <a:latin typeface="SansSerif" panose="00000400000000000000" pitchFamily="2" charset="2"/>
              </a:rPr>
              <a:t>2D Image</a:t>
            </a:r>
            <a:endParaRPr lang="en-IN" dirty="0">
              <a:solidFill>
                <a:srgbClr val="FFC000"/>
              </a:solidFill>
              <a:latin typeface="SansSerif" panose="00000400000000000000" pitchFamily="2" charset="2"/>
            </a:endParaRPr>
          </a:p>
        </p:txBody>
      </p:sp>
      <p:sp>
        <p:nvSpPr>
          <p:cNvPr id="4" name="Content Placeholder 3"/>
          <p:cNvSpPr>
            <a:spLocks noGrp="1"/>
          </p:cNvSpPr>
          <p:nvPr>
            <p:ph sz="half" idx="2"/>
          </p:nvPr>
        </p:nvSpPr>
        <p:spPr>
          <a:xfrm>
            <a:off x="1154954" y="2743728"/>
            <a:ext cx="4825158" cy="2840039"/>
          </a:xfrm>
        </p:spPr>
        <p:txBody>
          <a:bodyPr>
            <a:normAutofit/>
          </a:bodyPr>
          <a:lstStyle/>
          <a:p>
            <a:pPr algn="just">
              <a:lnSpc>
                <a:spcPct val="150000"/>
              </a:lnSpc>
            </a:pPr>
            <a:r>
              <a:rPr lang="en-IN" sz="1500" dirty="0" smtClean="0">
                <a:latin typeface="SansSerif" panose="00000400000000000000" pitchFamily="2" charset="2"/>
              </a:rPr>
              <a:t>In previous research there were went through taking counting of the kernel in 180 degrees and remaining 180 degrees will be calculated by a value of 2.7 </a:t>
            </a:r>
          </a:p>
          <a:p>
            <a:pPr algn="just">
              <a:lnSpc>
                <a:spcPct val="150000"/>
              </a:lnSpc>
            </a:pPr>
            <a:r>
              <a:rPr lang="en-IN" sz="1500" dirty="0" smtClean="0">
                <a:latin typeface="SansSerif" panose="00000400000000000000" pitchFamily="2" charset="2"/>
              </a:rPr>
              <a:t>  The counting is difficult and to identify disease of the plant is also most important.</a:t>
            </a:r>
            <a:endParaRPr lang="en-IN" sz="1500" dirty="0">
              <a:latin typeface="SansSerif" panose="00000400000000000000" pitchFamily="2" charset="2"/>
            </a:endParaRPr>
          </a:p>
        </p:txBody>
      </p:sp>
      <p:sp>
        <p:nvSpPr>
          <p:cNvPr id="5" name="Text Placeholder 4"/>
          <p:cNvSpPr>
            <a:spLocks noGrp="1"/>
          </p:cNvSpPr>
          <p:nvPr>
            <p:ph type="body" sz="quarter" idx="3"/>
          </p:nvPr>
        </p:nvSpPr>
        <p:spPr>
          <a:xfrm>
            <a:off x="6208711" y="2167466"/>
            <a:ext cx="4825159" cy="576262"/>
          </a:xfrm>
        </p:spPr>
        <p:txBody>
          <a:bodyPr/>
          <a:lstStyle/>
          <a:p>
            <a:pPr algn="ctr"/>
            <a:r>
              <a:rPr lang="en-IN" dirty="0" smtClean="0">
                <a:solidFill>
                  <a:srgbClr val="FFC000"/>
                </a:solidFill>
                <a:latin typeface="SansSerif" panose="00000400000000000000" pitchFamily="2" charset="2"/>
              </a:rPr>
              <a:t>3D Image</a:t>
            </a:r>
            <a:endParaRPr lang="en-IN" dirty="0">
              <a:solidFill>
                <a:srgbClr val="FFC000"/>
              </a:solidFill>
              <a:latin typeface="SansSerif" panose="00000400000000000000" pitchFamily="2" charset="2"/>
            </a:endParaRPr>
          </a:p>
        </p:txBody>
      </p:sp>
      <p:sp>
        <p:nvSpPr>
          <p:cNvPr id="6" name="Content Placeholder 5"/>
          <p:cNvSpPr>
            <a:spLocks noGrp="1"/>
          </p:cNvSpPr>
          <p:nvPr>
            <p:ph sz="quarter" idx="4"/>
          </p:nvPr>
        </p:nvSpPr>
        <p:spPr>
          <a:xfrm>
            <a:off x="6208710" y="2799290"/>
            <a:ext cx="4825159" cy="2840039"/>
          </a:xfrm>
        </p:spPr>
        <p:txBody>
          <a:bodyPr>
            <a:normAutofit/>
          </a:bodyPr>
          <a:lstStyle/>
          <a:p>
            <a:pPr algn="just">
              <a:lnSpc>
                <a:spcPct val="150000"/>
              </a:lnSpc>
            </a:pPr>
            <a:r>
              <a:rPr lang="en-IN" sz="1500" dirty="0" smtClean="0">
                <a:latin typeface="SansSerif" panose="00000400000000000000" pitchFamily="2" charset="2"/>
              </a:rPr>
              <a:t>In 3D, we will take the help of </a:t>
            </a:r>
            <a:r>
              <a:rPr lang="en-IN" sz="1500" dirty="0" err="1" smtClean="0">
                <a:latin typeface="SansSerif" panose="00000400000000000000" pitchFamily="2" charset="2"/>
              </a:rPr>
              <a:t>IoT</a:t>
            </a:r>
            <a:r>
              <a:rPr lang="en-IN" sz="1500" dirty="0" smtClean="0">
                <a:latin typeface="SansSerif" panose="00000400000000000000" pitchFamily="2" charset="2"/>
              </a:rPr>
              <a:t> devices and take the snap of 360 degree of the corn which is not plucked from the tree.</a:t>
            </a:r>
          </a:p>
          <a:p>
            <a:pPr algn="just">
              <a:lnSpc>
                <a:spcPct val="150000"/>
              </a:lnSpc>
            </a:pPr>
            <a:r>
              <a:rPr lang="en-IN" sz="1500" dirty="0" smtClean="0">
                <a:latin typeface="SansSerif" panose="00000400000000000000" pitchFamily="2" charset="2"/>
              </a:rPr>
              <a:t>By testing the silk hair, leafs of the corn plant all are done by </a:t>
            </a:r>
            <a:r>
              <a:rPr lang="en-IN" sz="1500" dirty="0" err="1" smtClean="0">
                <a:latin typeface="SansSerif" panose="00000400000000000000" pitchFamily="2" charset="2"/>
              </a:rPr>
              <a:t>IoT</a:t>
            </a:r>
            <a:r>
              <a:rPr lang="en-IN" sz="1500" dirty="0" smtClean="0">
                <a:latin typeface="SansSerif" panose="00000400000000000000" pitchFamily="2" charset="2"/>
              </a:rPr>
              <a:t> device lens.</a:t>
            </a:r>
          </a:p>
          <a:p>
            <a:pPr algn="just">
              <a:lnSpc>
                <a:spcPct val="150000"/>
              </a:lnSpc>
            </a:pPr>
            <a:r>
              <a:rPr lang="en-IN" sz="1500" dirty="0" smtClean="0">
                <a:latin typeface="SansSerif" panose="00000400000000000000" pitchFamily="2" charset="2"/>
              </a:rPr>
              <a:t>Length, width of the corn are measured.</a:t>
            </a:r>
          </a:p>
        </p:txBody>
      </p:sp>
    </p:spTree>
    <p:extLst>
      <p:ext uri="{BB962C8B-B14F-4D97-AF65-F5344CB8AC3E}">
        <p14:creationId xmlns:p14="http://schemas.microsoft.com/office/powerpoint/2010/main" val="394241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500"/>
                                  </p:stCondLst>
                                  <p:iterate type="wd">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par>
                          <p:cTn id="8" fill="hold">
                            <p:stCondLst>
                              <p:cond delay="4100"/>
                            </p:stCondLst>
                            <p:childTnLst>
                              <p:par>
                                <p:cTn id="9" presetID="2" presetClass="entr" presetSubtype="4" fill="hold" grpId="0" nodeType="afterEffect">
                                  <p:stCondLst>
                                    <p:cond delay="50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6600"/>
                            </p:stCondLst>
                            <p:childTnLst>
                              <p:par>
                                <p:cTn id="14" presetID="2" presetClass="entr" presetSubtype="4" fill="hold" grpId="0" nodeType="afterEffect">
                                  <p:stCondLst>
                                    <p:cond delay="500"/>
                                  </p:stCondLst>
                                  <p:childTnLst>
                                    <p:set>
                                      <p:cBhvr>
                                        <p:cTn id="15" dur="1" fill="hold">
                                          <p:stCondLst>
                                            <p:cond delay="0"/>
                                          </p:stCondLst>
                                        </p:cTn>
                                        <p:tgtEl>
                                          <p:spTgt spid="5">
                                            <p:txEl>
                                              <p:pRg st="0" end="0"/>
                                            </p:txEl>
                                          </p:spTgt>
                                        </p:tgtEl>
                                        <p:attrNameLst>
                                          <p:attrName>style.visibility</p:attrName>
                                        </p:attrNameLst>
                                      </p:cBhvr>
                                      <p:to>
                                        <p:strVal val="visible"/>
                                      </p:to>
                                    </p:set>
                                    <p:anim calcmode="lin" valueType="num">
                                      <p:cBhvr additive="base">
                                        <p:cTn id="16" dur="2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7" dur="20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9100"/>
                            </p:stCondLst>
                            <p:childTnLst>
                              <p:par>
                                <p:cTn id="19" presetID="10" presetClass="entr" presetSubtype="0" fill="hold" nodeType="afterEffect">
                                  <p:stCondLst>
                                    <p:cond delay="1000"/>
                                  </p:stCondLst>
                                  <p:iterate type="wd">
                                    <p:tmPct val="10000"/>
                                  </p:iterate>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3000"/>
                                        <p:tgtEl>
                                          <p:spTgt spid="4">
                                            <p:txEl>
                                              <p:pRg st="0" end="0"/>
                                            </p:txEl>
                                          </p:spTgt>
                                        </p:tgtEl>
                                      </p:cBhvr>
                                    </p:animEffect>
                                  </p:childTnLst>
                                </p:cTn>
                              </p:par>
                            </p:childTnLst>
                          </p:cTn>
                        </p:par>
                        <p:par>
                          <p:cTn id="22" fill="hold">
                            <p:stCondLst>
                              <p:cond delay="20900"/>
                            </p:stCondLst>
                            <p:childTnLst>
                              <p:par>
                                <p:cTn id="23" presetID="10" presetClass="entr" presetSubtype="0" fill="hold" nodeType="afterEffect">
                                  <p:stCondLst>
                                    <p:cond delay="1500"/>
                                  </p:stCondLst>
                                  <p:iterate type="wd">
                                    <p:tmPct val="10000"/>
                                  </p:iterate>
                                  <p:childTnLst>
                                    <p:set>
                                      <p:cBhvr>
                                        <p:cTn id="24" dur="1" fill="hold">
                                          <p:stCondLst>
                                            <p:cond delay="0"/>
                                          </p:stCondLst>
                                        </p:cTn>
                                        <p:tgtEl>
                                          <p:spTgt spid="4">
                                            <p:txEl>
                                              <p:pRg st="1" end="1"/>
                                            </p:txEl>
                                          </p:spTgt>
                                        </p:tgtEl>
                                        <p:attrNameLst>
                                          <p:attrName>style.visibility</p:attrName>
                                        </p:attrNameLst>
                                      </p:cBhvr>
                                      <p:to>
                                        <p:strVal val="visible"/>
                                      </p:to>
                                    </p:set>
                                    <p:animEffect transition="in" filter="fade">
                                      <p:cBhvr>
                                        <p:cTn id="25" dur="3000"/>
                                        <p:tgtEl>
                                          <p:spTgt spid="4">
                                            <p:txEl>
                                              <p:pRg st="1" end="1"/>
                                            </p:txEl>
                                          </p:spTgt>
                                        </p:tgtEl>
                                      </p:cBhvr>
                                    </p:animEffect>
                                  </p:childTnLst>
                                </p:cTn>
                              </p:par>
                            </p:childTnLst>
                          </p:cTn>
                        </p:par>
                        <p:par>
                          <p:cTn id="26" fill="hold">
                            <p:stCondLst>
                              <p:cond delay="30200"/>
                            </p:stCondLst>
                            <p:childTnLst>
                              <p:par>
                                <p:cTn id="27" presetID="10" presetClass="entr" presetSubtype="0" fill="hold" nodeType="afterEffect">
                                  <p:stCondLst>
                                    <p:cond delay="1500"/>
                                  </p:stCondLst>
                                  <p:iterate type="wd">
                                    <p:tmPct val="10000"/>
                                  </p:iterate>
                                  <p:childTnLst>
                                    <p:set>
                                      <p:cBhvr>
                                        <p:cTn id="28" dur="1" fill="hold">
                                          <p:stCondLst>
                                            <p:cond delay="0"/>
                                          </p:stCondLst>
                                        </p:cTn>
                                        <p:tgtEl>
                                          <p:spTgt spid="6">
                                            <p:txEl>
                                              <p:pRg st="0" end="0"/>
                                            </p:txEl>
                                          </p:spTgt>
                                        </p:tgtEl>
                                        <p:attrNameLst>
                                          <p:attrName>style.visibility</p:attrName>
                                        </p:attrNameLst>
                                      </p:cBhvr>
                                      <p:to>
                                        <p:strVal val="visible"/>
                                      </p:to>
                                    </p:set>
                                    <p:animEffect transition="in" filter="fade">
                                      <p:cBhvr>
                                        <p:cTn id="29" dur="3000"/>
                                        <p:tgtEl>
                                          <p:spTgt spid="6">
                                            <p:txEl>
                                              <p:pRg st="0" end="0"/>
                                            </p:txEl>
                                          </p:spTgt>
                                        </p:tgtEl>
                                      </p:cBhvr>
                                    </p:animEffect>
                                  </p:childTnLst>
                                </p:cTn>
                              </p:par>
                            </p:childTnLst>
                          </p:cTn>
                        </p:par>
                        <p:par>
                          <p:cTn id="30" fill="hold">
                            <p:stCondLst>
                              <p:cond delay="43100"/>
                            </p:stCondLst>
                            <p:childTnLst>
                              <p:par>
                                <p:cTn id="31" presetID="10" presetClass="entr" presetSubtype="0" fill="hold" nodeType="afterEffect">
                                  <p:stCondLst>
                                    <p:cond delay="1000"/>
                                  </p:stCondLst>
                                  <p:iterate type="wd">
                                    <p:tmPct val="10000"/>
                                  </p:iterate>
                                  <p:childTnLst>
                                    <p:set>
                                      <p:cBhvr>
                                        <p:cTn id="32" dur="1" fill="hold">
                                          <p:stCondLst>
                                            <p:cond delay="0"/>
                                          </p:stCondLst>
                                        </p:cTn>
                                        <p:tgtEl>
                                          <p:spTgt spid="6">
                                            <p:txEl>
                                              <p:pRg st="1" end="1"/>
                                            </p:txEl>
                                          </p:spTgt>
                                        </p:tgtEl>
                                        <p:attrNameLst>
                                          <p:attrName>style.visibility</p:attrName>
                                        </p:attrNameLst>
                                      </p:cBhvr>
                                      <p:to>
                                        <p:strVal val="visible"/>
                                      </p:to>
                                    </p:set>
                                    <p:animEffect transition="in" filter="fade">
                                      <p:cBhvr>
                                        <p:cTn id="33" dur="3000"/>
                                        <p:tgtEl>
                                          <p:spTgt spid="6">
                                            <p:txEl>
                                              <p:pRg st="1" end="1"/>
                                            </p:txEl>
                                          </p:spTgt>
                                        </p:tgtEl>
                                      </p:cBhvr>
                                    </p:animEffect>
                                  </p:childTnLst>
                                </p:cTn>
                              </p:par>
                            </p:childTnLst>
                          </p:cTn>
                        </p:par>
                        <p:par>
                          <p:cTn id="34" fill="hold">
                            <p:stCondLst>
                              <p:cond delay="52500"/>
                            </p:stCondLst>
                            <p:childTnLst>
                              <p:par>
                                <p:cTn id="35" presetID="10" presetClass="entr" presetSubtype="0" fill="hold" nodeType="afterEffect">
                                  <p:stCondLst>
                                    <p:cond delay="1500"/>
                                  </p:stCondLst>
                                  <p:iterate type="wd">
                                    <p:tmPct val="10000"/>
                                  </p:iterate>
                                  <p:childTnLst>
                                    <p:set>
                                      <p:cBhvr>
                                        <p:cTn id="36" dur="1" fill="hold">
                                          <p:stCondLst>
                                            <p:cond delay="0"/>
                                          </p:stCondLst>
                                        </p:cTn>
                                        <p:tgtEl>
                                          <p:spTgt spid="6">
                                            <p:txEl>
                                              <p:pRg st="2" end="2"/>
                                            </p:txEl>
                                          </p:spTgt>
                                        </p:tgtEl>
                                        <p:attrNameLst>
                                          <p:attrName>style.visibility</p:attrName>
                                        </p:attrNameLst>
                                      </p:cBhvr>
                                      <p:to>
                                        <p:strVal val="visible"/>
                                      </p:to>
                                    </p:set>
                                    <p:animEffect transition="in" filter="fade">
                                      <p:cBhvr>
                                        <p:cTn id="37" dur="30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67654" y="203200"/>
            <a:ext cx="2793159" cy="1600200"/>
          </a:xfrm>
        </p:spPr>
        <p:txBody>
          <a:bodyPr/>
          <a:lstStyle/>
          <a:p>
            <a:pPr algn="ctr"/>
            <a:r>
              <a:rPr lang="en-IN" dirty="0" smtClean="0">
                <a:solidFill>
                  <a:schemeClr val="bg1"/>
                </a:solidFill>
                <a:latin typeface="SansSerif" panose="00000400000000000000" pitchFamily="2" charset="2"/>
                <a:ea typeface="Verdana" panose="020B0604030504040204" pitchFamily="34" charset="0"/>
              </a:rPr>
              <a:t>Process of Calculating the kernels</a:t>
            </a:r>
            <a:endParaRPr lang="en-IN" dirty="0">
              <a:solidFill>
                <a:schemeClr val="bg1"/>
              </a:solidFill>
              <a:latin typeface="SansSerif" panose="00000400000000000000" pitchFamily="2" charset="2"/>
              <a:ea typeface="Verdana" panose="020B0604030504040204" pitchFamily="34" charset="0"/>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32888" y="1866900"/>
            <a:ext cx="1518911" cy="4572000"/>
          </a:xfrm>
        </p:spPr>
      </p:pic>
      <p:sp>
        <p:nvSpPr>
          <p:cNvPr id="7" name="Text Placeholder 6"/>
          <p:cNvSpPr>
            <a:spLocks noGrp="1"/>
          </p:cNvSpPr>
          <p:nvPr>
            <p:ph type="body" sz="half" idx="2"/>
          </p:nvPr>
        </p:nvSpPr>
        <p:spPr>
          <a:xfrm>
            <a:off x="1129555" y="1663700"/>
            <a:ext cx="2793158" cy="3129279"/>
          </a:xfrm>
        </p:spPr>
        <p:txBody>
          <a:bodyPr>
            <a:noAutofit/>
          </a:bodyPr>
          <a:lstStyle/>
          <a:p>
            <a:pPr marL="285750" indent="-285750" algn="just">
              <a:lnSpc>
                <a:spcPct val="150000"/>
              </a:lnSpc>
              <a:buFont typeface="Wingdings" panose="05000000000000000000" pitchFamily="2" charset="2"/>
              <a:buChar char="à"/>
            </a:pPr>
            <a:r>
              <a:rPr lang="en-IN" sz="1500" dirty="0" smtClean="0">
                <a:solidFill>
                  <a:srgbClr val="FFFF00"/>
                </a:solidFill>
                <a:latin typeface="SansSerif" panose="00000400000000000000" pitchFamily="2" charset="2"/>
                <a:ea typeface="Verdana" panose="020B0604030504040204" pitchFamily="34" charset="0"/>
                <a:sym typeface="Wingdings" panose="05000000000000000000" pitchFamily="2" charset="2"/>
              </a:rPr>
              <a:t>First, we are identifying the </a:t>
            </a:r>
            <a:r>
              <a:rPr lang="en-IN" sz="1500" dirty="0" err="1" smtClean="0">
                <a:solidFill>
                  <a:srgbClr val="FFFF00"/>
                </a:solidFill>
                <a:latin typeface="SansSerif" panose="00000400000000000000" pitchFamily="2" charset="2"/>
                <a:ea typeface="Verdana" panose="020B0604030504040204" pitchFamily="34" charset="0"/>
                <a:sym typeface="Wingdings" panose="05000000000000000000" pitchFamily="2" charset="2"/>
              </a:rPr>
              <a:t>color</a:t>
            </a:r>
            <a:r>
              <a:rPr lang="en-IN" sz="1500" dirty="0" smtClean="0">
                <a:solidFill>
                  <a:srgbClr val="FFFF00"/>
                </a:solidFill>
                <a:latin typeface="SansSerif" panose="00000400000000000000" pitchFamily="2" charset="2"/>
                <a:ea typeface="Verdana" panose="020B0604030504040204" pitchFamily="34" charset="0"/>
                <a:sym typeface="Wingdings" panose="05000000000000000000" pitchFamily="2" charset="2"/>
              </a:rPr>
              <a:t> </a:t>
            </a:r>
            <a:r>
              <a:rPr lang="en-IN" sz="1500" dirty="0" smtClean="0">
                <a:solidFill>
                  <a:srgbClr val="FFFF00"/>
                </a:solidFill>
                <a:latin typeface="SansSerif" panose="00000400000000000000" pitchFamily="2" charset="2"/>
                <a:ea typeface="Verdana" panose="020B0604030504040204" pitchFamily="34" charset="0"/>
                <a:sym typeface="Wingdings" panose="05000000000000000000" pitchFamily="2" charset="2"/>
              </a:rPr>
              <a:t>of </a:t>
            </a:r>
            <a:r>
              <a:rPr lang="en-IN" sz="1500" dirty="0" smtClean="0">
                <a:solidFill>
                  <a:srgbClr val="FFFF00"/>
                </a:solidFill>
                <a:latin typeface="SansSerif" panose="00000400000000000000" pitchFamily="2" charset="2"/>
                <a:ea typeface="Verdana" panose="020B0604030504040204" pitchFamily="34" charset="0"/>
                <a:sym typeface="Wingdings" panose="05000000000000000000" pitchFamily="2" charset="2"/>
              </a:rPr>
              <a:t>the corn and also the desired </a:t>
            </a:r>
            <a:r>
              <a:rPr lang="en-IN" sz="1500" dirty="0" err="1" smtClean="0">
                <a:solidFill>
                  <a:srgbClr val="FFFF00"/>
                </a:solidFill>
                <a:latin typeface="SansSerif" panose="00000400000000000000" pitchFamily="2" charset="2"/>
                <a:ea typeface="Verdana" panose="020B0604030504040204" pitchFamily="34" charset="0"/>
                <a:sym typeface="Wingdings" panose="05000000000000000000" pitchFamily="2" charset="2"/>
              </a:rPr>
              <a:t>color</a:t>
            </a:r>
            <a:r>
              <a:rPr lang="en-IN" sz="1500" dirty="0" smtClean="0">
                <a:solidFill>
                  <a:srgbClr val="FFFF00"/>
                </a:solidFill>
                <a:latin typeface="SansSerif" panose="00000400000000000000" pitchFamily="2" charset="2"/>
                <a:ea typeface="Verdana" panose="020B0604030504040204" pitchFamily="34" charset="0"/>
                <a:sym typeface="Wingdings" panose="05000000000000000000" pitchFamily="2" charset="2"/>
              </a:rPr>
              <a:t> of the corn is light medium shade of yellow.</a:t>
            </a:r>
          </a:p>
          <a:p>
            <a:pPr marL="285750" indent="-285750" algn="just">
              <a:lnSpc>
                <a:spcPct val="150000"/>
              </a:lnSpc>
              <a:buFont typeface="Wingdings" panose="05000000000000000000" pitchFamily="2" charset="2"/>
              <a:buChar char="à"/>
            </a:pPr>
            <a:r>
              <a:rPr lang="en-IN" sz="1500" dirty="0" smtClean="0">
                <a:solidFill>
                  <a:srgbClr val="FFFF00"/>
                </a:solidFill>
                <a:latin typeface="SansSerif" panose="00000400000000000000" pitchFamily="2" charset="2"/>
                <a:ea typeface="Verdana" panose="020B0604030504040204" pitchFamily="34" charset="0"/>
                <a:sym typeface="Wingdings" panose="05000000000000000000" pitchFamily="2" charset="2"/>
              </a:rPr>
              <a:t>By assuming the yellow </a:t>
            </a:r>
            <a:r>
              <a:rPr lang="en-IN" sz="1500" dirty="0" err="1" smtClean="0">
                <a:solidFill>
                  <a:srgbClr val="FFFF00"/>
                </a:solidFill>
                <a:latin typeface="SansSerif" panose="00000400000000000000" pitchFamily="2" charset="2"/>
                <a:ea typeface="Verdana" panose="020B0604030504040204" pitchFamily="34" charset="0"/>
                <a:sym typeface="Wingdings" panose="05000000000000000000" pitchFamily="2" charset="2"/>
              </a:rPr>
              <a:t>color</a:t>
            </a:r>
            <a:r>
              <a:rPr lang="en-IN" sz="1500" dirty="0" smtClean="0">
                <a:solidFill>
                  <a:srgbClr val="FFFF00"/>
                </a:solidFill>
                <a:latin typeface="SansSerif" panose="00000400000000000000" pitchFamily="2" charset="2"/>
                <a:ea typeface="Verdana" panose="020B0604030504040204" pitchFamily="34" charset="0"/>
                <a:sym typeface="Wingdings" panose="05000000000000000000" pitchFamily="2" charset="2"/>
              </a:rPr>
              <a:t> palette has lower and upper yellow.</a:t>
            </a:r>
          </a:p>
          <a:p>
            <a:pPr marL="285750" indent="-285750" algn="just">
              <a:lnSpc>
                <a:spcPct val="150000"/>
              </a:lnSpc>
              <a:buFont typeface="Wingdings" panose="05000000000000000000" pitchFamily="2" charset="2"/>
              <a:buChar char="à"/>
            </a:pPr>
            <a:r>
              <a:rPr lang="en-IN" sz="1500" dirty="0" smtClean="0">
                <a:solidFill>
                  <a:srgbClr val="FFFF00"/>
                </a:solidFill>
                <a:latin typeface="SansSerif" panose="00000400000000000000" pitchFamily="2" charset="2"/>
                <a:ea typeface="Verdana" panose="020B0604030504040204" pitchFamily="34" charset="0"/>
                <a:sym typeface="Wingdings" panose="05000000000000000000" pitchFamily="2" charset="2"/>
              </a:rPr>
              <a:t>So, we are moving forward to calculate the kernels from the corn by counter's mapping. </a:t>
            </a:r>
            <a:endParaRPr lang="en-IN" sz="1500" dirty="0">
              <a:solidFill>
                <a:srgbClr val="FFFF00"/>
              </a:solidFill>
              <a:latin typeface="SansSerif" panose="00000400000000000000" pitchFamily="2" charset="2"/>
              <a:ea typeface="Verdana" panose="020B0604030504040204" pitchFamily="34" charset="0"/>
            </a:endParaRPr>
          </a:p>
        </p:txBody>
      </p:sp>
      <p:sp>
        <p:nvSpPr>
          <p:cNvPr id="10" name="Rectangle 9"/>
          <p:cNvSpPr/>
          <p:nvPr/>
        </p:nvSpPr>
        <p:spPr>
          <a:xfrm>
            <a:off x="6372852" y="630535"/>
            <a:ext cx="3942105" cy="1015663"/>
          </a:xfrm>
          <a:prstGeom prst="rect">
            <a:avLst/>
          </a:prstGeom>
          <a:noFill/>
        </p:spPr>
        <p:txBody>
          <a:bodyPr wrap="none" lIns="91440" tIns="45720" rIns="91440" bIns="45720">
            <a:spAutoFit/>
          </a:bodyPr>
          <a:lstStyle/>
          <a:p>
            <a:pPr algn="ctr"/>
            <a:r>
              <a:rPr lang="en-US" sz="3000" b="0" cap="none" spc="0" dirty="0" smtClean="0">
                <a:ln w="0"/>
                <a:solidFill>
                  <a:schemeClr val="tx1"/>
                </a:solidFill>
                <a:effectLst>
                  <a:outerShdw blurRad="38100" dist="19050" dir="2700000" algn="tl" rotWithShape="0">
                    <a:schemeClr val="dk1">
                      <a:alpha val="40000"/>
                    </a:schemeClr>
                  </a:outerShdw>
                </a:effectLst>
                <a:latin typeface="SansSerif" panose="00000400000000000000" pitchFamily="2" charset="2"/>
                <a:ea typeface="Verdana" panose="020B0604030504040204" pitchFamily="34" charset="0"/>
              </a:rPr>
              <a:t>Corn kernel </a:t>
            </a:r>
            <a:r>
              <a:rPr lang="en-US" sz="3000" b="0" cap="none" spc="0" dirty="0" err="1" smtClean="0">
                <a:ln w="0"/>
                <a:solidFill>
                  <a:schemeClr val="tx1"/>
                </a:solidFill>
                <a:effectLst>
                  <a:outerShdw blurRad="38100" dist="19050" dir="2700000" algn="tl" rotWithShape="0">
                    <a:schemeClr val="dk1">
                      <a:alpha val="40000"/>
                    </a:schemeClr>
                  </a:outerShdw>
                </a:effectLst>
                <a:latin typeface="SansSerif" panose="00000400000000000000" pitchFamily="2" charset="2"/>
                <a:ea typeface="Verdana" panose="020B0604030504040204" pitchFamily="34" charset="0"/>
              </a:rPr>
              <a:t>Countors</a:t>
            </a:r>
            <a:r>
              <a:rPr lang="en-US" sz="3000" b="0" cap="none" spc="0" dirty="0" smtClean="0">
                <a:ln w="0"/>
                <a:solidFill>
                  <a:schemeClr val="tx1"/>
                </a:solidFill>
                <a:effectLst>
                  <a:outerShdw blurRad="38100" dist="19050" dir="2700000" algn="tl" rotWithShape="0">
                    <a:schemeClr val="dk1">
                      <a:alpha val="40000"/>
                    </a:schemeClr>
                  </a:outerShdw>
                </a:effectLst>
                <a:latin typeface="SansSerif" panose="00000400000000000000" pitchFamily="2" charset="2"/>
                <a:ea typeface="Verdana" panose="020B0604030504040204" pitchFamily="34" charset="0"/>
              </a:rPr>
              <a:t> </a:t>
            </a:r>
            <a:endParaRPr lang="en-US" sz="3000" b="0" cap="none" spc="0" dirty="0" smtClean="0">
              <a:ln w="0"/>
              <a:solidFill>
                <a:schemeClr val="tx1"/>
              </a:solidFill>
              <a:effectLst>
                <a:outerShdw blurRad="38100" dist="19050" dir="2700000" algn="tl" rotWithShape="0">
                  <a:schemeClr val="dk1">
                    <a:alpha val="40000"/>
                  </a:schemeClr>
                </a:outerShdw>
              </a:effectLst>
              <a:latin typeface="SansSerif" panose="00000400000000000000" pitchFamily="2" charset="2"/>
              <a:ea typeface="Verdana" panose="020B0604030504040204" pitchFamily="34" charset="0"/>
            </a:endParaRPr>
          </a:p>
          <a:p>
            <a:pPr algn="ctr"/>
            <a:r>
              <a:rPr lang="en-US" sz="3000" dirty="0" smtClean="0">
                <a:ln w="0"/>
                <a:effectLst>
                  <a:outerShdw blurRad="38100" dist="19050" dir="2700000" algn="tl" rotWithShape="0">
                    <a:schemeClr val="dk1">
                      <a:alpha val="40000"/>
                    </a:schemeClr>
                  </a:outerShdw>
                </a:effectLst>
                <a:latin typeface="SansSerif" panose="00000400000000000000" pitchFamily="2" charset="2"/>
                <a:ea typeface="Verdana" panose="020B0604030504040204" pitchFamily="34" charset="0"/>
              </a:rPr>
              <a:t>With only 2D-Image</a:t>
            </a:r>
            <a:endParaRPr lang="en-US" sz="3000" b="0" cap="none" spc="0" dirty="0">
              <a:ln w="0"/>
              <a:solidFill>
                <a:schemeClr val="tx1"/>
              </a:solidFill>
              <a:effectLst>
                <a:outerShdw blurRad="38100" dist="19050" dir="2700000" algn="tl" rotWithShape="0">
                  <a:schemeClr val="dk1">
                    <a:alpha val="40000"/>
                  </a:schemeClr>
                </a:outerShdw>
              </a:effectLst>
              <a:latin typeface="SansSerif" panose="00000400000000000000" pitchFamily="2" charset="2"/>
              <a:ea typeface="Verdana" panose="020B0604030504040204" pitchFamily="34" charset="0"/>
            </a:endParaRPr>
          </a:p>
        </p:txBody>
      </p:sp>
    </p:spTree>
    <p:extLst>
      <p:ext uri="{BB962C8B-B14F-4D97-AF65-F5344CB8AC3E}">
        <p14:creationId xmlns:p14="http://schemas.microsoft.com/office/powerpoint/2010/main" val="176189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0" fill="hold"/>
                                        <p:tgtEl>
                                          <p:spTgt spid="5"/>
                                        </p:tgtEl>
                                        <p:attrNameLst>
                                          <p:attrName>ppt_x</p:attrName>
                                        </p:attrNameLst>
                                      </p:cBhvr>
                                      <p:tavLst>
                                        <p:tav tm="0">
                                          <p:val>
                                            <p:strVal val="0-#ppt_w/2"/>
                                          </p:val>
                                        </p:tav>
                                        <p:tav tm="100000">
                                          <p:val>
                                            <p:strVal val="#ppt_x"/>
                                          </p:val>
                                        </p:tav>
                                      </p:tavLst>
                                    </p:anim>
                                    <p:anim calcmode="lin" valueType="num">
                                      <p:cBhvr additive="base">
                                        <p:cTn id="8" dur="2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2800"/>
                            </p:stCondLst>
                            <p:childTnLst>
                              <p:par>
                                <p:cTn id="10" presetID="42" presetClass="entr" presetSubtype="0" fill="hold" nodeType="afterEffect">
                                  <p:stCondLst>
                                    <p:cond delay="1500"/>
                                  </p:stCondLst>
                                  <p:iterate type="wd">
                                    <p:tmPct val="10000"/>
                                  </p:iterate>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2000"/>
                                        <p:tgtEl>
                                          <p:spTgt spid="7">
                                            <p:txEl>
                                              <p:pRg st="0" end="0"/>
                                            </p:txEl>
                                          </p:spTgt>
                                        </p:tgtEl>
                                      </p:cBhvr>
                                    </p:animEffect>
                                    <p:anim calcmode="lin" valueType="num">
                                      <p:cBhvr>
                                        <p:cTn id="13" dur="2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4" dur="2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1100"/>
                            </p:stCondLst>
                            <p:childTnLst>
                              <p:par>
                                <p:cTn id="16" presetID="42" presetClass="entr" presetSubtype="0" fill="hold" nodeType="afterEffect">
                                  <p:stCondLst>
                                    <p:cond delay="50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2000"/>
                                        <p:tgtEl>
                                          <p:spTgt spid="7">
                                            <p:txEl>
                                              <p:pRg st="1" end="1"/>
                                            </p:txEl>
                                          </p:spTgt>
                                        </p:tgtEl>
                                      </p:cBhvr>
                                    </p:animEffect>
                                    <p:anim calcmode="lin" valueType="num">
                                      <p:cBhvr>
                                        <p:cTn id="19" dur="2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0" dur="2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13600"/>
                            </p:stCondLst>
                            <p:childTnLst>
                              <p:par>
                                <p:cTn id="22" presetID="42" presetClass="entr" presetSubtype="0" fill="hold" nodeType="afterEffect">
                                  <p:stCondLst>
                                    <p:cond delay="100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2000"/>
                                        <p:tgtEl>
                                          <p:spTgt spid="7">
                                            <p:txEl>
                                              <p:pRg st="2" end="2"/>
                                            </p:txEl>
                                          </p:spTgt>
                                        </p:tgtEl>
                                      </p:cBhvr>
                                    </p:animEffect>
                                    <p:anim calcmode="lin" valueType="num">
                                      <p:cBhvr>
                                        <p:cTn id="25" dur="2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2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par>
                          <p:cTn id="27" fill="hold">
                            <p:stCondLst>
                              <p:cond delay="16600"/>
                            </p:stCondLst>
                            <p:childTnLst>
                              <p:par>
                                <p:cTn id="28" presetID="14" presetClass="entr" presetSubtype="10"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randombar(horizontal)">
                                      <p:cBhvr>
                                        <p:cTn id="30" dur="2000"/>
                                        <p:tgtEl>
                                          <p:spTgt spid="10"/>
                                        </p:tgtEl>
                                      </p:cBhvr>
                                    </p:animEffect>
                                  </p:childTnLst>
                                </p:cTn>
                              </p:par>
                            </p:childTnLst>
                          </p:cTn>
                        </p:par>
                        <p:par>
                          <p:cTn id="31" fill="hold">
                            <p:stCondLst>
                              <p:cond delay="18600"/>
                            </p:stCondLst>
                            <p:childTnLst>
                              <p:par>
                                <p:cTn id="32" presetID="10" presetClass="entr" presetSubtype="0" fill="hold"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IN" sz="3000" dirty="0" smtClean="0">
                <a:solidFill>
                  <a:srgbClr val="FFC000"/>
                </a:solidFill>
                <a:latin typeface="SansSerif" panose="00000400000000000000" pitchFamily="2" charset="2"/>
                <a:ea typeface="Verdana" panose="020B0604030504040204" pitchFamily="34" charset="0"/>
              </a:rPr>
              <a:t>Corn Kernels Counting and Display the Yellow and Red colour </a:t>
            </a:r>
            <a:r>
              <a:rPr lang="en-IN" sz="3000" dirty="0">
                <a:solidFill>
                  <a:srgbClr val="FFC000"/>
                </a:solidFill>
                <a:latin typeface="SansSerif" panose="00000400000000000000" pitchFamily="2" charset="2"/>
                <a:ea typeface="Verdana" panose="020B0604030504040204" pitchFamily="34" charset="0"/>
              </a:rPr>
              <a:t>K</a:t>
            </a:r>
            <a:r>
              <a:rPr lang="en-IN" sz="3000" dirty="0" smtClean="0">
                <a:solidFill>
                  <a:srgbClr val="FFC000"/>
                </a:solidFill>
                <a:latin typeface="SansSerif" panose="00000400000000000000" pitchFamily="2" charset="2"/>
                <a:ea typeface="Verdana" panose="020B0604030504040204" pitchFamily="34" charset="0"/>
              </a:rPr>
              <a:t>ernels </a:t>
            </a:r>
            <a:endParaRPr lang="en-IN" sz="3000" dirty="0">
              <a:solidFill>
                <a:srgbClr val="FFC000"/>
              </a:solidFill>
              <a:latin typeface="SansSerif" panose="00000400000000000000" pitchFamily="2" charset="2"/>
              <a:ea typeface="Verdana" panose="020B0604030504040204" pitchFamily="34" charset="0"/>
            </a:endParaRPr>
          </a:p>
        </p:txBody>
      </p:sp>
      <p:sp>
        <p:nvSpPr>
          <p:cNvPr id="6" name="Text Placeholder 5"/>
          <p:cNvSpPr>
            <a:spLocks noGrp="1"/>
          </p:cNvSpPr>
          <p:nvPr>
            <p:ph type="body" idx="1"/>
          </p:nvPr>
        </p:nvSpPr>
        <p:spPr/>
        <p:txBody>
          <a:bodyPr/>
          <a:lstStyle/>
          <a:p>
            <a:pPr algn="ctr"/>
            <a:r>
              <a:rPr lang="en-IN" dirty="0" smtClean="0">
                <a:solidFill>
                  <a:srgbClr val="FFC000"/>
                </a:solidFill>
                <a:latin typeface="SansSerif" panose="00000400000000000000" pitchFamily="2" charset="2"/>
                <a:ea typeface="Verdana" panose="020B0604030504040204" pitchFamily="34" charset="0"/>
              </a:rPr>
              <a:t>Corn Kernel Colour</a:t>
            </a:r>
            <a:endParaRPr lang="en-IN" dirty="0">
              <a:solidFill>
                <a:srgbClr val="FFC000"/>
              </a:solidFill>
              <a:latin typeface="SansSerif" panose="00000400000000000000" pitchFamily="2" charset="2"/>
              <a:ea typeface="Verdana" panose="020B0604030504040204" pitchFamily="34" charset="0"/>
            </a:endParaRPr>
          </a:p>
        </p:txBody>
      </p:sp>
      <p:sp>
        <p:nvSpPr>
          <p:cNvPr id="7" name="Content Placeholder 6"/>
          <p:cNvSpPr>
            <a:spLocks noGrp="1"/>
          </p:cNvSpPr>
          <p:nvPr>
            <p:ph sz="half" idx="2"/>
          </p:nvPr>
        </p:nvSpPr>
        <p:spPr/>
        <p:txBody>
          <a:bodyPr>
            <a:normAutofit fontScale="85000" lnSpcReduction="10000"/>
          </a:bodyPr>
          <a:lstStyle/>
          <a:p>
            <a:pPr marL="0" indent="0" algn="just">
              <a:lnSpc>
                <a:spcPct val="160000"/>
              </a:lnSpc>
              <a:buNone/>
            </a:pPr>
            <a:r>
              <a:rPr lang="en-IN" dirty="0" smtClean="0">
                <a:latin typeface="SansSerif" panose="00000400000000000000" pitchFamily="2" charset="2"/>
                <a:ea typeface="Verdana" panose="020B0604030504040204" pitchFamily="34" charset="0"/>
                <a:sym typeface="Wingdings" panose="05000000000000000000" pitchFamily="2" charset="2"/>
              </a:rPr>
              <a:t> Corn kernel colours are identifying by the colour detection using the some of the parameters which are yellow, red and orange colour.</a:t>
            </a:r>
          </a:p>
          <a:p>
            <a:pPr marL="0" indent="0" algn="just">
              <a:lnSpc>
                <a:spcPct val="160000"/>
              </a:lnSpc>
              <a:buNone/>
            </a:pPr>
            <a:r>
              <a:rPr lang="en-IN" dirty="0" smtClean="0">
                <a:latin typeface="SansSerif" panose="00000400000000000000" pitchFamily="2" charset="2"/>
                <a:ea typeface="Verdana" panose="020B0604030504040204" pitchFamily="34" charset="0"/>
                <a:sym typeface="Wingdings" panose="05000000000000000000" pitchFamily="2" charset="2"/>
              </a:rPr>
              <a:t> </a:t>
            </a:r>
            <a:r>
              <a:rPr lang="en-IN" dirty="0">
                <a:latin typeface="SansSerif" panose="00000400000000000000" pitchFamily="2" charset="2"/>
                <a:ea typeface="Verdana" panose="020B0604030504040204" pitchFamily="34" charset="0"/>
                <a:sym typeface="Wingdings" panose="05000000000000000000" pitchFamily="2" charset="2"/>
              </a:rPr>
              <a:t>Due to lighting conditions, we need the colour of the kernel will varies. So we need to go through to these parameters. </a:t>
            </a:r>
          </a:p>
          <a:p>
            <a:pPr marL="0" indent="0" algn="just">
              <a:lnSpc>
                <a:spcPct val="160000"/>
              </a:lnSpc>
              <a:buNone/>
            </a:pPr>
            <a:r>
              <a:rPr lang="en-IN" dirty="0" smtClean="0">
                <a:latin typeface="SansSerif" panose="00000400000000000000" pitchFamily="2" charset="2"/>
                <a:ea typeface="Verdana" panose="020B0604030504040204" pitchFamily="34" charset="0"/>
                <a:sym typeface="Wingdings" panose="05000000000000000000" pitchFamily="2" charset="2"/>
              </a:rPr>
              <a:t> The Colour output has show beside in the figure...</a:t>
            </a:r>
            <a:endParaRPr lang="en-IN" dirty="0">
              <a:latin typeface="SansSerif" panose="00000400000000000000" pitchFamily="2" charset="2"/>
              <a:ea typeface="Verdana" panose="020B0604030504040204" pitchFamily="34" charset="0"/>
            </a:endParaRPr>
          </a:p>
        </p:txBody>
      </p:sp>
      <p:pic>
        <p:nvPicPr>
          <p:cNvPr id="10" name="Picture 9"/>
          <p:cNvPicPr>
            <a:picLocks noChangeAspect="1"/>
          </p:cNvPicPr>
          <p:nvPr/>
        </p:nvPicPr>
        <p:blipFill>
          <a:blip r:embed="rId2"/>
          <a:stretch>
            <a:fillRect/>
          </a:stretch>
        </p:blipFill>
        <p:spPr>
          <a:xfrm>
            <a:off x="7050087" y="5295900"/>
            <a:ext cx="3550444" cy="533400"/>
          </a:xfrm>
          <a:prstGeom prst="rect">
            <a:avLst/>
          </a:prstGeom>
        </p:spPr>
      </p:pic>
      <p:pic>
        <p:nvPicPr>
          <p:cNvPr id="11"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rot="16200000">
            <a:off x="8036089" y="1727200"/>
            <a:ext cx="1518911" cy="4572000"/>
          </a:xfrm>
        </p:spPr>
      </p:pic>
    </p:spTree>
    <p:extLst>
      <p:ext uri="{BB962C8B-B14F-4D97-AF65-F5344CB8AC3E}">
        <p14:creationId xmlns:p14="http://schemas.microsoft.com/office/powerpoint/2010/main" val="2467187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iterate type="wd">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par>
                          <p:cTn id="8" fill="hold">
                            <p:stCondLst>
                              <p:cond delay="4500"/>
                            </p:stCondLst>
                            <p:childTnLst>
                              <p:par>
                                <p:cTn id="9" presetID="10" presetClass="entr" presetSubtype="0"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2000"/>
                                        <p:tgtEl>
                                          <p:spTgt spid="6">
                                            <p:txEl>
                                              <p:pRg st="0" end="0"/>
                                            </p:txEl>
                                          </p:spTgt>
                                        </p:tgtEl>
                                      </p:cBhvr>
                                    </p:animEffect>
                                  </p:childTnLst>
                                </p:cTn>
                              </p:par>
                            </p:childTnLst>
                          </p:cTn>
                        </p:par>
                        <p:par>
                          <p:cTn id="12" fill="hold">
                            <p:stCondLst>
                              <p:cond delay="6500"/>
                            </p:stCondLst>
                            <p:childTnLst>
                              <p:par>
                                <p:cTn id="13" presetID="2" presetClass="entr" presetSubtype="8" fill="hold" nodeType="afterEffect">
                                  <p:stCondLst>
                                    <p:cond delay="0"/>
                                  </p:stCondLst>
                                  <p:iterate type="wd">
                                    <p:tmPct val="10000"/>
                                  </p:iterate>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20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6" dur="20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3300"/>
                            </p:stCondLst>
                            <p:childTnLst>
                              <p:par>
                                <p:cTn id="18" presetID="2" presetClass="entr" presetSubtype="8" fill="hold" nodeType="afterEffect">
                                  <p:stCondLst>
                                    <p:cond delay="500"/>
                                  </p:stCondLst>
                                  <p:iterate type="wd">
                                    <p:tmPct val="10000"/>
                                  </p:iterate>
                                  <p:childTnLst>
                                    <p:set>
                                      <p:cBhvr>
                                        <p:cTn id="19" dur="1" fill="hold">
                                          <p:stCondLst>
                                            <p:cond delay="0"/>
                                          </p:stCondLst>
                                        </p:cTn>
                                        <p:tgtEl>
                                          <p:spTgt spid="7">
                                            <p:txEl>
                                              <p:pRg st="1" end="1"/>
                                            </p:txEl>
                                          </p:spTgt>
                                        </p:tgtEl>
                                        <p:attrNameLst>
                                          <p:attrName>style.visibility</p:attrName>
                                        </p:attrNameLst>
                                      </p:cBhvr>
                                      <p:to>
                                        <p:strVal val="visible"/>
                                      </p:to>
                                    </p:set>
                                    <p:anim calcmode="lin" valueType="num">
                                      <p:cBhvr additive="base">
                                        <p:cTn id="20" dur="20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21" dur="20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par>
                          <p:cTn id="22" fill="hold">
                            <p:stCondLst>
                              <p:cond delay="20800"/>
                            </p:stCondLst>
                            <p:childTnLst>
                              <p:par>
                                <p:cTn id="23" presetID="2" presetClass="entr" presetSubtype="4" fill="hold" nodeType="afterEffect">
                                  <p:stCondLst>
                                    <p:cond delay="200"/>
                                  </p:stCondLst>
                                  <p:iterate type="wd">
                                    <p:tmPct val="10000"/>
                                  </p:iterate>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20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5000"/>
                            </p:stCondLst>
                            <p:childTnLst>
                              <p:par>
                                <p:cTn id="28" presetID="10" presetClass="entr" presetSubtype="0"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2000"/>
                                        <p:tgtEl>
                                          <p:spTgt spid="11"/>
                                        </p:tgtEl>
                                      </p:cBhvr>
                                    </p:animEffect>
                                  </p:childTnLst>
                                </p:cTn>
                              </p:par>
                            </p:childTnLst>
                          </p:cTn>
                        </p:par>
                        <p:par>
                          <p:cTn id="31" fill="hold">
                            <p:stCondLst>
                              <p:cond delay="27000"/>
                            </p:stCondLst>
                            <p:childTnLst>
                              <p:par>
                                <p:cTn id="32" presetID="10" presetClass="entr" presetSubtype="0"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smtClean="0">
                <a:latin typeface="SansSerif" panose="00000400000000000000" pitchFamily="2" charset="2"/>
              </a:rPr>
              <a:t>Output of the Corn Kernels</a:t>
            </a:r>
            <a:endParaRPr lang="en-IN" dirty="0">
              <a:latin typeface="SansSerif" panose="00000400000000000000" pitchFamily="2" charset="2"/>
            </a:endParaRPr>
          </a:p>
        </p:txBody>
      </p:sp>
      <p:graphicFrame>
        <p:nvGraphicFramePr>
          <p:cNvPr id="8" name="Table 7"/>
          <p:cNvGraphicFramePr>
            <a:graphicFrameLocks noGrp="1"/>
          </p:cNvGraphicFramePr>
          <p:nvPr>
            <p:extLst>
              <p:ext uri="{D42A27DB-BD31-4B8C-83A1-F6EECF244321}">
                <p14:modId xmlns:p14="http://schemas.microsoft.com/office/powerpoint/2010/main" val="694504633"/>
              </p:ext>
            </p:extLst>
          </p:nvPr>
        </p:nvGraphicFramePr>
        <p:xfrm>
          <a:off x="2126813" y="3003926"/>
          <a:ext cx="7717425" cy="1463040"/>
        </p:xfrm>
        <a:graphic>
          <a:graphicData uri="http://schemas.openxmlformats.org/drawingml/2006/table">
            <a:tbl>
              <a:tblPr firstRow="1" bandRow="1">
                <a:tableStyleId>{17292A2E-F333-43FB-9621-5CBBE7FDCDCB}</a:tableStyleId>
              </a:tblPr>
              <a:tblGrid>
                <a:gridCol w="2572475"/>
                <a:gridCol w="2572475"/>
                <a:gridCol w="2572475"/>
              </a:tblGrid>
              <a:tr h="341914">
                <a:tc>
                  <a:txBody>
                    <a:bodyPr/>
                    <a:lstStyle/>
                    <a:p>
                      <a:pPr algn="ctr"/>
                      <a:r>
                        <a:rPr lang="en-IN" dirty="0" smtClean="0">
                          <a:latin typeface="SansSerif" panose="00000400000000000000" pitchFamily="2" charset="2"/>
                        </a:rPr>
                        <a:t>Description</a:t>
                      </a:r>
                      <a:endParaRPr lang="en-IN" dirty="0">
                        <a:latin typeface="SansSerif" panose="00000400000000000000" pitchFamily="2" charset="2"/>
                      </a:endParaRPr>
                    </a:p>
                  </a:txBody>
                  <a:tcPr/>
                </a:tc>
                <a:tc>
                  <a:txBody>
                    <a:bodyPr/>
                    <a:lstStyle/>
                    <a:p>
                      <a:pPr algn="ctr"/>
                      <a:r>
                        <a:rPr lang="en-IN" dirty="0" smtClean="0">
                          <a:latin typeface="SansSerif" panose="00000400000000000000" pitchFamily="2" charset="2"/>
                        </a:rPr>
                        <a:t>Result</a:t>
                      </a:r>
                      <a:endParaRPr lang="en-IN" dirty="0">
                        <a:latin typeface="SansSerif" panose="00000400000000000000" pitchFamily="2" charset="2"/>
                      </a:endParaRPr>
                    </a:p>
                  </a:txBody>
                  <a:tcPr/>
                </a:tc>
                <a:tc>
                  <a:txBody>
                    <a:bodyPr/>
                    <a:lstStyle/>
                    <a:p>
                      <a:pPr algn="ctr"/>
                      <a:r>
                        <a:rPr lang="en-IN" dirty="0" smtClean="0">
                          <a:latin typeface="SansSerif" panose="00000400000000000000" pitchFamily="2" charset="2"/>
                        </a:rPr>
                        <a:t>Remarks</a:t>
                      </a:r>
                      <a:endParaRPr lang="en-IN" dirty="0">
                        <a:latin typeface="SansSerif" panose="00000400000000000000" pitchFamily="2" charset="2"/>
                      </a:endParaRPr>
                    </a:p>
                  </a:txBody>
                  <a:tcPr/>
                </a:tc>
              </a:tr>
              <a:tr h="341914">
                <a:tc>
                  <a:txBody>
                    <a:bodyPr/>
                    <a:lstStyle/>
                    <a:p>
                      <a:pPr algn="l"/>
                      <a:r>
                        <a:rPr lang="en-IN" dirty="0" smtClean="0">
                          <a:latin typeface="SansSerif" panose="00000400000000000000" pitchFamily="2" charset="2"/>
                        </a:rPr>
                        <a:t>Corn</a:t>
                      </a:r>
                      <a:r>
                        <a:rPr lang="en-IN" baseline="0" dirty="0" smtClean="0">
                          <a:latin typeface="SansSerif" panose="00000400000000000000" pitchFamily="2" charset="2"/>
                        </a:rPr>
                        <a:t> Ear Length</a:t>
                      </a:r>
                      <a:endParaRPr lang="en-IN" dirty="0">
                        <a:latin typeface="SansSerif" panose="00000400000000000000" pitchFamily="2" charset="2"/>
                      </a:endParaRPr>
                    </a:p>
                  </a:txBody>
                  <a:tcPr/>
                </a:tc>
                <a:tc>
                  <a:txBody>
                    <a:bodyPr/>
                    <a:lstStyle/>
                    <a:p>
                      <a:pPr algn="l"/>
                      <a:r>
                        <a:rPr lang="en-IN" dirty="0" smtClean="0">
                          <a:latin typeface="SansSerif" panose="00000400000000000000" pitchFamily="2" charset="2"/>
                        </a:rPr>
                        <a:t>19.82 Cm</a:t>
                      </a:r>
                      <a:endParaRPr lang="en-IN" dirty="0">
                        <a:latin typeface="SansSerif" panose="00000400000000000000" pitchFamily="2" charset="2"/>
                      </a:endParaRPr>
                    </a:p>
                  </a:txBody>
                  <a:tcPr/>
                </a:tc>
                <a:tc>
                  <a:txBody>
                    <a:bodyPr/>
                    <a:lstStyle/>
                    <a:p>
                      <a:pPr algn="l"/>
                      <a:endParaRPr lang="en-IN" dirty="0">
                        <a:latin typeface="SansSerif" panose="00000400000000000000" pitchFamily="2" charset="2"/>
                      </a:endParaRPr>
                    </a:p>
                  </a:txBody>
                  <a:tcPr/>
                </a:tc>
              </a:tr>
              <a:tr h="341914">
                <a:tc>
                  <a:txBody>
                    <a:bodyPr/>
                    <a:lstStyle/>
                    <a:p>
                      <a:pPr algn="l"/>
                      <a:r>
                        <a:rPr lang="en-IN" dirty="0" smtClean="0">
                          <a:latin typeface="SansSerif" panose="00000400000000000000" pitchFamily="2" charset="2"/>
                        </a:rPr>
                        <a:t>Corn Ear Width</a:t>
                      </a:r>
                      <a:endParaRPr lang="en-IN" dirty="0">
                        <a:latin typeface="SansSerif" panose="00000400000000000000" pitchFamily="2" charset="2"/>
                      </a:endParaRPr>
                    </a:p>
                  </a:txBody>
                  <a:tcPr/>
                </a:tc>
                <a:tc>
                  <a:txBody>
                    <a:bodyPr/>
                    <a:lstStyle/>
                    <a:p>
                      <a:pPr algn="l"/>
                      <a:r>
                        <a:rPr lang="en-IN" b="0" smtClean="0">
                          <a:effectLst/>
                          <a:latin typeface="SansSerif" panose="00000400000000000000" pitchFamily="2" charset="2"/>
                        </a:rPr>
                        <a:t>5.5</a:t>
                      </a:r>
                      <a:r>
                        <a:rPr lang="en-IN" b="0" baseline="0" smtClean="0">
                          <a:effectLst/>
                          <a:latin typeface="SansSerif" panose="00000400000000000000" pitchFamily="2" charset="2"/>
                        </a:rPr>
                        <a:t>1 </a:t>
                      </a:r>
                      <a:r>
                        <a:rPr lang="en-IN" b="0" smtClean="0">
                          <a:effectLst/>
                          <a:latin typeface="SansSerif" panose="00000400000000000000" pitchFamily="2" charset="2"/>
                        </a:rPr>
                        <a:t>Cm</a:t>
                      </a:r>
                      <a:endParaRPr lang="en-IN" b="0" dirty="0">
                        <a:effectLst/>
                        <a:latin typeface="SansSerif" panose="00000400000000000000" pitchFamily="2" charset="2"/>
                      </a:endParaRPr>
                    </a:p>
                  </a:txBody>
                  <a:tcPr/>
                </a:tc>
                <a:tc>
                  <a:txBody>
                    <a:bodyPr/>
                    <a:lstStyle/>
                    <a:p>
                      <a:pPr algn="l"/>
                      <a:endParaRPr lang="en-IN" dirty="0">
                        <a:latin typeface="SansSerif" panose="00000400000000000000" pitchFamily="2" charset="2"/>
                      </a:endParaRPr>
                    </a:p>
                  </a:txBody>
                  <a:tcPr/>
                </a:tc>
              </a:tr>
              <a:tr h="341914">
                <a:tc>
                  <a:txBody>
                    <a:bodyPr/>
                    <a:lstStyle/>
                    <a:p>
                      <a:pPr algn="l"/>
                      <a:r>
                        <a:rPr lang="en-IN" dirty="0" smtClean="0">
                          <a:latin typeface="SansSerif" panose="00000400000000000000" pitchFamily="2" charset="2"/>
                        </a:rPr>
                        <a:t>No.</a:t>
                      </a:r>
                      <a:r>
                        <a:rPr lang="en-IN" baseline="0" dirty="0" smtClean="0">
                          <a:latin typeface="SansSerif" panose="00000400000000000000" pitchFamily="2" charset="2"/>
                        </a:rPr>
                        <a:t> of Kernels</a:t>
                      </a:r>
                      <a:endParaRPr lang="en-IN" dirty="0">
                        <a:latin typeface="SansSerif" panose="00000400000000000000" pitchFamily="2" charset="2"/>
                      </a:endParaRPr>
                    </a:p>
                  </a:txBody>
                  <a:tcPr/>
                </a:tc>
                <a:tc>
                  <a:txBody>
                    <a:bodyPr/>
                    <a:lstStyle/>
                    <a:p>
                      <a:pPr algn="l"/>
                      <a:r>
                        <a:rPr lang="en-IN" dirty="0" smtClean="0">
                          <a:latin typeface="SansSerif" panose="00000400000000000000" pitchFamily="2" charset="2"/>
                        </a:rPr>
                        <a:t>160</a:t>
                      </a:r>
                      <a:r>
                        <a:rPr lang="en-IN" baseline="0" dirty="0" smtClean="0">
                          <a:latin typeface="SansSerif" panose="00000400000000000000" pitchFamily="2" charset="2"/>
                        </a:rPr>
                        <a:t> X 2.7 = 457</a:t>
                      </a:r>
                      <a:endParaRPr lang="en-IN" dirty="0">
                        <a:latin typeface="SansSerif" panose="00000400000000000000" pitchFamily="2" charset="2"/>
                      </a:endParaRPr>
                    </a:p>
                  </a:txBody>
                  <a:tcPr/>
                </a:tc>
                <a:tc>
                  <a:txBody>
                    <a:bodyPr/>
                    <a:lstStyle/>
                    <a:p>
                      <a:pPr algn="l"/>
                      <a:r>
                        <a:rPr lang="en-IN" dirty="0" smtClean="0">
                          <a:latin typeface="SansSerif" panose="00000400000000000000" pitchFamily="2" charset="2"/>
                        </a:rPr>
                        <a:t>Some</a:t>
                      </a:r>
                      <a:r>
                        <a:rPr lang="en-IN" baseline="0" dirty="0" smtClean="0">
                          <a:latin typeface="SansSerif" panose="00000400000000000000" pitchFamily="2" charset="2"/>
                        </a:rPr>
                        <a:t> are damaged</a:t>
                      </a:r>
                      <a:endParaRPr lang="en-IN" dirty="0">
                        <a:latin typeface="SansSerif" panose="00000400000000000000" pitchFamily="2" charset="2"/>
                      </a:endParaRPr>
                    </a:p>
                  </a:txBody>
                  <a:tcPr/>
                </a:tc>
              </a:tr>
            </a:tbl>
          </a:graphicData>
        </a:graphic>
      </p:graphicFrame>
      <p:pic>
        <p:nvPicPr>
          <p:cNvPr id="9" name="Picture 8"/>
          <p:cNvPicPr>
            <a:picLocks noChangeAspect="1"/>
          </p:cNvPicPr>
          <p:nvPr/>
        </p:nvPicPr>
        <p:blipFill>
          <a:blip r:embed="rId2"/>
          <a:stretch>
            <a:fillRect/>
          </a:stretch>
        </p:blipFill>
        <p:spPr>
          <a:xfrm>
            <a:off x="3116262" y="4995862"/>
            <a:ext cx="5181690" cy="871538"/>
          </a:xfrm>
          <a:prstGeom prst="rect">
            <a:avLst/>
          </a:prstGeom>
        </p:spPr>
      </p:pic>
    </p:spTree>
    <p:extLst>
      <p:ext uri="{BB962C8B-B14F-4D97-AF65-F5344CB8AC3E}">
        <p14:creationId xmlns:p14="http://schemas.microsoft.com/office/powerpoint/2010/main" val="78265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3000"/>
                                        <p:tgtEl>
                                          <p:spTgt spid="8"/>
                                        </p:tgtEl>
                                      </p:cBhvr>
                                    </p:animEffect>
                                  </p:childTnLst>
                                </p:cTn>
                              </p:par>
                            </p:childTnLst>
                          </p:cTn>
                        </p:par>
                        <p:par>
                          <p:cTn id="12" fill="hold">
                            <p:stCondLst>
                              <p:cond delay="4500"/>
                            </p:stCondLst>
                            <p:childTnLst>
                              <p:par>
                                <p:cTn id="13" presetID="10" presetClass="entr" presetSubtype="0" fill="hold" nodeType="afterEffect">
                                  <p:stCondLst>
                                    <p:cond delay="50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SansSerif" panose="00000400000000000000" pitchFamily="2" charset="2"/>
              </a:rPr>
              <a:t>Summary</a:t>
            </a:r>
            <a:endParaRPr lang="en-IN" dirty="0"/>
          </a:p>
        </p:txBody>
      </p:sp>
      <p:sp>
        <p:nvSpPr>
          <p:cNvPr id="4" name="Content Placeholder 3"/>
          <p:cNvSpPr>
            <a:spLocks noGrp="1"/>
          </p:cNvSpPr>
          <p:nvPr>
            <p:ph idx="1"/>
          </p:nvPr>
        </p:nvSpPr>
        <p:spPr/>
        <p:txBody>
          <a:bodyPr/>
          <a:lstStyle/>
          <a:p>
            <a:pPr>
              <a:lnSpc>
                <a:spcPct val="150000"/>
              </a:lnSpc>
            </a:pPr>
            <a:r>
              <a:rPr lang="en-IN" dirty="0" smtClean="0">
                <a:latin typeface="SansSerif" panose="00000400000000000000" pitchFamily="2" charset="2"/>
              </a:rPr>
              <a:t>The corn colour, kernels and length width are calculated by using Python </a:t>
            </a:r>
            <a:r>
              <a:rPr lang="en-IN" dirty="0" smtClean="0">
                <a:latin typeface="SansSerif" panose="00000400000000000000" pitchFamily="2" charset="2"/>
              </a:rPr>
              <a:t>and </a:t>
            </a:r>
            <a:r>
              <a:rPr lang="en-IN" dirty="0" smtClean="0">
                <a:latin typeface="SansSerif" panose="00000400000000000000" pitchFamily="2" charset="2"/>
              </a:rPr>
              <a:t>image processing </a:t>
            </a:r>
            <a:r>
              <a:rPr lang="en-IN" dirty="0" smtClean="0">
                <a:latin typeface="SansSerif" panose="00000400000000000000" pitchFamily="2" charset="2"/>
              </a:rPr>
              <a:t>technique.</a:t>
            </a:r>
            <a:endParaRPr lang="en-IN" dirty="0" smtClean="0">
              <a:latin typeface="SansSerif" panose="00000400000000000000" pitchFamily="2" charset="2"/>
            </a:endParaRPr>
          </a:p>
          <a:p>
            <a:pPr>
              <a:lnSpc>
                <a:spcPct val="150000"/>
              </a:lnSpc>
            </a:pPr>
            <a:r>
              <a:rPr lang="en-IN" dirty="0" smtClean="0">
                <a:latin typeface="SansSerif" panose="00000400000000000000" pitchFamily="2" charset="2"/>
              </a:rPr>
              <a:t>As we seen the number of kernels is 163 and it is taken only in the 2D image and calculated by the desired value of 2.7 which is still existing in the Chinese </a:t>
            </a:r>
            <a:r>
              <a:rPr lang="en-IN" smtClean="0">
                <a:latin typeface="SansSerif" panose="00000400000000000000" pitchFamily="2" charset="2"/>
              </a:rPr>
              <a:t>research</a:t>
            </a:r>
            <a:r>
              <a:rPr lang="en-IN" smtClean="0">
                <a:latin typeface="SansSerif" panose="00000400000000000000" pitchFamily="2" charset="2"/>
              </a:rPr>
              <a:t>.</a:t>
            </a:r>
            <a:endParaRPr lang="en-IN" dirty="0" smtClean="0">
              <a:latin typeface="SansSerif" panose="00000400000000000000" pitchFamily="2" charset="2"/>
            </a:endParaRPr>
          </a:p>
          <a:p>
            <a:pPr>
              <a:lnSpc>
                <a:spcPct val="150000"/>
              </a:lnSpc>
            </a:pPr>
            <a:r>
              <a:rPr lang="en-IN" dirty="0" smtClean="0">
                <a:latin typeface="SansSerif" panose="00000400000000000000" pitchFamily="2" charset="2"/>
              </a:rPr>
              <a:t>So, We are still working on it to take the 360 degree image of the corn and get the exact kernels for one corn.</a:t>
            </a:r>
            <a:endParaRPr lang="en-IN" dirty="0">
              <a:latin typeface="SansSerif" panose="00000400000000000000" pitchFamily="2" charset="2"/>
            </a:endParaRPr>
          </a:p>
        </p:txBody>
      </p:sp>
    </p:spTree>
    <p:extLst>
      <p:ext uri="{BB962C8B-B14F-4D97-AF65-F5344CB8AC3E}">
        <p14:creationId xmlns:p14="http://schemas.microsoft.com/office/powerpoint/2010/main" val="464304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200"/>
                                  </p:stCondLst>
                                  <p:iterate type="wd">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0-#ppt_w/2"/>
                                          </p:val>
                                        </p:tav>
                                        <p:tav tm="100000">
                                          <p:val>
                                            <p:strVal val="#ppt_x"/>
                                          </p:val>
                                        </p:tav>
                                      </p:tavLst>
                                    </p:anim>
                                    <p:anim calcmode="lin" valueType="num">
                                      <p:cBhvr additive="base">
                                        <p:cTn id="8" dur="20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2200"/>
                            </p:stCondLst>
                            <p:childTnLst>
                              <p:par>
                                <p:cTn id="10" presetID="2" presetClass="entr" presetSubtype="8" fill="hold" nodeType="afterEffect">
                                  <p:stCondLst>
                                    <p:cond delay="200"/>
                                  </p:stCondLst>
                                  <p:iterate type="wd">
                                    <p:tmPct val="10000"/>
                                  </p:iterate>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20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3" dur="20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7800"/>
                            </p:stCondLst>
                            <p:childTnLst>
                              <p:par>
                                <p:cTn id="15" presetID="2" presetClass="entr" presetSubtype="8" fill="hold" nodeType="afterEffect">
                                  <p:stCondLst>
                                    <p:cond delay="1000"/>
                                  </p:stCondLst>
                                  <p:iterate type="wd">
                                    <p:tmPct val="10000"/>
                                  </p:iterate>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additive="base">
                                        <p:cTn id="17" dur="20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8" dur="20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17600"/>
                            </p:stCondLst>
                            <p:childTnLst>
                              <p:par>
                                <p:cTn id="20" presetID="10" presetClass="entr" presetSubtype="0" fill="hold" nodeType="afterEffect">
                                  <p:stCondLst>
                                    <p:cond delay="1500"/>
                                  </p:stCondLst>
                                  <p:iterate type="wd">
                                    <p:tmPct val="10000"/>
                                  </p:iterate>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dirty="0" smtClean="0">
                <a:latin typeface="SansSerif" panose="00000400000000000000" pitchFamily="2" charset="2"/>
              </a:rPr>
              <a:t>Any Queries</a:t>
            </a:r>
            <a:endParaRPr lang="en-IN" dirty="0">
              <a:latin typeface="SansSerif" panose="00000400000000000000" pitchFamily="2" charset="2"/>
            </a:endParaRPr>
          </a:p>
        </p:txBody>
      </p:sp>
    </p:spTree>
    <p:extLst>
      <p:ext uri="{BB962C8B-B14F-4D97-AF65-F5344CB8AC3E}">
        <p14:creationId xmlns:p14="http://schemas.microsoft.com/office/powerpoint/2010/main" val="16264610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390</TotalTime>
  <Words>477</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Century Gothic</vt:lpstr>
      <vt:lpstr>SansSerif</vt:lpstr>
      <vt:lpstr>Verdana</vt:lpstr>
      <vt:lpstr>Wingdings</vt:lpstr>
      <vt:lpstr>Wingdings 3</vt:lpstr>
      <vt:lpstr>Ion Boardroom</vt:lpstr>
      <vt:lpstr>PowerPoint Presentation</vt:lpstr>
      <vt:lpstr>INTRODUCTION</vt:lpstr>
      <vt:lpstr>What is our Aim</vt:lpstr>
      <vt:lpstr>2D Vs 3D Image</vt:lpstr>
      <vt:lpstr>Process of Calculating the kernels</vt:lpstr>
      <vt:lpstr>Corn Kernels Counting and Display the Yellow and Red colour Kernels </vt:lpstr>
      <vt:lpstr>Output of the Corn Kernels</vt:lpstr>
      <vt:lpstr>Summary</vt:lpstr>
      <vt:lpstr>Any Queries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goutham chilluveri</dc:creator>
  <cp:lastModifiedBy>goutham chilluveri</cp:lastModifiedBy>
  <cp:revision>32</cp:revision>
  <dcterms:created xsi:type="dcterms:W3CDTF">2023-08-17T05:14:36Z</dcterms:created>
  <dcterms:modified xsi:type="dcterms:W3CDTF">2023-08-18T09:22:28Z</dcterms:modified>
</cp:coreProperties>
</file>