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1" r:id="rId5"/>
    <p:sldId id="258" r:id="rId6"/>
    <p:sldId id="259"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8C84706-7E8A-4B1E-A96A-7AF7C13641E4}" type="slidenum">
              <a:rPr lang="en-IN" smtClean="0"/>
              <a:t>‹#›</a:t>
            </a:fld>
            <a:endParaRPr lang="en-IN"/>
          </a:p>
        </p:txBody>
      </p:sp>
    </p:spTree>
    <p:extLst>
      <p:ext uri="{BB962C8B-B14F-4D97-AF65-F5344CB8AC3E}">
        <p14:creationId xmlns:p14="http://schemas.microsoft.com/office/powerpoint/2010/main" val="242770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35639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94216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4245448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62285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692BF5-B59F-4134-88BA-C7560F25EE94}"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490490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692BF5-B59F-4134-88BA-C7560F25EE94}"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03855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91203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11136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96166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55518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199647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692BF5-B59F-4134-88BA-C7560F25EE94}"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88726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692BF5-B59F-4134-88BA-C7560F25EE94}"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9072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2BF5-B59F-4134-88BA-C7560F25EE94}"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20445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48240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423048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7692BF5-B59F-4134-88BA-C7560F25EE94}" type="datetimeFigureOut">
              <a:rPr lang="en-IN" smtClean="0"/>
              <a:t>17-08-2023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8C84706-7E8A-4B1E-A96A-7AF7C13641E4}" type="slidenum">
              <a:rPr lang="en-IN" smtClean="0"/>
              <a:t>‹#›</a:t>
            </a:fld>
            <a:endParaRPr lang="en-IN"/>
          </a:p>
        </p:txBody>
      </p:sp>
    </p:spTree>
    <p:extLst>
      <p:ext uri="{BB962C8B-B14F-4D97-AF65-F5344CB8AC3E}">
        <p14:creationId xmlns:p14="http://schemas.microsoft.com/office/powerpoint/2010/main" val="23564571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5551" y="2306935"/>
            <a:ext cx="7678705" cy="1569660"/>
          </a:xfrm>
          <a:prstGeom prst="rect">
            <a:avLst/>
          </a:prstGeom>
          <a:noFill/>
        </p:spPr>
        <p:txBody>
          <a:bodyPr wrap="none" lIns="91440" tIns="45720" rIns="91440" bIns="45720">
            <a:spAutoFit/>
          </a:bodyPr>
          <a:lstStyle/>
          <a:p>
            <a:pPr algn="ct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Image Processing on </a:t>
            </a:r>
          </a:p>
          <a:p>
            <a:pPr algn="ct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Deep</a:t>
            </a:r>
            <a:r>
              <a:rPr lang="en-US" sz="4800" b="1" dirty="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t>
            </a: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corn </a:t>
            </a:r>
            <a:endParaRPr lang="en-US" sz="4800" b="1" cap="none" spc="0" dirty="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5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Verdana" panose="020B0604030504040204" pitchFamily="34" charset="0"/>
                <a:ea typeface="Verdana" panose="020B0604030504040204" pitchFamily="34" charset="0"/>
              </a:rPr>
              <a:t>INTRODUCTION</a:t>
            </a:r>
            <a:endParaRPr lang="en-IN" dirty="0">
              <a:latin typeface="Verdana" panose="020B0604030504040204" pitchFamily="34" charset="0"/>
              <a:ea typeface="Verdana" panose="020B0604030504040204" pitchFamily="34" charset="0"/>
            </a:endParaRPr>
          </a:p>
        </p:txBody>
      </p:sp>
      <p:sp>
        <p:nvSpPr>
          <p:cNvPr id="5" name="Content Placeholder 4"/>
          <p:cNvSpPr>
            <a:spLocks noGrp="1"/>
          </p:cNvSpPr>
          <p:nvPr>
            <p:ph sz="half" idx="1"/>
          </p:nvPr>
        </p:nvSpPr>
        <p:spPr/>
        <p:txBody>
          <a:bodyPr>
            <a:normAutofit lnSpcReduction="10000"/>
          </a:bodyPr>
          <a:lstStyle/>
          <a:p>
            <a:pPr algn="just">
              <a:lnSpc>
                <a:spcPct val="150000"/>
              </a:lnSpc>
            </a:pPr>
            <a:r>
              <a:rPr lang="en-IN" dirty="0">
                <a:latin typeface="SansSerif" panose="00000400000000000000" pitchFamily="2" charset="2"/>
              </a:rPr>
              <a:t>The corn image processing was done on various parameters like the depth of the kernels and the size of the kernel, the diseases of the corn leaves etc.</a:t>
            </a:r>
          </a:p>
          <a:p>
            <a:pPr algn="just">
              <a:lnSpc>
                <a:spcPct val="150000"/>
              </a:lnSpc>
            </a:pPr>
            <a:r>
              <a:rPr lang="en-IN" dirty="0">
                <a:latin typeface="SansSerif" panose="00000400000000000000" pitchFamily="2" charset="2"/>
              </a:rPr>
              <a:t>Basically we go through with manually to check the corn which is infected or not as well as counting of the kernels for each corn </a:t>
            </a:r>
            <a:r>
              <a:rPr lang="en-IN" dirty="0" smtClean="0">
                <a:latin typeface="SansSerif" panose="00000400000000000000" pitchFamily="2" charset="2"/>
              </a:rPr>
              <a:t>cob.</a:t>
            </a:r>
            <a:endParaRPr lang="en-IN" dirty="0"/>
          </a:p>
        </p:txBody>
      </p:sp>
      <p:pic>
        <p:nvPicPr>
          <p:cNvPr id="10" name="Picture 2" descr="Tweaking corn kernels with CRISPR | Cold Spring Harbor Labora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7600" y="2682615"/>
            <a:ext cx="5499333" cy="309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50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2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7" dur="2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50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000" fill="hold"/>
                                        <p:tgtEl>
                                          <p:spTgt spid="10"/>
                                        </p:tgtEl>
                                        <p:attrNameLst>
                                          <p:attrName>ppt_x</p:attrName>
                                        </p:attrNameLst>
                                      </p:cBhvr>
                                      <p:tavLst>
                                        <p:tav tm="0">
                                          <p:val>
                                            <p:strVal val="1+#ppt_w/2"/>
                                          </p:val>
                                        </p:tav>
                                        <p:tav tm="100000">
                                          <p:val>
                                            <p:strVal val="#ppt_x"/>
                                          </p:val>
                                        </p:tav>
                                      </p:tavLst>
                                    </p:anim>
                                    <p:anim calcmode="lin" valueType="num">
                                      <p:cBhvr additive="base">
                                        <p:cTn id="22"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9032" y="1143000"/>
            <a:ext cx="3865134" cy="520700"/>
          </a:xfrm>
        </p:spPr>
        <p:txBody>
          <a:bodyPr>
            <a:normAutofit fontScale="90000"/>
          </a:bodyPr>
          <a:lstStyle/>
          <a:p>
            <a:pPr algn="ctr"/>
            <a:r>
              <a:rPr lang="en-IN" b="1" dirty="0" smtClean="0">
                <a:solidFill>
                  <a:srgbClr val="FFC000"/>
                </a:solidFill>
                <a:effectLst>
                  <a:outerShdw blurRad="38100" dist="38100" dir="2700000" algn="tl">
                    <a:srgbClr val="000000">
                      <a:alpha val="43137"/>
                    </a:srgbClr>
                  </a:outerShdw>
                </a:effectLst>
                <a:latin typeface="SansSerif" panose="00000400000000000000" pitchFamily="2" charset="2"/>
              </a:rPr>
              <a:t>What is our Aim</a:t>
            </a:r>
            <a:endParaRPr lang="en-IN" b="1" dirty="0">
              <a:solidFill>
                <a:srgbClr val="FFC000"/>
              </a:solidFill>
              <a:effectLst>
                <a:outerShdw blurRad="38100" dist="38100" dir="2700000" algn="tl">
                  <a:srgbClr val="000000">
                    <a:alpha val="43137"/>
                  </a:srgbClr>
                </a:outerShdw>
              </a:effectLst>
              <a:latin typeface="SansSerif" panose="00000400000000000000" pitchFamily="2" charset="2"/>
            </a:endParaRPr>
          </a:p>
        </p:txBody>
      </p:sp>
      <p:sp>
        <p:nvSpPr>
          <p:cNvPr id="9" name="Text Placeholder 8"/>
          <p:cNvSpPr>
            <a:spLocks noGrp="1"/>
          </p:cNvSpPr>
          <p:nvPr>
            <p:ph type="body" sz="half" idx="2"/>
          </p:nvPr>
        </p:nvSpPr>
        <p:spPr>
          <a:xfrm>
            <a:off x="1149032" y="2743200"/>
            <a:ext cx="3859212" cy="1371600"/>
          </a:xfrm>
        </p:spPr>
        <p:txBody>
          <a:bodyPr>
            <a:noAutofit/>
          </a:bodyPr>
          <a:lstStyle/>
          <a:p>
            <a:pPr algn="just">
              <a:lnSpc>
                <a:spcPct val="150000"/>
              </a:lnSpc>
            </a:pPr>
            <a:r>
              <a:rPr lang="en-IN" sz="1600" dirty="0" smtClean="0">
                <a:solidFill>
                  <a:schemeClr val="bg1"/>
                </a:solidFill>
                <a:latin typeface="SansSerif" panose="00000400000000000000" pitchFamily="2" charset="2"/>
              </a:rPr>
              <a:t>Our Aim is calculate the length, width and kernels for each corn which is not plucked from the plant. By using the </a:t>
            </a:r>
            <a:r>
              <a:rPr lang="en-IN" sz="1600" dirty="0" err="1" smtClean="0">
                <a:solidFill>
                  <a:schemeClr val="bg1"/>
                </a:solidFill>
                <a:latin typeface="SansSerif" panose="00000400000000000000" pitchFamily="2" charset="2"/>
              </a:rPr>
              <a:t>IoT</a:t>
            </a:r>
            <a:r>
              <a:rPr lang="en-IN" sz="1600" dirty="0" smtClean="0">
                <a:solidFill>
                  <a:schemeClr val="bg1"/>
                </a:solidFill>
                <a:latin typeface="SansSerif" panose="00000400000000000000" pitchFamily="2" charset="2"/>
              </a:rPr>
              <a:t> devices or mobile </a:t>
            </a:r>
            <a:r>
              <a:rPr lang="en-IN" sz="1600" dirty="0" smtClean="0">
                <a:solidFill>
                  <a:schemeClr val="bg1"/>
                </a:solidFill>
                <a:latin typeface="SansSerif" panose="00000400000000000000" pitchFamily="2" charset="2"/>
              </a:rPr>
              <a:t>lens</a:t>
            </a:r>
            <a:r>
              <a:rPr lang="en-IN" sz="1600" dirty="0">
                <a:solidFill>
                  <a:schemeClr val="bg1"/>
                </a:solidFill>
                <a:latin typeface="SansSerif" panose="00000400000000000000" pitchFamily="2" charset="2"/>
              </a:rPr>
              <a:t>.</a:t>
            </a:r>
            <a:endParaRPr lang="en-IN" sz="1600" dirty="0" smtClean="0">
              <a:solidFill>
                <a:schemeClr val="bg1"/>
              </a:solidFill>
              <a:latin typeface="SansSerif" panose="00000400000000000000" pitchFamily="2" charset="2"/>
            </a:endParaRPr>
          </a:p>
        </p:txBody>
      </p:sp>
      <p:pic>
        <p:nvPicPr>
          <p:cNvPr id="11" name="Picture 8" descr="https://encrypted-tbn0.gstatic.com/images?q=tbn:ANd9GcQ5KDIMwYp1IilHMmDMMnOCbu0PaWdOk5lxK3FHNuhEArwwnYoJOCBNMWx5wGKC0GzXutA&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291" y="2025650"/>
            <a:ext cx="1472183" cy="26288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833382" y="4432300"/>
            <a:ext cx="1704318" cy="22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34300" y="2209800"/>
            <a:ext cx="1841500" cy="244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537700" y="4478011"/>
            <a:ext cx="1840568" cy="338554"/>
          </a:xfrm>
          <a:prstGeom prst="rect">
            <a:avLst/>
          </a:prstGeom>
          <a:noFill/>
        </p:spPr>
        <p:txBody>
          <a:bodyPr wrap="none" lIns="91440" tIns="45720" rIns="91440" bIns="45720">
            <a:spAutoFit/>
          </a:bodyPr>
          <a:lstStyle/>
          <a:p>
            <a:pPr algn="just"/>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Length of the 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cxnSp>
        <p:nvCxnSpPr>
          <p:cNvPr id="18" name="Straight Arrow Connector 17"/>
          <p:cNvCxnSpPr/>
          <p:nvPr/>
        </p:nvCxnSpPr>
        <p:spPr>
          <a:xfrm flipV="1">
            <a:off x="7615646" y="2612571"/>
            <a:ext cx="1922054" cy="81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239732" y="2404646"/>
            <a:ext cx="2398413" cy="830997"/>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Kernel Quality and </a:t>
            </a:r>
          </a:p>
          <a:p>
            <a:pPr algn="ctr"/>
            <a:r>
              <a:rPr lang="en-US" sz="1600" dirty="0" smtClean="0">
                <a:ln w="0"/>
                <a:effectLst>
                  <a:outerShdw blurRad="38100" dist="19050" dir="2700000" algn="tl" rotWithShape="0">
                    <a:schemeClr val="dk1">
                      <a:alpha val="40000"/>
                    </a:schemeClr>
                  </a:outerShdw>
                </a:effectLst>
                <a:latin typeface="SansSerif" panose="00000400000000000000" pitchFamily="2" charset="2"/>
              </a:rPr>
              <a:t>No. of Kernels per each </a:t>
            </a:r>
          </a:p>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Tree>
    <p:extLst>
      <p:ext uri="{BB962C8B-B14F-4D97-AF65-F5344CB8AC3E}">
        <p14:creationId xmlns:p14="http://schemas.microsoft.com/office/powerpoint/2010/main" val="13392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3500"/>
                            </p:stCondLst>
                            <p:childTnLst>
                              <p:par>
                                <p:cTn id="10" presetID="10" presetClass="entr" presetSubtype="0" fill="hold" nodeType="afterEffect">
                                  <p:stCondLst>
                                    <p:cond delay="1000"/>
                                  </p:stCondLst>
                                  <p:iterate type="wd">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0"/>
                                        <p:tgtEl>
                                          <p:spTgt spid="9">
                                            <p:txEl>
                                              <p:pRg st="0" end="0"/>
                                            </p:txEl>
                                          </p:spTgt>
                                        </p:tgtEl>
                                      </p:cBhvr>
                                    </p:animEffect>
                                  </p:childTnLst>
                                </p:cTn>
                              </p:par>
                            </p:childTnLst>
                          </p:cTn>
                        </p:par>
                        <p:par>
                          <p:cTn id="13" fill="hold">
                            <p:stCondLst>
                              <p:cond delay="16200"/>
                            </p:stCondLst>
                            <p:childTnLst>
                              <p:par>
                                <p:cTn id="14" presetID="22" presetClass="entr" presetSubtype="1" fill="hold" nodeType="afterEffect">
                                  <p:stCondLst>
                                    <p:cond delay="150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2000"/>
                                        <p:tgtEl>
                                          <p:spTgt spid="11"/>
                                        </p:tgtEl>
                                      </p:cBhvr>
                                    </p:animEffect>
                                  </p:childTnLst>
                                </p:cTn>
                              </p:par>
                            </p:childTnLst>
                          </p:cTn>
                        </p:par>
                        <p:par>
                          <p:cTn id="17" fill="hold">
                            <p:stCondLst>
                              <p:cond delay="19700"/>
                            </p:stCondLst>
                            <p:childTnLst>
                              <p:par>
                                <p:cTn id="18" presetID="1"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19700"/>
                            </p:stCondLst>
                            <p:childTnLst>
                              <p:par>
                                <p:cTn id="21" presetID="1"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19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20200"/>
                            </p:stCondLst>
                            <p:childTnLst>
                              <p:par>
                                <p:cTn id="28" presetID="10"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20700"/>
                            </p:stCondLst>
                            <p:childTnLst>
                              <p:par>
                                <p:cTn id="32" presetID="2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SansSerif" panose="00000400000000000000" pitchFamily="2" charset="2"/>
              </a:rPr>
              <a:t>2D Vs 3D Image</a:t>
            </a:r>
            <a:endParaRPr lang="en-IN" dirty="0">
              <a:latin typeface="SansSerif" panose="00000400000000000000" pitchFamily="2" charset="2"/>
            </a:endParaRPr>
          </a:p>
        </p:txBody>
      </p:sp>
      <p:sp>
        <p:nvSpPr>
          <p:cNvPr id="3" name="Text Placeholder 2"/>
          <p:cNvSpPr>
            <a:spLocks noGrp="1"/>
          </p:cNvSpPr>
          <p:nvPr>
            <p:ph type="body" idx="1"/>
          </p:nvPr>
        </p:nvSpPr>
        <p:spPr>
          <a:xfrm>
            <a:off x="1154954" y="2167466"/>
            <a:ext cx="4825157" cy="576262"/>
          </a:xfrm>
        </p:spPr>
        <p:txBody>
          <a:bodyPr/>
          <a:lstStyle/>
          <a:p>
            <a:pPr algn="ctr"/>
            <a:r>
              <a:rPr lang="en-IN" dirty="0" smtClean="0">
                <a:solidFill>
                  <a:srgbClr val="FFC000"/>
                </a:solidFill>
                <a:latin typeface="SansSerif" panose="00000400000000000000" pitchFamily="2" charset="2"/>
              </a:rPr>
              <a:t>2D Image</a:t>
            </a:r>
            <a:endParaRPr lang="en-IN" dirty="0">
              <a:solidFill>
                <a:srgbClr val="FFC000"/>
              </a:solidFill>
              <a:latin typeface="SansSerif" panose="00000400000000000000" pitchFamily="2" charset="2"/>
            </a:endParaRPr>
          </a:p>
        </p:txBody>
      </p:sp>
      <p:sp>
        <p:nvSpPr>
          <p:cNvPr id="4" name="Content Placeholder 3"/>
          <p:cNvSpPr>
            <a:spLocks noGrp="1"/>
          </p:cNvSpPr>
          <p:nvPr>
            <p:ph sz="half" idx="2"/>
          </p:nvPr>
        </p:nvSpPr>
        <p:spPr>
          <a:xfrm>
            <a:off x="1154954" y="2743728"/>
            <a:ext cx="4825158" cy="2840039"/>
          </a:xfrm>
        </p:spPr>
        <p:txBody>
          <a:bodyPr>
            <a:normAutofit/>
          </a:bodyPr>
          <a:lstStyle/>
          <a:p>
            <a:pPr algn="just">
              <a:lnSpc>
                <a:spcPct val="150000"/>
              </a:lnSpc>
            </a:pPr>
            <a:r>
              <a:rPr lang="en-IN" sz="1500" dirty="0" smtClean="0">
                <a:latin typeface="SansSerif" panose="00000400000000000000" pitchFamily="2" charset="2"/>
              </a:rPr>
              <a:t>In previous research there were went through taking counting of the kernel in 180 degrees and remaining 180 degrees will be calculated by a value of 2.7 </a:t>
            </a:r>
          </a:p>
          <a:p>
            <a:pPr algn="just">
              <a:lnSpc>
                <a:spcPct val="150000"/>
              </a:lnSpc>
            </a:pPr>
            <a:r>
              <a:rPr lang="en-IN" sz="1500" dirty="0" smtClean="0">
                <a:latin typeface="SansSerif" panose="00000400000000000000" pitchFamily="2" charset="2"/>
              </a:rPr>
              <a:t>  The counting is difficult and to identify disease of the plant is also most important.</a:t>
            </a:r>
            <a:endParaRPr lang="en-IN" sz="1500" dirty="0">
              <a:latin typeface="SansSerif" panose="00000400000000000000" pitchFamily="2" charset="2"/>
            </a:endParaRPr>
          </a:p>
        </p:txBody>
      </p:sp>
      <p:sp>
        <p:nvSpPr>
          <p:cNvPr id="5" name="Text Placeholder 4"/>
          <p:cNvSpPr>
            <a:spLocks noGrp="1"/>
          </p:cNvSpPr>
          <p:nvPr>
            <p:ph type="body" sz="quarter" idx="3"/>
          </p:nvPr>
        </p:nvSpPr>
        <p:spPr>
          <a:xfrm>
            <a:off x="6208711" y="2167466"/>
            <a:ext cx="4825159" cy="576262"/>
          </a:xfrm>
        </p:spPr>
        <p:txBody>
          <a:bodyPr/>
          <a:lstStyle/>
          <a:p>
            <a:pPr algn="ctr"/>
            <a:r>
              <a:rPr lang="en-IN" dirty="0" smtClean="0">
                <a:solidFill>
                  <a:srgbClr val="FFC000"/>
                </a:solidFill>
                <a:latin typeface="SansSerif" panose="00000400000000000000" pitchFamily="2" charset="2"/>
              </a:rPr>
              <a:t>3D Image</a:t>
            </a:r>
            <a:endParaRPr lang="en-IN" dirty="0">
              <a:solidFill>
                <a:srgbClr val="FFC000"/>
              </a:solidFill>
              <a:latin typeface="SansSerif" panose="00000400000000000000" pitchFamily="2" charset="2"/>
            </a:endParaRPr>
          </a:p>
        </p:txBody>
      </p:sp>
      <p:sp>
        <p:nvSpPr>
          <p:cNvPr id="6" name="Content Placeholder 5"/>
          <p:cNvSpPr>
            <a:spLocks noGrp="1"/>
          </p:cNvSpPr>
          <p:nvPr>
            <p:ph sz="quarter" idx="4"/>
          </p:nvPr>
        </p:nvSpPr>
        <p:spPr>
          <a:xfrm>
            <a:off x="6208710" y="2799290"/>
            <a:ext cx="4825159" cy="2840039"/>
          </a:xfrm>
        </p:spPr>
        <p:txBody>
          <a:bodyPr>
            <a:normAutofit/>
          </a:bodyPr>
          <a:lstStyle/>
          <a:p>
            <a:pPr algn="just">
              <a:lnSpc>
                <a:spcPct val="150000"/>
              </a:lnSpc>
            </a:pPr>
            <a:r>
              <a:rPr lang="en-IN" sz="1500" dirty="0" smtClean="0">
                <a:latin typeface="SansSerif" panose="00000400000000000000" pitchFamily="2" charset="2"/>
              </a:rPr>
              <a:t>In 3D, we will take the help of </a:t>
            </a:r>
            <a:r>
              <a:rPr lang="en-IN" sz="1500" dirty="0" err="1" smtClean="0">
                <a:latin typeface="SansSerif" panose="00000400000000000000" pitchFamily="2" charset="2"/>
              </a:rPr>
              <a:t>IoT</a:t>
            </a:r>
            <a:r>
              <a:rPr lang="en-IN" sz="1500" dirty="0" smtClean="0">
                <a:latin typeface="SansSerif" panose="00000400000000000000" pitchFamily="2" charset="2"/>
              </a:rPr>
              <a:t> devices and take the snap of 360 degree of the corn which is not plucked from the tree.</a:t>
            </a:r>
          </a:p>
          <a:p>
            <a:pPr algn="just">
              <a:lnSpc>
                <a:spcPct val="150000"/>
              </a:lnSpc>
            </a:pPr>
            <a:r>
              <a:rPr lang="en-IN" sz="1500" dirty="0" smtClean="0">
                <a:latin typeface="SansSerif" panose="00000400000000000000" pitchFamily="2" charset="2"/>
              </a:rPr>
              <a:t>By testing the silk hair, leafs of the corn plant all are done by </a:t>
            </a:r>
            <a:r>
              <a:rPr lang="en-IN" sz="1500" dirty="0" err="1" smtClean="0">
                <a:latin typeface="SansSerif" panose="00000400000000000000" pitchFamily="2" charset="2"/>
              </a:rPr>
              <a:t>IoT</a:t>
            </a:r>
            <a:r>
              <a:rPr lang="en-IN" sz="1500" dirty="0" smtClean="0">
                <a:latin typeface="SansSerif" panose="00000400000000000000" pitchFamily="2" charset="2"/>
              </a:rPr>
              <a:t> device lens.</a:t>
            </a:r>
          </a:p>
          <a:p>
            <a:pPr algn="just">
              <a:lnSpc>
                <a:spcPct val="150000"/>
              </a:lnSpc>
            </a:pPr>
            <a:r>
              <a:rPr lang="en-IN" sz="1500" dirty="0" smtClean="0">
                <a:latin typeface="SansSerif" panose="00000400000000000000" pitchFamily="2" charset="2"/>
              </a:rPr>
              <a:t>Length, width of the corn are measured.</a:t>
            </a:r>
          </a:p>
        </p:txBody>
      </p:sp>
    </p:spTree>
    <p:extLst>
      <p:ext uri="{BB962C8B-B14F-4D97-AF65-F5344CB8AC3E}">
        <p14:creationId xmlns:p14="http://schemas.microsoft.com/office/powerpoint/2010/main" val="3942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4100"/>
                            </p:stCondLst>
                            <p:childTnLst>
                              <p:par>
                                <p:cTn id="9" presetID="2" presetClass="entr" presetSubtype="4"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6600"/>
                            </p:stCondLst>
                            <p:childTnLst>
                              <p:par>
                                <p:cTn id="14" presetID="2" presetClass="entr" presetSubtype="4" fill="hold" grpId="0" nodeType="after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9100"/>
                            </p:stCondLst>
                            <p:childTnLst>
                              <p:par>
                                <p:cTn id="19" presetID="10" presetClass="entr" presetSubtype="0" fill="hold" nodeType="afterEffect">
                                  <p:stCondLst>
                                    <p:cond delay="1000"/>
                                  </p:stCondLst>
                                  <p:iterate type="wd">
                                    <p:tmPct val="10000"/>
                                  </p:iterate>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3000"/>
                                        <p:tgtEl>
                                          <p:spTgt spid="4">
                                            <p:txEl>
                                              <p:pRg st="0" end="0"/>
                                            </p:txEl>
                                          </p:spTgt>
                                        </p:tgtEl>
                                      </p:cBhvr>
                                    </p:animEffect>
                                  </p:childTnLst>
                                </p:cTn>
                              </p:par>
                            </p:childTnLst>
                          </p:cTn>
                        </p:par>
                        <p:par>
                          <p:cTn id="22" fill="hold">
                            <p:stCondLst>
                              <p:cond delay="20900"/>
                            </p:stCondLst>
                            <p:childTnLst>
                              <p:par>
                                <p:cTn id="23" presetID="10" presetClass="entr" presetSubtype="0" fill="hold" nodeType="afterEffect">
                                  <p:stCondLst>
                                    <p:cond delay="1500"/>
                                  </p:stCondLst>
                                  <p:iterate type="wd">
                                    <p:tmPct val="10000"/>
                                  </p:iterate>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3000"/>
                                        <p:tgtEl>
                                          <p:spTgt spid="4">
                                            <p:txEl>
                                              <p:pRg st="1" end="1"/>
                                            </p:txEl>
                                          </p:spTgt>
                                        </p:tgtEl>
                                      </p:cBhvr>
                                    </p:animEffect>
                                  </p:childTnLst>
                                </p:cTn>
                              </p:par>
                            </p:childTnLst>
                          </p:cTn>
                        </p:par>
                        <p:par>
                          <p:cTn id="26" fill="hold">
                            <p:stCondLst>
                              <p:cond delay="30200"/>
                            </p:stCondLst>
                            <p:childTnLst>
                              <p:par>
                                <p:cTn id="27" presetID="10" presetClass="entr" presetSubtype="0" fill="hold" nodeType="afterEffect">
                                  <p:stCondLst>
                                    <p:cond delay="1500"/>
                                  </p:stCondLst>
                                  <p:iterate type="wd">
                                    <p:tmPct val="10000"/>
                                  </p:iterate>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3000"/>
                                        <p:tgtEl>
                                          <p:spTgt spid="6">
                                            <p:txEl>
                                              <p:pRg st="0" end="0"/>
                                            </p:txEl>
                                          </p:spTgt>
                                        </p:tgtEl>
                                      </p:cBhvr>
                                    </p:animEffect>
                                  </p:childTnLst>
                                </p:cTn>
                              </p:par>
                            </p:childTnLst>
                          </p:cTn>
                        </p:par>
                        <p:par>
                          <p:cTn id="30" fill="hold">
                            <p:stCondLst>
                              <p:cond delay="43100"/>
                            </p:stCondLst>
                            <p:childTnLst>
                              <p:par>
                                <p:cTn id="31" presetID="10" presetClass="entr" presetSubtype="0" fill="hold" nodeType="afterEffect">
                                  <p:stCondLst>
                                    <p:cond delay="1000"/>
                                  </p:stCondLst>
                                  <p:iterate type="wd">
                                    <p:tmPct val="10000"/>
                                  </p:iterate>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3000"/>
                                        <p:tgtEl>
                                          <p:spTgt spid="6">
                                            <p:txEl>
                                              <p:pRg st="1" end="1"/>
                                            </p:txEl>
                                          </p:spTgt>
                                        </p:tgtEl>
                                      </p:cBhvr>
                                    </p:animEffect>
                                  </p:childTnLst>
                                </p:cTn>
                              </p:par>
                            </p:childTnLst>
                          </p:cTn>
                        </p:par>
                        <p:par>
                          <p:cTn id="34" fill="hold">
                            <p:stCondLst>
                              <p:cond delay="52500"/>
                            </p:stCondLst>
                            <p:childTnLst>
                              <p:par>
                                <p:cTn id="35" presetID="10" presetClass="entr" presetSubtype="0" fill="hold" nodeType="afterEffect">
                                  <p:stCondLst>
                                    <p:cond delay="1500"/>
                                  </p:stCondLst>
                                  <p:iterate type="wd">
                                    <p:tmPct val="10000"/>
                                  </p:iterate>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3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7654" y="203200"/>
            <a:ext cx="2793159" cy="1600200"/>
          </a:xfrm>
        </p:spPr>
        <p:txBody>
          <a:bodyPr/>
          <a:lstStyle/>
          <a:p>
            <a:pPr algn="ctr"/>
            <a:r>
              <a:rPr lang="en-IN" dirty="0" smtClean="0">
                <a:solidFill>
                  <a:schemeClr val="bg1"/>
                </a:solidFill>
                <a:latin typeface="SansSerif" panose="00000400000000000000" pitchFamily="2" charset="2"/>
                <a:ea typeface="Verdana" panose="020B0604030504040204" pitchFamily="34" charset="0"/>
              </a:rPr>
              <a:t>Process of Calculating the kernels</a:t>
            </a:r>
            <a:endParaRPr lang="en-IN" dirty="0">
              <a:solidFill>
                <a:schemeClr val="bg1"/>
              </a:solidFill>
              <a:latin typeface="SansSerif" panose="00000400000000000000" pitchFamily="2" charset="2"/>
              <a:ea typeface="Verdana" panose="020B060403050404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2888" y="1866900"/>
            <a:ext cx="1518911" cy="4572000"/>
          </a:xfrm>
        </p:spPr>
      </p:pic>
      <p:sp>
        <p:nvSpPr>
          <p:cNvPr id="7" name="Text Placeholder 6"/>
          <p:cNvSpPr>
            <a:spLocks noGrp="1"/>
          </p:cNvSpPr>
          <p:nvPr>
            <p:ph type="body" sz="half" idx="2"/>
          </p:nvPr>
        </p:nvSpPr>
        <p:spPr>
          <a:xfrm>
            <a:off x="1129555" y="1663700"/>
            <a:ext cx="2793158" cy="3129279"/>
          </a:xfrm>
        </p:spPr>
        <p:txBody>
          <a:bodyPr>
            <a:noAutofit/>
          </a:bodyPr>
          <a:lstStyle/>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First, we are identifying the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code of the corn and also the desired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of the corn is light medium shade of yellow.</a:t>
            </a:r>
          </a:p>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By assuming the yellow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palette has lower and upper yellow.</a:t>
            </a:r>
          </a:p>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So, we are moving forward to calculate the kernels from the corn by counter's mapping. </a:t>
            </a:r>
            <a:endParaRPr lang="en-IN" sz="1500" dirty="0">
              <a:solidFill>
                <a:srgbClr val="FFFF00"/>
              </a:solidFill>
              <a:latin typeface="SansSerif" panose="00000400000000000000" pitchFamily="2" charset="2"/>
              <a:ea typeface="Verdana" panose="020B0604030504040204" pitchFamily="34" charset="0"/>
            </a:endParaRPr>
          </a:p>
        </p:txBody>
      </p:sp>
      <p:sp>
        <p:nvSpPr>
          <p:cNvPr id="10" name="Rectangle 9"/>
          <p:cNvSpPr/>
          <p:nvPr/>
        </p:nvSpPr>
        <p:spPr>
          <a:xfrm>
            <a:off x="6276672" y="630535"/>
            <a:ext cx="4134465" cy="1015663"/>
          </a:xfrm>
          <a:prstGeom prst="rect">
            <a:avLst/>
          </a:prstGeom>
          <a:noFill/>
        </p:spPr>
        <p:txBody>
          <a:bodyPr wrap="none" lIns="91440" tIns="45720" rIns="91440" bIns="45720">
            <a:spAutoFit/>
          </a:bodyPr>
          <a:lstStyle/>
          <a:p>
            <a:pPr algn="ctr"/>
            <a:r>
              <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Corn kernel </a:t>
            </a:r>
            <a:r>
              <a:rPr lang="en-US" sz="3000" b="0" cap="none" spc="0" dirty="0" err="1"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Countor’s</a:t>
            </a:r>
            <a:r>
              <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 </a:t>
            </a:r>
          </a:p>
          <a:p>
            <a:pPr algn="ctr"/>
            <a:r>
              <a:rPr lang="en-US" sz="3000" dirty="0" smtClean="0">
                <a:ln w="0"/>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With only 2D-Image</a:t>
            </a:r>
            <a:endParaRPr lang="en-US" sz="30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endParaRPr>
          </a:p>
        </p:txBody>
      </p:sp>
    </p:spTree>
    <p:extLst>
      <p:ext uri="{BB962C8B-B14F-4D97-AF65-F5344CB8AC3E}">
        <p14:creationId xmlns:p14="http://schemas.microsoft.com/office/powerpoint/2010/main" val="176189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800"/>
                            </p:stCondLst>
                            <p:childTnLst>
                              <p:par>
                                <p:cTn id="10" presetID="42" presetClass="entr" presetSubtype="0" fill="hold" nodeType="afterEffect">
                                  <p:stCondLst>
                                    <p:cond delay="1500"/>
                                  </p:stCondLst>
                                  <p:iterate type="wd">
                                    <p:tmPct val="10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anim calcmode="lin" valueType="num">
                                      <p:cBhvr>
                                        <p:cTn id="13"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1300"/>
                            </p:stCondLst>
                            <p:childTnLst>
                              <p:par>
                                <p:cTn id="16" presetID="42" presetClass="entr" presetSubtype="0" fill="hold" nodeType="afterEffect">
                                  <p:stCondLst>
                                    <p:cond delay="50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000"/>
                                        <p:tgtEl>
                                          <p:spTgt spid="7">
                                            <p:txEl>
                                              <p:pRg st="1" end="1"/>
                                            </p:txEl>
                                          </p:spTgt>
                                        </p:tgtEl>
                                      </p:cBhvr>
                                    </p:animEffect>
                                    <p:anim calcmode="lin" valueType="num">
                                      <p:cBhvr>
                                        <p:cTn id="19" dur="2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2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800"/>
                            </p:stCondLst>
                            <p:childTnLst>
                              <p:par>
                                <p:cTn id="22" presetID="42" presetClass="entr" presetSubtype="0" fill="hold" nodeType="afterEffect">
                                  <p:stCondLst>
                                    <p:cond delay="100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2000"/>
                                        <p:tgtEl>
                                          <p:spTgt spid="7">
                                            <p:txEl>
                                              <p:pRg st="2" end="2"/>
                                            </p:txEl>
                                          </p:spTgt>
                                        </p:tgtEl>
                                      </p:cBhvr>
                                    </p:animEffect>
                                    <p:anim calcmode="lin" valueType="num">
                                      <p:cBhvr>
                                        <p:cTn id="25"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1680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2000"/>
                                        <p:tgtEl>
                                          <p:spTgt spid="10"/>
                                        </p:tgtEl>
                                      </p:cBhvr>
                                    </p:animEffect>
                                  </p:childTnLst>
                                </p:cTn>
                              </p:par>
                            </p:childTnLst>
                          </p:cTn>
                        </p:par>
                        <p:par>
                          <p:cTn id="31" fill="hold">
                            <p:stCondLst>
                              <p:cond delay="188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sz="3000" dirty="0" smtClean="0">
                <a:solidFill>
                  <a:srgbClr val="FFC000"/>
                </a:solidFill>
                <a:latin typeface="SansSerif" panose="00000400000000000000" pitchFamily="2" charset="2"/>
                <a:ea typeface="Verdana" panose="020B0604030504040204" pitchFamily="34" charset="0"/>
              </a:rPr>
              <a:t>Corn Kernels Counting and Display the Yellow and Red colour </a:t>
            </a:r>
            <a:r>
              <a:rPr lang="en-IN" sz="3000" dirty="0">
                <a:solidFill>
                  <a:srgbClr val="FFC000"/>
                </a:solidFill>
                <a:latin typeface="SansSerif" panose="00000400000000000000" pitchFamily="2" charset="2"/>
                <a:ea typeface="Verdana" panose="020B0604030504040204" pitchFamily="34" charset="0"/>
              </a:rPr>
              <a:t>K</a:t>
            </a:r>
            <a:r>
              <a:rPr lang="en-IN" sz="3000" dirty="0" smtClean="0">
                <a:solidFill>
                  <a:srgbClr val="FFC000"/>
                </a:solidFill>
                <a:latin typeface="SansSerif" panose="00000400000000000000" pitchFamily="2" charset="2"/>
                <a:ea typeface="Verdana" panose="020B0604030504040204" pitchFamily="34" charset="0"/>
              </a:rPr>
              <a:t>ernels </a:t>
            </a:r>
            <a:endParaRPr lang="en-IN" sz="3000" dirty="0">
              <a:solidFill>
                <a:srgbClr val="FFC000"/>
              </a:solidFill>
              <a:latin typeface="SansSerif" panose="00000400000000000000" pitchFamily="2" charset="2"/>
              <a:ea typeface="Verdana" panose="020B0604030504040204" pitchFamily="34" charset="0"/>
            </a:endParaRPr>
          </a:p>
        </p:txBody>
      </p:sp>
      <p:sp>
        <p:nvSpPr>
          <p:cNvPr id="6" name="Text Placeholder 5"/>
          <p:cNvSpPr>
            <a:spLocks noGrp="1"/>
          </p:cNvSpPr>
          <p:nvPr>
            <p:ph type="body" idx="1"/>
          </p:nvPr>
        </p:nvSpPr>
        <p:spPr/>
        <p:txBody>
          <a:bodyPr/>
          <a:lstStyle/>
          <a:p>
            <a:pPr algn="ctr"/>
            <a:r>
              <a:rPr lang="en-IN" dirty="0" smtClean="0">
                <a:solidFill>
                  <a:srgbClr val="FFC000"/>
                </a:solidFill>
                <a:latin typeface="SansSerif" panose="00000400000000000000" pitchFamily="2" charset="2"/>
                <a:ea typeface="Verdana" panose="020B0604030504040204" pitchFamily="34" charset="0"/>
              </a:rPr>
              <a:t>Corn Kernel Colour</a:t>
            </a:r>
            <a:endParaRPr lang="en-IN" dirty="0">
              <a:solidFill>
                <a:srgbClr val="FFC000"/>
              </a:solidFill>
              <a:latin typeface="SansSerif" panose="00000400000000000000" pitchFamily="2" charset="2"/>
              <a:ea typeface="Verdana" panose="020B0604030504040204" pitchFamily="34" charset="0"/>
            </a:endParaRPr>
          </a:p>
        </p:txBody>
      </p:sp>
      <p:sp>
        <p:nvSpPr>
          <p:cNvPr id="7" name="Content Placeholder 6"/>
          <p:cNvSpPr>
            <a:spLocks noGrp="1"/>
          </p:cNvSpPr>
          <p:nvPr>
            <p:ph sz="half" idx="2"/>
          </p:nvPr>
        </p:nvSpPr>
        <p:spPr/>
        <p:txBody>
          <a:bodyPr>
            <a:normAutofit fontScale="85000" lnSpcReduction="10000"/>
          </a:bodyPr>
          <a:lstStyle/>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Corn kernel colours are identifying by the colour detection using the some of the parameters which are yellow, red and orange colour.</a:t>
            </a:r>
          </a:p>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a:t>
            </a:r>
            <a:r>
              <a:rPr lang="en-IN" dirty="0">
                <a:latin typeface="SansSerif" panose="00000400000000000000" pitchFamily="2" charset="2"/>
                <a:ea typeface="Verdana" panose="020B0604030504040204" pitchFamily="34" charset="0"/>
                <a:sym typeface="Wingdings" panose="05000000000000000000" pitchFamily="2" charset="2"/>
              </a:rPr>
              <a:t>Due to lighting conditions, we need the colour of the kernel will varies. So we need to go through to these parameters. </a:t>
            </a:r>
          </a:p>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The Colour output has show beside in the figure...</a:t>
            </a:r>
            <a:endParaRPr lang="en-IN" dirty="0">
              <a:latin typeface="SansSerif" panose="00000400000000000000" pitchFamily="2" charset="2"/>
              <a:ea typeface="Verdana" panose="020B0604030504040204" pitchFamily="34" charset="0"/>
            </a:endParaRPr>
          </a:p>
        </p:txBody>
      </p:sp>
      <p:pic>
        <p:nvPicPr>
          <p:cNvPr id="10" name="Picture 9"/>
          <p:cNvPicPr>
            <a:picLocks noChangeAspect="1"/>
          </p:cNvPicPr>
          <p:nvPr/>
        </p:nvPicPr>
        <p:blipFill>
          <a:blip r:embed="rId2"/>
          <a:stretch>
            <a:fillRect/>
          </a:stretch>
        </p:blipFill>
        <p:spPr>
          <a:xfrm>
            <a:off x="7050087" y="5295900"/>
            <a:ext cx="3550444" cy="533400"/>
          </a:xfrm>
          <a:prstGeom prst="rect">
            <a:avLst/>
          </a:prstGeom>
        </p:spPr>
      </p:pic>
      <p:pic>
        <p:nvPicPr>
          <p:cNvPr id="11"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8036089" y="1727200"/>
            <a:ext cx="1518911" cy="4572000"/>
          </a:xfrm>
        </p:spPr>
      </p:pic>
    </p:spTree>
    <p:extLst>
      <p:ext uri="{BB962C8B-B14F-4D97-AF65-F5344CB8AC3E}">
        <p14:creationId xmlns:p14="http://schemas.microsoft.com/office/powerpoint/2010/main" val="24671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4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childTnLst>
                                </p:cTn>
                              </p:par>
                            </p:childTnLst>
                          </p:cTn>
                        </p:par>
                        <p:par>
                          <p:cTn id="12" fill="hold">
                            <p:stCondLst>
                              <p:cond delay="6500"/>
                            </p:stCondLst>
                            <p:childTnLst>
                              <p:par>
                                <p:cTn id="13" presetID="2" presetClass="entr" presetSubtype="8" fill="hold" nodeType="afterEffect">
                                  <p:stCondLst>
                                    <p:cond delay="0"/>
                                  </p:stCondLst>
                                  <p:iterate type="wd">
                                    <p:tmPct val="10000"/>
                                  </p:iterate>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3300"/>
                            </p:stCondLst>
                            <p:childTnLst>
                              <p:par>
                                <p:cTn id="18" presetID="2" presetClass="entr" presetSubtype="8" fill="hold" nodeType="afterEffect">
                                  <p:stCondLst>
                                    <p:cond delay="500"/>
                                  </p:stCondLst>
                                  <p:iterate type="wd">
                                    <p:tmPct val="10000"/>
                                  </p:iterate>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2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0800"/>
                            </p:stCondLst>
                            <p:childTnLst>
                              <p:par>
                                <p:cTn id="23" presetID="2" presetClass="entr" presetSubtype="4" fill="hold" nodeType="afterEffect">
                                  <p:stCondLst>
                                    <p:cond delay="200"/>
                                  </p:stCondLst>
                                  <p:iterate type="wd">
                                    <p:tmPct val="10000"/>
                                  </p:iterate>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childTnLst>
                          </p:cTn>
                        </p:par>
                        <p:par>
                          <p:cTn id="31" fill="hold">
                            <p:stCondLst>
                              <p:cond delay="27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latin typeface="SansSerif" panose="00000400000000000000" pitchFamily="2" charset="2"/>
              </a:rPr>
              <a:t>Output of the Corn Kernels</a:t>
            </a:r>
            <a:endParaRPr lang="en-IN" dirty="0">
              <a:latin typeface="SansSerif" panose="00000400000000000000" pitchFamily="2" charset="2"/>
            </a:endParaRPr>
          </a:p>
        </p:txBody>
      </p:sp>
      <p:graphicFrame>
        <p:nvGraphicFramePr>
          <p:cNvPr id="8" name="Table 7"/>
          <p:cNvGraphicFramePr>
            <a:graphicFrameLocks noGrp="1"/>
          </p:cNvGraphicFramePr>
          <p:nvPr>
            <p:extLst>
              <p:ext uri="{D42A27DB-BD31-4B8C-83A1-F6EECF244321}">
                <p14:modId xmlns:p14="http://schemas.microsoft.com/office/powerpoint/2010/main" val="3680285570"/>
              </p:ext>
            </p:extLst>
          </p:nvPr>
        </p:nvGraphicFramePr>
        <p:xfrm>
          <a:off x="2126813" y="3003926"/>
          <a:ext cx="7717425" cy="1463040"/>
        </p:xfrm>
        <a:graphic>
          <a:graphicData uri="http://schemas.openxmlformats.org/drawingml/2006/table">
            <a:tbl>
              <a:tblPr firstRow="1" bandRow="1">
                <a:tableStyleId>{17292A2E-F333-43FB-9621-5CBBE7FDCDCB}</a:tableStyleId>
              </a:tblPr>
              <a:tblGrid>
                <a:gridCol w="2572475"/>
                <a:gridCol w="2572475"/>
                <a:gridCol w="2572475"/>
              </a:tblGrid>
              <a:tr h="341914">
                <a:tc>
                  <a:txBody>
                    <a:bodyPr/>
                    <a:lstStyle/>
                    <a:p>
                      <a:pPr algn="ctr"/>
                      <a:r>
                        <a:rPr lang="en-IN" dirty="0" smtClean="0">
                          <a:latin typeface="SansSerif" panose="00000400000000000000" pitchFamily="2" charset="2"/>
                        </a:rPr>
                        <a:t>Description</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Result</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Remarks</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a:t>
                      </a:r>
                      <a:r>
                        <a:rPr lang="en-IN" baseline="0" dirty="0" smtClean="0">
                          <a:latin typeface="SansSerif" panose="00000400000000000000" pitchFamily="2" charset="2"/>
                        </a:rPr>
                        <a:t> Ear Length</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19.82 </a:t>
                      </a:r>
                      <a:r>
                        <a:rPr lang="en-IN" dirty="0" smtClean="0">
                          <a:latin typeface="SansSerif" panose="00000400000000000000" pitchFamily="2" charset="2"/>
                        </a:rPr>
                        <a:t>Cm</a:t>
                      </a:r>
                      <a:endParaRPr lang="en-IN" dirty="0">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 Ear Width</a:t>
                      </a:r>
                      <a:endParaRPr lang="en-IN" dirty="0">
                        <a:latin typeface="SansSerif" panose="00000400000000000000" pitchFamily="2" charset="2"/>
                      </a:endParaRPr>
                    </a:p>
                  </a:txBody>
                  <a:tcPr/>
                </a:tc>
                <a:tc>
                  <a:txBody>
                    <a:bodyPr/>
                    <a:lstStyle/>
                    <a:p>
                      <a:pPr algn="l"/>
                      <a:r>
                        <a:rPr lang="en-IN" b="0" dirty="0" smtClean="0">
                          <a:effectLst/>
                          <a:latin typeface="SansSerif" panose="00000400000000000000" pitchFamily="2" charset="2"/>
                        </a:rPr>
                        <a:t>5.50 Cm</a:t>
                      </a:r>
                      <a:endParaRPr lang="en-IN" b="0" dirty="0">
                        <a:effectLst/>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No.</a:t>
                      </a:r>
                      <a:r>
                        <a:rPr lang="en-IN" baseline="0" dirty="0" smtClean="0">
                          <a:latin typeface="SansSerif" panose="00000400000000000000" pitchFamily="2" charset="2"/>
                        </a:rPr>
                        <a:t> of Kernels</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160</a:t>
                      </a:r>
                      <a:r>
                        <a:rPr lang="en-IN" baseline="0" dirty="0" smtClean="0">
                          <a:latin typeface="SansSerif" panose="00000400000000000000" pitchFamily="2" charset="2"/>
                        </a:rPr>
                        <a:t> X 2.7 = 457</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Some</a:t>
                      </a:r>
                      <a:r>
                        <a:rPr lang="en-IN" baseline="0" dirty="0" smtClean="0">
                          <a:latin typeface="SansSerif" panose="00000400000000000000" pitchFamily="2" charset="2"/>
                        </a:rPr>
                        <a:t> are damaged</a:t>
                      </a:r>
                      <a:endParaRPr lang="en-IN" dirty="0">
                        <a:latin typeface="SansSerif" panose="00000400000000000000" pitchFamily="2" charset="2"/>
                      </a:endParaRPr>
                    </a:p>
                  </a:txBody>
                  <a:tcPr/>
                </a:tc>
              </a:tr>
            </a:tbl>
          </a:graphicData>
        </a:graphic>
      </p:graphicFrame>
      <p:pic>
        <p:nvPicPr>
          <p:cNvPr id="9" name="Picture 8"/>
          <p:cNvPicPr>
            <a:picLocks noChangeAspect="1"/>
          </p:cNvPicPr>
          <p:nvPr/>
        </p:nvPicPr>
        <p:blipFill>
          <a:blip r:embed="rId2"/>
          <a:stretch>
            <a:fillRect/>
          </a:stretch>
        </p:blipFill>
        <p:spPr>
          <a:xfrm>
            <a:off x="3116262" y="4995862"/>
            <a:ext cx="5181690" cy="871538"/>
          </a:xfrm>
          <a:prstGeom prst="rect">
            <a:avLst/>
          </a:prstGeom>
        </p:spPr>
      </p:pic>
    </p:spTree>
    <p:extLst>
      <p:ext uri="{BB962C8B-B14F-4D97-AF65-F5344CB8AC3E}">
        <p14:creationId xmlns:p14="http://schemas.microsoft.com/office/powerpoint/2010/main" val="7826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0"/>
                                        <p:tgtEl>
                                          <p:spTgt spid="8"/>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SansSerif" panose="00000400000000000000" pitchFamily="2" charset="2"/>
              </a:rPr>
              <a:t>Summary</a:t>
            </a:r>
            <a:endParaRPr lang="en-IN" dirty="0"/>
          </a:p>
        </p:txBody>
      </p:sp>
      <p:sp>
        <p:nvSpPr>
          <p:cNvPr id="4" name="Content Placeholder 3"/>
          <p:cNvSpPr>
            <a:spLocks noGrp="1"/>
          </p:cNvSpPr>
          <p:nvPr>
            <p:ph idx="1"/>
          </p:nvPr>
        </p:nvSpPr>
        <p:spPr/>
        <p:txBody>
          <a:bodyPr/>
          <a:lstStyle/>
          <a:p>
            <a:pPr>
              <a:lnSpc>
                <a:spcPct val="150000"/>
              </a:lnSpc>
            </a:pPr>
            <a:r>
              <a:rPr lang="en-IN" dirty="0" smtClean="0">
                <a:latin typeface="SansSerif" panose="00000400000000000000" pitchFamily="2" charset="2"/>
              </a:rPr>
              <a:t>The corn colour, kernels and length width are calculated by using Python and some of the image processing technique's.</a:t>
            </a:r>
          </a:p>
          <a:p>
            <a:pPr>
              <a:lnSpc>
                <a:spcPct val="150000"/>
              </a:lnSpc>
            </a:pPr>
            <a:r>
              <a:rPr lang="en-IN" dirty="0" smtClean="0">
                <a:latin typeface="SansSerif" panose="00000400000000000000" pitchFamily="2" charset="2"/>
              </a:rPr>
              <a:t>As we seen the number of kernels is 163 and it is taken only in the 2D image and calculated by the desired value of 2.7 which is still existing in the Chinese research. </a:t>
            </a:r>
          </a:p>
          <a:p>
            <a:pPr>
              <a:lnSpc>
                <a:spcPct val="150000"/>
              </a:lnSpc>
            </a:pPr>
            <a:r>
              <a:rPr lang="en-IN" dirty="0" smtClean="0">
                <a:latin typeface="SansSerif" panose="00000400000000000000" pitchFamily="2" charset="2"/>
              </a:rPr>
              <a:t>So, We are still working on it to take the 360 degree image of the corn and get the exact kernels for one corn.</a:t>
            </a:r>
            <a:endParaRPr lang="en-IN" dirty="0">
              <a:latin typeface="SansSerif" panose="00000400000000000000" pitchFamily="2" charset="2"/>
            </a:endParaRPr>
          </a:p>
        </p:txBody>
      </p:sp>
    </p:spTree>
    <p:extLst>
      <p:ext uri="{BB962C8B-B14F-4D97-AF65-F5344CB8AC3E}">
        <p14:creationId xmlns:p14="http://schemas.microsoft.com/office/powerpoint/2010/main" val="4643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iterate type="wd">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200"/>
                            </p:stCondLst>
                            <p:childTnLst>
                              <p:par>
                                <p:cTn id="10" presetID="2" presetClass="entr" presetSubtype="8" fill="hold" nodeType="afterEffect">
                                  <p:stCondLst>
                                    <p:cond delay="200"/>
                                  </p:stCondLst>
                                  <p:iterate type="wd">
                                    <p:tmPct val="10000"/>
                                  </p:iterate>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8400"/>
                            </p:stCondLst>
                            <p:childTnLst>
                              <p:par>
                                <p:cTn id="15" presetID="2" presetClass="entr" presetSubtype="8" fill="hold" nodeType="afterEffect">
                                  <p:stCondLst>
                                    <p:cond delay="1000"/>
                                  </p:stCondLst>
                                  <p:iterate type="wd">
                                    <p:tmPct val="10000"/>
                                  </p:iterate>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2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8200"/>
                            </p:stCondLst>
                            <p:childTnLst>
                              <p:par>
                                <p:cTn id="20" presetID="10" presetClass="entr" presetSubtype="0" fill="hold" nodeType="afterEffect">
                                  <p:stCondLst>
                                    <p:cond delay="1500"/>
                                  </p:stCondLst>
                                  <p:iterate type="wd">
                                    <p:tmPct val="10000"/>
                                  </p:iterate>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latin typeface="SansSerif" panose="00000400000000000000" pitchFamily="2" charset="2"/>
              </a:rPr>
              <a:t>Any Queries</a:t>
            </a:r>
            <a:endParaRPr lang="en-IN" dirty="0">
              <a:latin typeface="SansSerif" panose="00000400000000000000" pitchFamily="2" charset="2"/>
            </a:endParaRPr>
          </a:p>
        </p:txBody>
      </p:sp>
    </p:spTree>
    <p:extLst>
      <p:ext uri="{BB962C8B-B14F-4D97-AF65-F5344CB8AC3E}">
        <p14:creationId xmlns:p14="http://schemas.microsoft.com/office/powerpoint/2010/main" val="1626461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386</TotalTime>
  <Words>477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SansSerif</vt:lpstr>
      <vt:lpstr>Verdana</vt:lpstr>
      <vt:lpstr>Wingdings</vt:lpstr>
      <vt:lpstr>Wingdings 3</vt:lpstr>
      <vt:lpstr>Ion Boardroom</vt:lpstr>
      <vt:lpstr>PowerPoint Presentation</vt:lpstr>
      <vt:lpstr>INTRODUCTION</vt:lpstr>
      <vt:lpstr>What is our Aim</vt:lpstr>
      <vt:lpstr>2D Vs 3D Image</vt:lpstr>
      <vt:lpstr>Process of Calculating the kernels</vt:lpstr>
      <vt:lpstr>Corn Kernels Counting and Display the Yellow and Red colour Kernels </vt:lpstr>
      <vt:lpstr>Output of the Corn Kernels</vt:lpstr>
      <vt:lpstr>Summary</vt:lpstr>
      <vt:lpstr>Any 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chilluveri</dc:creator>
  <cp:lastModifiedBy>goutham chilluveri</cp:lastModifiedBy>
  <cp:revision>28</cp:revision>
  <dcterms:created xsi:type="dcterms:W3CDTF">2023-08-17T05:14:36Z</dcterms:created>
  <dcterms:modified xsi:type="dcterms:W3CDTF">2023-08-17T11:41:18Z</dcterms:modified>
</cp:coreProperties>
</file>