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333146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91BCC-0E99-4544-A417-B74FA797E67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275395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66265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210953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37104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391BCC-0E99-4544-A417-B74FA797E673}"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836147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391BCC-0E99-4544-A417-B74FA797E673}" type="datetimeFigureOut">
              <a:rPr lang="en-IN" smtClean="0"/>
              <a:t>24-07-2023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117664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747157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46140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196851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91BCC-0E99-4544-A417-B74FA797E673}"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175938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391BCC-0E99-4544-A417-B74FA797E67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28696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391BCC-0E99-4544-A417-B74FA797E673}"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237904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391BCC-0E99-4544-A417-B74FA797E673}"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359017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91BCC-0E99-4544-A417-B74FA797E673}"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1513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91BCC-0E99-4544-A417-B74FA797E67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195334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91BCC-0E99-4544-A417-B74FA797E673}"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959AFE-36AF-4D23-A283-C2303BD20BD4}" type="slidenum">
              <a:rPr lang="en-IN" smtClean="0"/>
              <a:t>‹#›</a:t>
            </a:fld>
            <a:endParaRPr lang="en-IN"/>
          </a:p>
        </p:txBody>
      </p:sp>
    </p:spTree>
    <p:extLst>
      <p:ext uri="{BB962C8B-B14F-4D97-AF65-F5344CB8AC3E}">
        <p14:creationId xmlns:p14="http://schemas.microsoft.com/office/powerpoint/2010/main" val="291250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6391BCC-0E99-4544-A417-B74FA797E673}" type="datetimeFigureOut">
              <a:rPr lang="en-IN" smtClean="0"/>
              <a:t>24-07-2023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959AFE-36AF-4D23-A283-C2303BD20BD4}" type="slidenum">
              <a:rPr lang="en-IN" smtClean="0"/>
              <a:t>‹#›</a:t>
            </a:fld>
            <a:endParaRPr lang="en-IN"/>
          </a:p>
        </p:txBody>
      </p:sp>
    </p:spTree>
    <p:extLst>
      <p:ext uri="{BB962C8B-B14F-4D97-AF65-F5344CB8AC3E}">
        <p14:creationId xmlns:p14="http://schemas.microsoft.com/office/powerpoint/2010/main" val="205766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555" y="1985433"/>
            <a:ext cx="8825658" cy="2677648"/>
          </a:xfrm>
        </p:spPr>
        <p:txBody>
          <a:bodyPr/>
          <a:lstStyle/>
          <a:p>
            <a:pPr algn="ctr"/>
            <a:r>
              <a:rPr lang="en-IN" b="1" dirty="0">
                <a:solidFill>
                  <a:srgbClr val="FFC000"/>
                </a:solidFill>
                <a:effectLst>
                  <a:outerShdw blurRad="38100" dist="38100" dir="2700000" algn="tl">
                    <a:srgbClr val="000000">
                      <a:alpha val="43137"/>
                    </a:srgbClr>
                  </a:outerShdw>
                </a:effectLst>
              </a:rPr>
              <a:t>Research on Image </a:t>
            </a:r>
            <a:r>
              <a:rPr lang="en-IN" b="1" dirty="0" smtClean="0">
                <a:solidFill>
                  <a:srgbClr val="FFC000"/>
                </a:solidFill>
                <a:effectLst>
                  <a:outerShdw blurRad="38100" dist="38100" dir="2700000" algn="tl">
                    <a:srgbClr val="000000">
                      <a:alpha val="43137"/>
                    </a:srgbClr>
                  </a:outerShdw>
                </a:effectLst>
              </a:rPr>
              <a:t>Processing </a:t>
            </a:r>
            <a:r>
              <a:rPr lang="en-IN" b="1" dirty="0">
                <a:solidFill>
                  <a:srgbClr val="FFC000"/>
                </a:solidFill>
                <a:effectLst>
                  <a:outerShdw blurRad="38100" dist="38100" dir="2700000" algn="tl">
                    <a:srgbClr val="000000">
                      <a:alpha val="43137"/>
                    </a:srgbClr>
                  </a:outerShdw>
                </a:effectLst>
              </a:rPr>
              <a:t>(Deep Corn)</a:t>
            </a:r>
            <a:r>
              <a:rPr lang="en-IN" dirty="0">
                <a:solidFill>
                  <a:srgbClr val="FFC000"/>
                </a:solidFill>
                <a:effectLst>
                  <a:outerShdw blurRad="38100" dist="38100" dir="2700000" algn="tl">
                    <a:srgbClr val="000000">
                      <a:alpha val="43137"/>
                    </a:srgbClr>
                  </a:outerShdw>
                </a:effectLst>
              </a:rPr>
              <a:t/>
            </a:r>
            <a:br>
              <a:rPr lang="en-IN" dirty="0">
                <a:solidFill>
                  <a:srgbClr val="FFC000"/>
                </a:solidFill>
                <a:effectLst>
                  <a:outerShdw blurRad="38100" dist="38100" dir="2700000" algn="tl">
                    <a:srgbClr val="000000">
                      <a:alpha val="43137"/>
                    </a:srgbClr>
                  </a:outerShdw>
                </a:effectLst>
              </a:rPr>
            </a:br>
            <a:endParaRPr lang="en-IN" dirty="0">
              <a:solidFill>
                <a:srgbClr val="FFC000"/>
              </a:solidFill>
              <a:effectLst>
                <a:outerShdw blurRad="38100" dist="38100" dir="2700000" algn="tl">
                  <a:srgbClr val="000000">
                    <a:alpha val="43137"/>
                  </a:srgbClr>
                </a:outerShdw>
              </a:effectLst>
              <a:latin typeface="SansSerif" panose="00000400000000000000" pitchFamily="2" charset="2"/>
            </a:endParaRPr>
          </a:p>
        </p:txBody>
      </p:sp>
    </p:spTree>
    <p:extLst>
      <p:ext uri="{BB962C8B-B14F-4D97-AF65-F5344CB8AC3E}">
        <p14:creationId xmlns:p14="http://schemas.microsoft.com/office/powerpoint/2010/main" val="409567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04155" y="431800"/>
            <a:ext cx="2793158" cy="1600200"/>
          </a:xfrm>
        </p:spPr>
        <p:txBody>
          <a:bodyPr/>
          <a:lstStyle/>
          <a:p>
            <a:pPr algn="ctr"/>
            <a:r>
              <a:rPr lang="en-IN" dirty="0" smtClean="0">
                <a:solidFill>
                  <a:srgbClr val="FFC000"/>
                </a:solidFill>
                <a:latin typeface="SansSerif" panose="00000400000000000000" pitchFamily="2" charset="2"/>
              </a:rPr>
              <a:t>Research for Deep Corn Images </a:t>
            </a:r>
            <a:endParaRPr lang="en-IN" dirty="0">
              <a:solidFill>
                <a:srgbClr val="FFC000"/>
              </a:solidFill>
              <a:latin typeface="SansSerif" panose="00000400000000000000" pitchFamily="2" charset="2"/>
            </a:endParaRPr>
          </a:p>
        </p:txBody>
      </p:sp>
      <p:sp>
        <p:nvSpPr>
          <p:cNvPr id="7" name="Text Placeholder 6"/>
          <p:cNvSpPr>
            <a:spLocks noGrp="1"/>
          </p:cNvSpPr>
          <p:nvPr>
            <p:ph type="body" sz="half" idx="2"/>
          </p:nvPr>
        </p:nvSpPr>
        <p:spPr>
          <a:xfrm>
            <a:off x="1142254" y="2202180"/>
            <a:ext cx="2793158" cy="2895599"/>
          </a:xfrm>
        </p:spPr>
        <p:txBody>
          <a:bodyPr/>
          <a:lstStyle/>
          <a:p>
            <a:pPr marL="342900" indent="-342900" algn="just">
              <a:buAutoNum type="arabicPeriod"/>
            </a:pPr>
            <a:r>
              <a:rPr lang="en-IN" dirty="0" smtClean="0"/>
              <a:t>Previous reports said that they are breaking the corn and finding the kernels.</a:t>
            </a:r>
          </a:p>
          <a:p>
            <a:pPr marL="342900" indent="-342900" algn="just">
              <a:buAutoNum type="arabicPeriod"/>
            </a:pPr>
            <a:r>
              <a:rPr lang="en-IN" dirty="0" smtClean="0"/>
              <a:t> By using python and image processing techniques these are the previous researches.</a:t>
            </a:r>
            <a:endParaRPr lang="en-IN" dirty="0"/>
          </a:p>
        </p:txBody>
      </p:sp>
      <p:pic>
        <p:nvPicPr>
          <p:cNvPr id="5122" name="Picture 2" descr="https://encrypted-tbn0.gstatic.com/images?q=tbn:ANd9GcQlrr4gLbx_0IK6FnxxC_KnvZkNrIbNxBrZTQ&amp;usqp=CA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3856" y="23653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13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par>
                          <p:cTn id="8" fill="hold">
                            <p:stCondLst>
                              <p:cond delay="3300"/>
                            </p:stCondLst>
                            <p:childTnLst>
                              <p:par>
                                <p:cTn id="9" presetID="22" presetClass="entr" presetSubtype="8" fill="hold" nodeType="afterEffect">
                                  <p:stCondLst>
                                    <p:cond delay="1500"/>
                                  </p:stCondLst>
                                  <p:iterate type="wd">
                                    <p:tmPct val="10000"/>
                                  </p:iterate>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3000"/>
                                        <p:tgtEl>
                                          <p:spTgt spid="7">
                                            <p:txEl>
                                              <p:pRg st="0" end="0"/>
                                            </p:txEl>
                                          </p:spTgt>
                                        </p:tgtEl>
                                      </p:cBhvr>
                                    </p:animEffect>
                                  </p:childTnLst>
                                </p:cTn>
                              </p:par>
                            </p:childTnLst>
                          </p:cTn>
                        </p:par>
                        <p:par>
                          <p:cTn id="12" fill="hold">
                            <p:stCondLst>
                              <p:cond delay="11700"/>
                            </p:stCondLst>
                            <p:childTnLst>
                              <p:par>
                                <p:cTn id="13" presetID="22" presetClass="entr" presetSubtype="8" fill="hold" nodeType="afterEffect">
                                  <p:stCondLst>
                                    <p:cond delay="1000"/>
                                  </p:stCondLst>
                                  <p:iterate type="wd">
                                    <p:tmPct val="10000"/>
                                  </p:iterate>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3000"/>
                                        <p:tgtEl>
                                          <p:spTgt spid="7">
                                            <p:txEl>
                                              <p:pRg st="1" end="1"/>
                                            </p:txEl>
                                          </p:spTgt>
                                        </p:tgtEl>
                                      </p:cBhvr>
                                    </p:animEffect>
                                  </p:childTnLst>
                                </p:cTn>
                              </p:par>
                            </p:childTnLst>
                          </p:cTn>
                        </p:par>
                        <p:par>
                          <p:cTn id="16" fill="hold">
                            <p:stCondLst>
                              <p:cond delay="19600"/>
                            </p:stCondLst>
                            <p:childTnLst>
                              <p:par>
                                <p:cTn id="17" presetID="10" presetClass="entr" presetSubtype="0" fill="hold" nodeType="afterEffect">
                                  <p:stCondLst>
                                    <p:cond delay="100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3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latin typeface="SansSerif" panose="00000400000000000000" pitchFamily="2" charset="2"/>
              </a:rPr>
              <a:t>Summary</a:t>
            </a:r>
            <a:endParaRPr lang="en-IN" dirty="0">
              <a:latin typeface="SansSerif" panose="00000400000000000000" pitchFamily="2" charset="2"/>
            </a:endParaRPr>
          </a:p>
        </p:txBody>
      </p:sp>
      <p:sp>
        <p:nvSpPr>
          <p:cNvPr id="6" name="Content Placeholder 5"/>
          <p:cNvSpPr>
            <a:spLocks noGrp="1"/>
          </p:cNvSpPr>
          <p:nvPr>
            <p:ph idx="1"/>
          </p:nvPr>
        </p:nvSpPr>
        <p:spPr/>
        <p:txBody>
          <a:bodyPr/>
          <a:lstStyle/>
          <a:p>
            <a:pPr algn="just">
              <a:lnSpc>
                <a:spcPct val="150000"/>
              </a:lnSpc>
            </a:pPr>
            <a:r>
              <a:rPr lang="en-IN" dirty="0">
                <a:latin typeface="SansSerif" panose="00000400000000000000" pitchFamily="2" charset="2"/>
              </a:rPr>
              <a:t>Coming to Overall summary on the deep corn by the end of 2021 there was so many researches are done by finding the disease of the leaves, counting of kernels, finding colour of the kernel</a:t>
            </a:r>
            <a:r>
              <a:rPr lang="en-IN" dirty="0" smtClean="0">
                <a:latin typeface="SansSerif" panose="00000400000000000000" pitchFamily="2" charset="2"/>
              </a:rPr>
              <a:t>.</a:t>
            </a:r>
          </a:p>
          <a:p>
            <a:pPr algn="just">
              <a:lnSpc>
                <a:spcPct val="150000"/>
              </a:lnSpc>
            </a:pPr>
            <a:r>
              <a:rPr lang="en-IN" dirty="0">
                <a:latin typeface="SansSerif" panose="00000400000000000000" pitchFamily="2" charset="2"/>
              </a:rPr>
              <a:t>But there is no research or any testing stage implemented on the finding of the ear length, ear height, and kernel counting which is not picked from the corn tree</a:t>
            </a:r>
            <a:r>
              <a:rPr lang="en-IN" dirty="0" smtClean="0">
                <a:latin typeface="SansSerif" panose="00000400000000000000" pitchFamily="2" charset="2"/>
              </a:rPr>
              <a:t>.</a:t>
            </a:r>
          </a:p>
          <a:p>
            <a:pPr algn="just">
              <a:lnSpc>
                <a:spcPct val="150000"/>
              </a:lnSpc>
            </a:pPr>
            <a:r>
              <a:rPr lang="en-IN" dirty="0">
                <a:latin typeface="SansSerif" panose="00000400000000000000" pitchFamily="2" charset="2"/>
              </a:rPr>
              <a:t>Still there was testing going on the counting of kernel, diseases etc.</a:t>
            </a:r>
          </a:p>
        </p:txBody>
      </p:sp>
    </p:spTree>
    <p:extLst>
      <p:ext uri="{BB962C8B-B14F-4D97-AF65-F5344CB8AC3E}">
        <p14:creationId xmlns:p14="http://schemas.microsoft.com/office/powerpoint/2010/main" val="1941086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latin typeface="SansSerif" panose="00000400000000000000" pitchFamily="2" charset="2"/>
              </a:rPr>
              <a:t>Any Queries</a:t>
            </a:r>
            <a:endParaRPr lang="en-IN" dirty="0">
              <a:latin typeface="SansSerif" panose="00000400000000000000" pitchFamily="2" charset="2"/>
            </a:endParaRPr>
          </a:p>
        </p:txBody>
      </p:sp>
    </p:spTree>
    <p:extLst>
      <p:ext uri="{BB962C8B-B14F-4D97-AF65-F5344CB8AC3E}">
        <p14:creationId xmlns:p14="http://schemas.microsoft.com/office/powerpoint/2010/main" val="948561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87968"/>
            <a:ext cx="8761413" cy="706964"/>
          </a:xfrm>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a:xfrm>
            <a:off x="405656" y="2247900"/>
            <a:ext cx="4724420" cy="4140200"/>
          </a:xfrm>
        </p:spPr>
        <p:txBody>
          <a:bodyPr numCol="1">
            <a:normAutofit fontScale="85000" lnSpcReduction="10000"/>
          </a:bodyPr>
          <a:lstStyle/>
          <a:p>
            <a:pPr algn="just">
              <a:lnSpc>
                <a:spcPct val="150000"/>
              </a:lnSpc>
            </a:pPr>
            <a:r>
              <a:rPr lang="en-IN" dirty="0">
                <a:latin typeface="SansSerif" panose="00000400000000000000" pitchFamily="2" charset="2"/>
              </a:rPr>
              <a:t>The corn image processing was done on various parameters like the depth of the kernels and the size of the kernel, the diseases of the corn leaves etc</a:t>
            </a:r>
            <a:r>
              <a:rPr lang="en-IN" dirty="0" smtClean="0">
                <a:latin typeface="SansSerif" panose="00000400000000000000" pitchFamily="2" charset="2"/>
              </a:rPr>
              <a:t>.</a:t>
            </a:r>
          </a:p>
          <a:p>
            <a:pPr algn="just">
              <a:lnSpc>
                <a:spcPct val="150000"/>
              </a:lnSpc>
            </a:pPr>
            <a:r>
              <a:rPr lang="en-IN" dirty="0" smtClean="0">
                <a:latin typeface="SansSerif" panose="00000400000000000000" pitchFamily="2" charset="2"/>
              </a:rPr>
              <a:t>Basically we go through with manually to check the corn which is infected or not as well as counting of the kernels for each corn cob.</a:t>
            </a:r>
          </a:p>
          <a:p>
            <a:pPr algn="just">
              <a:lnSpc>
                <a:spcPct val="150000"/>
              </a:lnSpc>
            </a:pPr>
            <a:r>
              <a:rPr lang="en-IN" dirty="0" smtClean="0">
                <a:latin typeface="SansSerif" panose="00000400000000000000" pitchFamily="2" charset="2"/>
              </a:rPr>
              <a:t>So, these process will take more time consume and we need to over come these problem by implementing the Deep Learning and AI techniques.</a:t>
            </a:r>
          </a:p>
          <a:p>
            <a:pPr algn="just">
              <a:lnSpc>
                <a:spcPct val="150000"/>
              </a:lnSpc>
            </a:pPr>
            <a:endParaRPr lang="en-IN" dirty="0">
              <a:latin typeface="SansSerif" panose="00000400000000000000" pitchFamily="2" charset="2"/>
            </a:endParaRPr>
          </a:p>
          <a:p>
            <a:pPr algn="just">
              <a:lnSpc>
                <a:spcPct val="150000"/>
              </a:lnSpc>
            </a:pPr>
            <a:endParaRPr lang="en-IN" dirty="0">
              <a:latin typeface="SansSerif" panose="00000400000000000000" pitchFamily="2" charset="2"/>
            </a:endParaRPr>
          </a:p>
        </p:txBody>
      </p:sp>
      <p:pic>
        <p:nvPicPr>
          <p:cNvPr id="2050" name="Picture 2" descr="Tweaking corn kernels with CRISPR | Cold Spring Harbor Labora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0076" y="2428209"/>
            <a:ext cx="6719257" cy="377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21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childTnLst>
                          </p:cTn>
                        </p:par>
                        <p:par>
                          <p:cTn id="15" fill="hold">
                            <p:stCondLst>
                              <p:cond delay="4000"/>
                            </p:stCondLst>
                            <p:childTnLst>
                              <p:par>
                                <p:cTn id="16" presetID="10" presetClass="entr" presetSubtype="0" fill="hold" nodeType="after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par>
                          <p:cTn id="19" fill="hold">
                            <p:stCondLst>
                              <p:cond delay="6500"/>
                            </p:stCondLst>
                            <p:childTnLst>
                              <p:par>
                                <p:cTn id="20" presetID="2" presetClass="entr" presetSubtype="2"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2000" fill="hold"/>
                                        <p:tgtEl>
                                          <p:spTgt spid="2050"/>
                                        </p:tgtEl>
                                        <p:attrNameLst>
                                          <p:attrName>ppt_x</p:attrName>
                                        </p:attrNameLst>
                                      </p:cBhvr>
                                      <p:tavLst>
                                        <p:tav tm="0">
                                          <p:val>
                                            <p:strVal val="1+#ppt_w/2"/>
                                          </p:val>
                                        </p:tav>
                                        <p:tav tm="100000">
                                          <p:val>
                                            <p:strVal val="#ppt_x"/>
                                          </p:val>
                                        </p:tav>
                                      </p:tavLst>
                                    </p:anim>
                                    <p:anim calcmode="lin" valueType="num">
                                      <p:cBhvr additive="base">
                                        <p:cTn id="23" dur="20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054" y="694268"/>
            <a:ext cx="8761413" cy="706964"/>
          </a:xfrm>
        </p:spPr>
        <p:txBody>
          <a:bodyPr/>
          <a:lstStyle/>
          <a:p>
            <a:r>
              <a:rPr lang="en-IN" b="1" dirty="0"/>
              <a:t>Technology Prerequisites</a:t>
            </a:r>
            <a:endParaRPr lang="en-IN" dirty="0">
              <a:latin typeface="SansSerif" panose="00000400000000000000" pitchFamily="2" charset="2"/>
            </a:endParaRPr>
          </a:p>
        </p:txBody>
      </p:sp>
      <p:sp>
        <p:nvSpPr>
          <p:cNvPr id="3" name="Content Placeholder 2"/>
          <p:cNvSpPr>
            <a:spLocks noGrp="1"/>
          </p:cNvSpPr>
          <p:nvPr>
            <p:ph idx="1"/>
          </p:nvPr>
        </p:nvSpPr>
        <p:spPr/>
        <p:txBody>
          <a:bodyPr/>
          <a:lstStyle/>
          <a:p>
            <a:r>
              <a:rPr lang="en-IN" dirty="0" smtClean="0">
                <a:latin typeface="SansSerif" panose="00000400000000000000" pitchFamily="2" charset="2"/>
              </a:rPr>
              <a:t>1. Deep Learning with Machine Learning algorithms</a:t>
            </a:r>
          </a:p>
          <a:p>
            <a:r>
              <a:rPr lang="en-IN" dirty="0" smtClean="0">
                <a:latin typeface="SansSerif" panose="00000400000000000000" pitchFamily="2" charset="2"/>
              </a:rPr>
              <a:t>2. MATLAB</a:t>
            </a:r>
          </a:p>
          <a:p>
            <a:r>
              <a:rPr lang="en-IN" dirty="0" smtClean="0">
                <a:latin typeface="SansSerif" panose="00000400000000000000" pitchFamily="2" charset="2"/>
              </a:rPr>
              <a:t>3</a:t>
            </a:r>
            <a:r>
              <a:rPr lang="en-IN" dirty="0">
                <a:latin typeface="SansSerif" panose="00000400000000000000" pitchFamily="2" charset="2"/>
              </a:rPr>
              <a:t>. Convolutional Neural Network </a:t>
            </a:r>
            <a:endParaRPr lang="en-IN" dirty="0" smtClean="0">
              <a:latin typeface="SansSerif" panose="00000400000000000000" pitchFamily="2" charset="2"/>
            </a:endParaRPr>
          </a:p>
          <a:p>
            <a:r>
              <a:rPr lang="en-IN" dirty="0">
                <a:latin typeface="SansSerif" panose="00000400000000000000" pitchFamily="2" charset="2"/>
              </a:rPr>
              <a:t>4. Recurrent Neural Network (RNN</a:t>
            </a:r>
            <a:r>
              <a:rPr lang="en-IN" dirty="0" smtClean="0">
                <a:latin typeface="SansSerif" panose="00000400000000000000" pitchFamily="2" charset="2"/>
              </a:rPr>
              <a:t>)</a:t>
            </a:r>
          </a:p>
          <a:p>
            <a:r>
              <a:rPr lang="en-IN" dirty="0" smtClean="0">
                <a:latin typeface="SansSerif" panose="00000400000000000000" pitchFamily="2" charset="2"/>
              </a:rPr>
              <a:t>5. </a:t>
            </a:r>
            <a:r>
              <a:rPr lang="en-IN" dirty="0" err="1" smtClean="0">
                <a:latin typeface="SansSerif" panose="00000400000000000000" pitchFamily="2" charset="2"/>
              </a:rPr>
              <a:t>Pixofarm</a:t>
            </a:r>
            <a:endParaRPr lang="en-IN" dirty="0">
              <a:latin typeface="SansSerif" panose="00000400000000000000" pitchFamily="2" charset="2"/>
            </a:endParaRPr>
          </a:p>
        </p:txBody>
      </p:sp>
      <p:pic>
        <p:nvPicPr>
          <p:cNvPr id="1028" name="Picture 4" descr="Machine Learning Logo Images – Browse 28,094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384" y="4732337"/>
            <a:ext cx="1584325" cy="1584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tlab Logo png download - 652*652 - Free Transparent MATLAB png Download.  - CleanPNG / Ki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8945" y="4880769"/>
            <a:ext cx="1755630" cy="12874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3.gstatic.com/images?q=tbn:ANd9GcQ_7pg45x41pn4EQYvgyZnAwD9zPRTHZ6Vg61ncXhUPbdxS9JY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788" y="4874941"/>
            <a:ext cx="3223255" cy="100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4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500"/>
                            </p:stCondLst>
                            <p:childTnLst>
                              <p:par>
                                <p:cTn id="9" presetID="10" presetClass="entr" presetSubtype="0" fill="hold"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par>
                          <p:cTn id="12" fill="hold">
                            <p:stCondLst>
                              <p:cond delay="5000"/>
                            </p:stCondLst>
                            <p:childTnLst>
                              <p:par>
                                <p:cTn id="13" presetID="10" presetClass="entr" presetSubtype="0" fill="hold"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par>
                          <p:cTn id="16" fill="hold">
                            <p:stCondLst>
                              <p:cond delay="7500"/>
                            </p:stCondLst>
                            <p:childTnLst>
                              <p:par>
                                <p:cTn id="17" presetID="10" presetClass="entr" presetSubtype="0" fill="hold"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par>
                          <p:cTn id="20" fill="hold">
                            <p:stCondLst>
                              <p:cond delay="10000"/>
                            </p:stCondLst>
                            <p:childTnLst>
                              <p:par>
                                <p:cTn id="21" presetID="10" presetClass="entr" presetSubtype="0" fill="hold" nodeType="afterEffect">
                                  <p:stCondLst>
                                    <p:cond delay="50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000"/>
                                        <p:tgtEl>
                                          <p:spTgt spid="3">
                                            <p:txEl>
                                              <p:pRg st="3" end="3"/>
                                            </p:txEl>
                                          </p:spTgt>
                                        </p:tgtEl>
                                      </p:cBhvr>
                                    </p:animEffect>
                                  </p:childTnLst>
                                </p:cTn>
                              </p:par>
                            </p:childTnLst>
                          </p:cTn>
                        </p:par>
                        <p:par>
                          <p:cTn id="24" fill="hold">
                            <p:stCondLst>
                              <p:cond delay="12500"/>
                            </p:stCondLst>
                            <p:childTnLst>
                              <p:par>
                                <p:cTn id="25" presetID="10" presetClass="entr" presetSubtype="0" fill="hold"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par>
                          <p:cTn id="28" fill="hold">
                            <p:stCondLst>
                              <p:cond delay="15000"/>
                            </p:stCondLst>
                            <p:childTnLst>
                              <p:par>
                                <p:cTn id="29" presetID="1"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15000"/>
                            </p:stCondLst>
                            <p:childTnLst>
                              <p:par>
                                <p:cTn id="32" presetID="1" presetClass="entr" presetSubtype="0" fill="hold" nodeType="afterEffect">
                                  <p:stCondLst>
                                    <p:cond delay="1000"/>
                                  </p:stCondLst>
                                  <p:childTnLst>
                                    <p:set>
                                      <p:cBhvr>
                                        <p:cTn id="33" dur="1" fill="hold">
                                          <p:stCondLst>
                                            <p:cond delay="0"/>
                                          </p:stCondLst>
                                        </p:cTn>
                                        <p:tgtEl>
                                          <p:spTgt spid="1030"/>
                                        </p:tgtEl>
                                        <p:attrNameLst>
                                          <p:attrName>style.visibility</p:attrName>
                                        </p:attrNameLst>
                                      </p:cBhvr>
                                      <p:to>
                                        <p:strVal val="visible"/>
                                      </p:to>
                                    </p:set>
                                  </p:childTnLst>
                                </p:cTn>
                              </p:par>
                            </p:childTnLst>
                          </p:cTn>
                        </p:par>
                        <p:par>
                          <p:cTn id="34" fill="hold">
                            <p:stCondLst>
                              <p:cond delay="16000"/>
                            </p:stCondLst>
                            <p:childTnLst>
                              <p:par>
                                <p:cTn id="35" presetID="1" presetClass="entr" presetSubtype="0" fill="hold" nodeType="afterEffect">
                                  <p:stCondLst>
                                    <p:cond delay="1000"/>
                                  </p:stCondLst>
                                  <p:childTnLst>
                                    <p:set>
                                      <p:cBhvr>
                                        <p:cTn id="36"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SansSerif" panose="00000400000000000000" pitchFamily="2" charset="2"/>
              </a:rPr>
              <a:t>Technologies</a:t>
            </a:r>
            <a:endParaRPr lang="en-IN" dirty="0">
              <a:latin typeface="SansSerif" panose="00000400000000000000" pitchFamily="2" charset="2"/>
            </a:endParaRPr>
          </a:p>
        </p:txBody>
      </p:sp>
      <p:sp>
        <p:nvSpPr>
          <p:cNvPr id="3" name="Content Placeholder 2"/>
          <p:cNvSpPr>
            <a:spLocks noGrp="1"/>
          </p:cNvSpPr>
          <p:nvPr>
            <p:ph idx="1"/>
          </p:nvPr>
        </p:nvSpPr>
        <p:spPr>
          <a:xfrm>
            <a:off x="1154954" y="2107112"/>
            <a:ext cx="10470989" cy="3416300"/>
          </a:xfrm>
        </p:spPr>
        <p:txBody>
          <a:bodyPr/>
          <a:lstStyle/>
          <a:p>
            <a:pPr algn="just">
              <a:lnSpc>
                <a:spcPct val="150000"/>
              </a:lnSpc>
            </a:pPr>
            <a:r>
              <a:rPr lang="en-IN" dirty="0">
                <a:latin typeface="SansSerif" panose="00000400000000000000" pitchFamily="2" charset="2"/>
              </a:rPr>
              <a:t>Deep learning is built on a combination of machine learning algorithms that use multiple nonlinear transformations to model high-level abstractions in data</a:t>
            </a:r>
            <a:r>
              <a:rPr lang="en-IN" dirty="0" smtClean="0">
                <a:latin typeface="SansSerif" panose="00000400000000000000" pitchFamily="2" charset="2"/>
              </a:rPr>
              <a:t>.</a:t>
            </a:r>
          </a:p>
          <a:p>
            <a:pPr algn="just">
              <a:lnSpc>
                <a:spcPct val="150000"/>
              </a:lnSpc>
            </a:pPr>
            <a:r>
              <a:rPr lang="en-IN" dirty="0">
                <a:latin typeface="SansSerif" panose="00000400000000000000" pitchFamily="2" charset="2"/>
              </a:rPr>
              <a:t>Recurrent neural network (RNN) and convolutional neural network (CNN) are two standard deep learning networks used in agriculture</a:t>
            </a:r>
            <a:r>
              <a:rPr lang="en-IN" dirty="0" smtClean="0">
                <a:latin typeface="SansSerif" panose="00000400000000000000" pitchFamily="2" charset="2"/>
              </a:rPr>
              <a:t>.</a:t>
            </a:r>
          </a:p>
          <a:p>
            <a:pPr algn="just">
              <a:lnSpc>
                <a:spcPct val="150000"/>
              </a:lnSpc>
            </a:pPr>
            <a:r>
              <a:rPr lang="en-IN" dirty="0" err="1">
                <a:latin typeface="SansSerif" panose="00000400000000000000" pitchFamily="2" charset="2"/>
              </a:rPr>
              <a:t>Pixofarm</a:t>
            </a:r>
            <a:r>
              <a:rPr lang="en-IN" dirty="0">
                <a:latin typeface="SansSerif" panose="00000400000000000000" pitchFamily="2" charset="2"/>
              </a:rPr>
              <a:t> is a solution based on image processing, where the source of data is a number of pictures of fruits taken directly in the orchard throughout the entire season</a:t>
            </a:r>
            <a:r>
              <a:rPr lang="en-IN" dirty="0" smtClean="0">
                <a:latin typeface="SansSerif" panose="00000400000000000000" pitchFamily="2" charset="2"/>
              </a:rPr>
              <a:t>.</a:t>
            </a:r>
          </a:p>
          <a:p>
            <a:pPr algn="just">
              <a:lnSpc>
                <a:spcPct val="150000"/>
              </a:lnSpc>
            </a:pPr>
            <a:r>
              <a:rPr lang="en-IN" dirty="0" err="1" smtClean="0">
                <a:latin typeface="SansSerif" panose="00000400000000000000" pitchFamily="2" charset="2"/>
              </a:rPr>
              <a:t>IoT</a:t>
            </a:r>
            <a:r>
              <a:rPr lang="en-IN" dirty="0" smtClean="0">
                <a:latin typeface="SansSerif" panose="00000400000000000000" pitchFamily="2" charset="2"/>
              </a:rPr>
              <a:t> Devices like scanners, Mobile Lens etc.</a:t>
            </a:r>
          </a:p>
        </p:txBody>
      </p:sp>
    </p:spTree>
    <p:extLst>
      <p:ext uri="{BB962C8B-B14F-4D97-AF65-F5344CB8AC3E}">
        <p14:creationId xmlns:p14="http://schemas.microsoft.com/office/powerpoint/2010/main" val="29876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 presetClass="entr" presetSubtype="8" fill="hold"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0"/>
                            </p:stCondLst>
                            <p:childTnLst>
                              <p:par>
                                <p:cTn id="14" presetID="2" presetClass="entr" presetSubtype="8" fill="hold" nodeType="after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8000"/>
                            </p:stCondLst>
                            <p:childTnLst>
                              <p:par>
                                <p:cTn id="19" presetID="2" presetClass="entr" presetSubtype="8" fill="hold" nodeType="afterEffect">
                                  <p:stCondLst>
                                    <p:cond delay="100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11000"/>
                            </p:stCondLst>
                            <p:childTnLst>
                              <p:par>
                                <p:cTn id="24" presetID="2" presetClass="entr" presetSubtype="8" fill="hold" nodeType="afterEffect">
                                  <p:stCondLst>
                                    <p:cond delay="100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2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2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half" idx="2"/>
          </p:nvPr>
        </p:nvSpPr>
        <p:spPr>
          <a:xfrm>
            <a:off x="1011262" y="1613217"/>
            <a:ext cx="4540451" cy="4794522"/>
          </a:xfrm>
        </p:spPr>
        <p:txBody>
          <a:bodyPr>
            <a:noAutofit/>
          </a:bodyPr>
          <a:lstStyle/>
          <a:p>
            <a:pPr algn="just"/>
            <a:r>
              <a:rPr lang="en-IN" sz="1800" dirty="0">
                <a:solidFill>
                  <a:srgbClr val="FFC000"/>
                </a:solidFill>
                <a:latin typeface="SansSerif" panose="00000400000000000000" pitchFamily="2" charset="2"/>
              </a:rPr>
              <a:t>CNNs have been used for image classification, object detection, fragmentation of images, voice recognition, text and video processing, and medical image analysis, among other functions</a:t>
            </a:r>
            <a:r>
              <a:rPr lang="en-IN" sz="1800" dirty="0" smtClean="0">
                <a:solidFill>
                  <a:srgbClr val="FFC000"/>
                </a:solidFill>
                <a:latin typeface="SansSerif" panose="00000400000000000000" pitchFamily="2" charset="2"/>
              </a:rPr>
              <a:t>.</a:t>
            </a:r>
          </a:p>
          <a:p>
            <a:pPr algn="just"/>
            <a:endParaRPr lang="en-IN" sz="1800" dirty="0">
              <a:solidFill>
                <a:srgbClr val="FFC000"/>
              </a:solidFill>
              <a:latin typeface="SansSerif" panose="00000400000000000000" pitchFamily="2" charset="2"/>
            </a:endParaRPr>
          </a:p>
          <a:p>
            <a:pPr algn="just"/>
            <a:r>
              <a:rPr lang="en-IN" sz="1800" dirty="0" smtClean="0">
                <a:solidFill>
                  <a:srgbClr val="FFC000"/>
                </a:solidFill>
                <a:latin typeface="SansSerif" panose="00000400000000000000" pitchFamily="2" charset="2"/>
              </a:rPr>
              <a:t>Still at present, the collection of images are done after the corn is plucked from the tree.</a:t>
            </a:r>
          </a:p>
          <a:p>
            <a:pPr algn="just"/>
            <a:endParaRPr lang="en-IN" sz="1800" dirty="0">
              <a:solidFill>
                <a:srgbClr val="FFC000"/>
              </a:solidFill>
              <a:latin typeface="SansSerif" panose="00000400000000000000" pitchFamily="2" charset="2"/>
            </a:endParaRPr>
          </a:p>
          <a:p>
            <a:pPr algn="just"/>
            <a:endParaRPr lang="en-IN" sz="1800" dirty="0">
              <a:solidFill>
                <a:srgbClr val="FFC000"/>
              </a:solidFill>
            </a:endParaRPr>
          </a:p>
        </p:txBody>
      </p:sp>
      <p:pic>
        <p:nvPicPr>
          <p:cNvPr id="7" name="Picture 6" descr="Sensors 20 02721 g00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2479" y="3846558"/>
            <a:ext cx="5731510" cy="2292985"/>
          </a:xfrm>
          <a:prstGeom prst="rect">
            <a:avLst/>
          </a:prstGeom>
          <a:noFill/>
          <a:ln>
            <a:noFill/>
          </a:ln>
        </p:spPr>
      </p:pic>
      <p:pic>
        <p:nvPicPr>
          <p:cNvPr id="21" name="Picture 20" descr="Applsci 12 05919 g0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9918" y="1613217"/>
            <a:ext cx="5731510" cy="1619885"/>
          </a:xfrm>
          <a:prstGeom prst="rect">
            <a:avLst/>
          </a:prstGeom>
          <a:noFill/>
          <a:ln>
            <a:noFill/>
          </a:ln>
        </p:spPr>
      </p:pic>
      <p:sp>
        <p:nvSpPr>
          <p:cNvPr id="22" name="Rectangle 21"/>
          <p:cNvSpPr/>
          <p:nvPr/>
        </p:nvSpPr>
        <p:spPr>
          <a:xfrm>
            <a:off x="7892801" y="999761"/>
            <a:ext cx="2045753"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latin typeface="SansSerif" panose="00000400000000000000" pitchFamily="2" charset="2"/>
              </a:rPr>
              <a:t>Technology</a:t>
            </a:r>
            <a:endParaRPr lang="en-US" sz="2800" b="0" cap="none" spc="0" dirty="0">
              <a:ln w="0"/>
              <a:solidFill>
                <a:schemeClr val="tx1"/>
              </a:solidFill>
              <a:latin typeface="SansSerif" panose="00000400000000000000" pitchFamily="2" charset="2"/>
            </a:endParaRPr>
          </a:p>
        </p:txBody>
      </p:sp>
      <p:sp>
        <p:nvSpPr>
          <p:cNvPr id="24" name="Rectangle 23"/>
          <p:cNvSpPr/>
          <p:nvPr/>
        </p:nvSpPr>
        <p:spPr>
          <a:xfrm>
            <a:off x="7616857" y="3290829"/>
            <a:ext cx="2582759"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latin typeface="SansSerif" panose="00000400000000000000" pitchFamily="2" charset="2"/>
              </a:rPr>
              <a:t>Image Process</a:t>
            </a:r>
            <a:endParaRPr lang="en-US" sz="2800" b="0" cap="none" spc="0" dirty="0">
              <a:ln w="0"/>
              <a:solidFill>
                <a:schemeClr val="tx1"/>
              </a:solidFill>
              <a:latin typeface="SansSerif" panose="00000400000000000000" pitchFamily="2" charset="2"/>
            </a:endParaRPr>
          </a:p>
        </p:txBody>
      </p:sp>
    </p:spTree>
    <p:extLst>
      <p:ext uri="{BB962C8B-B14F-4D97-AF65-F5344CB8AC3E}">
        <p14:creationId xmlns:p14="http://schemas.microsoft.com/office/powerpoint/2010/main" val="129682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afterEffect">
                                  <p:stCondLst>
                                    <p:cond delay="0"/>
                                  </p:stCondLst>
                                  <p:iterate type="wd">
                                    <p:tmPct val="10000"/>
                                  </p:iterate>
                                  <p:childTnLst>
                                    <p:animClr clrSpc="rgb" dir="cw">
                                      <p:cBhvr override="childStyle">
                                        <p:cTn id="6" dur="2000" fill="hold"/>
                                        <p:tgtEl>
                                          <p:spTgt spid="20">
                                            <p:txEl>
                                              <p:pRg st="0" end="0"/>
                                            </p:txEl>
                                          </p:spTgt>
                                        </p:tgtEl>
                                        <p:attrNameLst>
                                          <p:attrName>style.color</p:attrName>
                                        </p:attrNameLst>
                                      </p:cBhvr>
                                      <p:to>
                                        <a:schemeClr val="bg1"/>
                                      </p:to>
                                    </p:animClr>
                                    <p:animClr clrSpc="rgb" dir="cw">
                                      <p:cBhvr>
                                        <p:cTn id="7" dur="2000" fill="hold"/>
                                        <p:tgtEl>
                                          <p:spTgt spid="20">
                                            <p:txEl>
                                              <p:pRg st="0" end="0"/>
                                            </p:txEl>
                                          </p:spTgt>
                                        </p:tgtEl>
                                        <p:attrNameLst>
                                          <p:attrName>fillcolor</p:attrName>
                                        </p:attrNameLst>
                                      </p:cBhvr>
                                      <p:to>
                                        <a:schemeClr val="bg1"/>
                                      </p:to>
                                    </p:animClr>
                                    <p:set>
                                      <p:cBhvr>
                                        <p:cTn id="8" dur="2000" fill="hold"/>
                                        <p:tgtEl>
                                          <p:spTgt spid="20">
                                            <p:txEl>
                                              <p:pRg st="0" end="0"/>
                                            </p:txEl>
                                          </p:spTgt>
                                        </p:tgtEl>
                                        <p:attrNameLst>
                                          <p:attrName>fill.type</p:attrName>
                                        </p:attrNameLst>
                                      </p:cBhvr>
                                      <p:to>
                                        <p:strVal val="solid"/>
                                      </p:to>
                                    </p:set>
                                    <p:set>
                                      <p:cBhvr>
                                        <p:cTn id="9" dur="2000" fill="hold"/>
                                        <p:tgtEl>
                                          <p:spTgt spid="20">
                                            <p:txEl>
                                              <p:pRg st="0" end="0"/>
                                            </p:txEl>
                                          </p:spTgt>
                                        </p:tgtEl>
                                        <p:attrNameLst>
                                          <p:attrName>fill.on</p:attrName>
                                        </p:attrNameLst>
                                      </p:cBhvr>
                                      <p:to>
                                        <p:strVal val="true"/>
                                      </p:to>
                                    </p:set>
                                  </p:childTnLst>
                                </p:cTn>
                              </p:par>
                            </p:childTnLst>
                          </p:cTn>
                        </p:par>
                        <p:par>
                          <p:cTn id="10" fill="hold">
                            <p:stCondLst>
                              <p:cond delay="8200"/>
                            </p:stCondLst>
                            <p:childTnLst>
                              <p:par>
                                <p:cTn id="11" presetID="22" presetClass="entr" presetSubtype="8" fill="hold" nodeType="afterEffect">
                                  <p:stCondLst>
                                    <p:cond delay="0"/>
                                  </p:stCondLst>
                                  <p:iterate type="wd">
                                    <p:tmPct val="10000"/>
                                  </p:iterate>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wipe(left)">
                                      <p:cBhvr>
                                        <p:cTn id="13" dur="2000"/>
                                        <p:tgtEl>
                                          <p:spTgt spid="20">
                                            <p:txEl>
                                              <p:pRg st="2" end="2"/>
                                            </p:txEl>
                                          </p:spTgt>
                                        </p:tgtEl>
                                      </p:cBhvr>
                                    </p:animEffect>
                                  </p:childTnLst>
                                </p:cTn>
                              </p:par>
                            </p:childTnLst>
                          </p:cTn>
                        </p:par>
                        <p:par>
                          <p:cTn id="14" fill="hold">
                            <p:stCondLst>
                              <p:cond delay="13800"/>
                            </p:stCondLst>
                            <p:childTnLst>
                              <p:par>
                                <p:cTn id="15" presetID="10" presetClass="entr" presetSubtype="0" fill="hold" grpId="0" nodeType="afterEffect">
                                  <p:stCondLst>
                                    <p:cond delay="150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2000"/>
                                        <p:tgtEl>
                                          <p:spTgt spid="22">
                                            <p:txEl>
                                              <p:pRg st="0" end="0"/>
                                            </p:txEl>
                                          </p:spTgt>
                                        </p:tgtEl>
                                      </p:cBhvr>
                                    </p:animEffect>
                                  </p:childTnLst>
                                </p:cTn>
                              </p:par>
                            </p:childTnLst>
                          </p:cTn>
                        </p:par>
                        <p:par>
                          <p:cTn id="18" fill="hold">
                            <p:stCondLst>
                              <p:cond delay="17300"/>
                            </p:stCondLst>
                            <p:childTnLst>
                              <p:par>
                                <p:cTn id="19" presetID="10"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17800"/>
                            </p:stCondLst>
                            <p:childTnLst>
                              <p:par>
                                <p:cTn id="23" presetID="10" presetClass="entr" presetSubtype="0" fill="hold" grpId="0" nodeType="afterEffect">
                                  <p:stCondLst>
                                    <p:cond delay="10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2000"/>
                                        <p:tgtEl>
                                          <p:spTgt spid="24"/>
                                        </p:tgtEl>
                                      </p:cBhvr>
                                    </p:animEffect>
                                  </p:childTnLst>
                                </p:cTn>
                              </p:par>
                            </p:childTnLst>
                          </p:cTn>
                        </p:par>
                        <p:par>
                          <p:cTn id="26" fill="hold">
                            <p:stCondLst>
                              <p:cond delay="20800"/>
                            </p:stCondLst>
                            <p:childTnLst>
                              <p:par>
                                <p:cTn id="27" presetID="10" presetClass="entr" presetSubtype="0" fill="hold" nodeType="afterEffect">
                                  <p:stCondLst>
                                    <p:cond delay="1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latin typeface="SansSerif" panose="00000400000000000000" pitchFamily="2" charset="2"/>
              </a:rPr>
              <a:t>Image Detection</a:t>
            </a:r>
            <a:endParaRPr lang="en-IN" dirty="0">
              <a:latin typeface="SansSerif" panose="00000400000000000000" pitchFamily="2" charset="2"/>
            </a:endParaRPr>
          </a:p>
        </p:txBody>
      </p:sp>
      <p:sp>
        <p:nvSpPr>
          <p:cNvPr id="6" name="Text Placeholder 5"/>
          <p:cNvSpPr>
            <a:spLocks noGrp="1"/>
          </p:cNvSpPr>
          <p:nvPr>
            <p:ph type="body" idx="1"/>
          </p:nvPr>
        </p:nvSpPr>
        <p:spPr/>
        <p:txBody>
          <a:bodyPr/>
          <a:lstStyle/>
          <a:p>
            <a:pPr algn="ctr"/>
            <a:r>
              <a:rPr lang="en-IN" dirty="0" smtClean="0"/>
              <a:t>2D Image</a:t>
            </a:r>
            <a:endParaRPr lang="en-IN" dirty="0"/>
          </a:p>
        </p:txBody>
      </p:sp>
      <p:sp>
        <p:nvSpPr>
          <p:cNvPr id="8" name="Text Placeholder 7"/>
          <p:cNvSpPr>
            <a:spLocks noGrp="1"/>
          </p:cNvSpPr>
          <p:nvPr>
            <p:ph type="body" sz="quarter" idx="3"/>
          </p:nvPr>
        </p:nvSpPr>
        <p:spPr/>
        <p:txBody>
          <a:bodyPr/>
          <a:lstStyle/>
          <a:p>
            <a:pPr algn="ctr"/>
            <a:r>
              <a:rPr lang="en-IN" dirty="0" smtClean="0"/>
              <a:t>3D Image</a:t>
            </a:r>
            <a:endParaRPr lang="en-IN" dirty="0"/>
          </a:p>
        </p:txBody>
      </p:sp>
      <p:pic>
        <p:nvPicPr>
          <p:cNvPr id="3074" name="Picture 2" descr="Automatic kernel counting on maize ear using RGB images | Plant Methods |  Full Tex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75981" y="3306763"/>
            <a:ext cx="3223856" cy="23955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encrypted-tbn0.gstatic.com/images?q=tbn:ANd9GcQ5KDIMwYp1IilHMmDMMnOCbu0PaWdOk5lxK3FHNuhEArwwnYoJOCBNMWx5wGKC0GzXutA&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91" y="3285331"/>
            <a:ext cx="1472183" cy="26288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319" y="4241005"/>
            <a:ext cx="2143125" cy="2143125"/>
          </a:xfrm>
          <a:prstGeom prst="rect">
            <a:avLst/>
          </a:prstGeom>
        </p:spPr>
      </p:pic>
    </p:spTree>
    <p:extLst>
      <p:ext uri="{BB962C8B-B14F-4D97-AF65-F5344CB8AC3E}">
        <p14:creationId xmlns:p14="http://schemas.microsoft.com/office/powerpoint/2010/main" val="37866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3500"/>
                            </p:stCondLst>
                            <p:childTnLst>
                              <p:par>
                                <p:cTn id="9" presetID="1"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par>
                          <p:cTn id="11" fill="hold">
                            <p:stCondLst>
                              <p:cond delay="3500"/>
                            </p:stCondLst>
                            <p:childTnLst>
                              <p:par>
                                <p:cTn id="12" presetID="1" presetClass="entr" presetSubtype="0"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childTnLst>
                                </p:cTn>
                              </p:par>
                            </p:childTnLst>
                          </p:cTn>
                        </p:par>
                        <p:par>
                          <p:cTn id="14" fill="hold">
                            <p:stCondLst>
                              <p:cond delay="3500"/>
                            </p:stCondLst>
                            <p:childTnLst>
                              <p:par>
                                <p:cTn id="15" presetID="22" presetClass="entr" presetSubtype="8" fill="hold" nodeType="afterEffect">
                                  <p:stCondLst>
                                    <p:cond delay="1500"/>
                                  </p:stCondLst>
                                  <p:childTnLst>
                                    <p:set>
                                      <p:cBhvr>
                                        <p:cTn id="16" dur="1" fill="hold">
                                          <p:stCondLst>
                                            <p:cond delay="0"/>
                                          </p:stCondLst>
                                        </p:cTn>
                                        <p:tgtEl>
                                          <p:spTgt spid="3074"/>
                                        </p:tgtEl>
                                        <p:attrNameLst>
                                          <p:attrName>style.visibility</p:attrName>
                                        </p:attrNameLst>
                                      </p:cBhvr>
                                      <p:to>
                                        <p:strVal val="visible"/>
                                      </p:to>
                                    </p:set>
                                    <p:animEffect transition="in" filter="wipe(left)">
                                      <p:cBhvr>
                                        <p:cTn id="17" dur="2000"/>
                                        <p:tgtEl>
                                          <p:spTgt spid="3074"/>
                                        </p:tgtEl>
                                      </p:cBhvr>
                                    </p:animEffect>
                                  </p:childTnLst>
                                </p:cTn>
                              </p:par>
                            </p:childTnLst>
                          </p:cTn>
                        </p:par>
                        <p:par>
                          <p:cTn id="18" fill="hold">
                            <p:stCondLst>
                              <p:cond delay="7000"/>
                            </p:stCondLst>
                            <p:childTnLst>
                              <p:par>
                                <p:cTn id="19" presetID="10" presetClass="entr" presetSubtype="0" fill="hold" nodeType="afterEffect">
                                  <p:stCondLst>
                                    <p:cond delay="1500"/>
                                  </p:stCondLst>
                                  <p:childTnLst>
                                    <p:set>
                                      <p:cBhvr>
                                        <p:cTn id="20" dur="1" fill="hold">
                                          <p:stCondLst>
                                            <p:cond delay="0"/>
                                          </p:stCondLst>
                                        </p:cTn>
                                        <p:tgtEl>
                                          <p:spTgt spid="3080"/>
                                        </p:tgtEl>
                                        <p:attrNameLst>
                                          <p:attrName>style.visibility</p:attrName>
                                        </p:attrNameLst>
                                      </p:cBhvr>
                                      <p:to>
                                        <p:strVal val="visible"/>
                                      </p:to>
                                    </p:set>
                                    <p:animEffect transition="in" filter="fade">
                                      <p:cBhvr>
                                        <p:cTn id="21" dur="2000"/>
                                        <p:tgtEl>
                                          <p:spTgt spid="3080"/>
                                        </p:tgtEl>
                                      </p:cBhvr>
                                    </p:animEffect>
                                  </p:childTnLst>
                                </p:cTn>
                              </p:par>
                            </p:childTnLst>
                          </p:cTn>
                        </p:par>
                        <p:par>
                          <p:cTn id="22" fill="hold">
                            <p:stCondLst>
                              <p:cond delay="10500"/>
                            </p:stCondLst>
                            <p:childTnLst>
                              <p:par>
                                <p:cTn id="23" presetID="21" presetClass="entr" presetSubtype="1" fill="hold" nodeType="afterEffect">
                                  <p:stCondLst>
                                    <p:cond delay="150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SansSerif" panose="00000400000000000000" pitchFamily="2" charset="2"/>
              </a:rPr>
              <a:t>2D Vs 3D Image</a:t>
            </a:r>
            <a:endParaRPr lang="en-IN" dirty="0">
              <a:latin typeface="SansSerif" panose="00000400000000000000" pitchFamily="2" charset="2"/>
            </a:endParaRPr>
          </a:p>
        </p:txBody>
      </p:sp>
      <p:sp>
        <p:nvSpPr>
          <p:cNvPr id="3" name="Text Placeholder 2"/>
          <p:cNvSpPr>
            <a:spLocks noGrp="1"/>
          </p:cNvSpPr>
          <p:nvPr>
            <p:ph type="body" idx="1"/>
          </p:nvPr>
        </p:nvSpPr>
        <p:spPr>
          <a:xfrm>
            <a:off x="1154954" y="2167466"/>
            <a:ext cx="4825157" cy="576262"/>
          </a:xfrm>
        </p:spPr>
        <p:txBody>
          <a:bodyPr/>
          <a:lstStyle/>
          <a:p>
            <a:pPr algn="ctr"/>
            <a:r>
              <a:rPr lang="en-IN" dirty="0" smtClean="0">
                <a:latin typeface="SansSerif" panose="00000400000000000000" pitchFamily="2" charset="2"/>
              </a:rPr>
              <a:t>2D Image</a:t>
            </a:r>
            <a:endParaRPr lang="en-IN" dirty="0">
              <a:latin typeface="SansSerif" panose="00000400000000000000" pitchFamily="2" charset="2"/>
            </a:endParaRPr>
          </a:p>
        </p:txBody>
      </p:sp>
      <p:sp>
        <p:nvSpPr>
          <p:cNvPr id="4" name="Content Placeholder 3"/>
          <p:cNvSpPr>
            <a:spLocks noGrp="1"/>
          </p:cNvSpPr>
          <p:nvPr>
            <p:ph sz="half" idx="2"/>
          </p:nvPr>
        </p:nvSpPr>
        <p:spPr>
          <a:xfrm>
            <a:off x="1154954" y="2743728"/>
            <a:ext cx="4825158" cy="2840039"/>
          </a:xfrm>
        </p:spPr>
        <p:txBody>
          <a:bodyPr/>
          <a:lstStyle/>
          <a:p>
            <a:pPr algn="just"/>
            <a:r>
              <a:rPr lang="en-IN" dirty="0" smtClean="0">
                <a:latin typeface="SansSerif" panose="00000400000000000000" pitchFamily="2" charset="2"/>
              </a:rPr>
              <a:t>In previous research there were went through taking counting of the kernel in 180 degrees and remaining 180 degrees will be calculated by a value of 2.7 </a:t>
            </a:r>
          </a:p>
          <a:p>
            <a:pPr algn="just"/>
            <a:r>
              <a:rPr lang="en-IN" dirty="0" smtClean="0">
                <a:latin typeface="SansSerif" panose="00000400000000000000" pitchFamily="2" charset="2"/>
              </a:rPr>
              <a:t>  The counting is difficult and to identify disease of the plant is also most important.</a:t>
            </a:r>
            <a:endParaRPr lang="en-IN" dirty="0">
              <a:latin typeface="SansSerif" panose="00000400000000000000" pitchFamily="2" charset="2"/>
            </a:endParaRPr>
          </a:p>
        </p:txBody>
      </p:sp>
      <p:sp>
        <p:nvSpPr>
          <p:cNvPr id="5" name="Text Placeholder 4"/>
          <p:cNvSpPr>
            <a:spLocks noGrp="1"/>
          </p:cNvSpPr>
          <p:nvPr>
            <p:ph type="body" sz="quarter" idx="3"/>
          </p:nvPr>
        </p:nvSpPr>
        <p:spPr>
          <a:xfrm>
            <a:off x="6208711" y="2167466"/>
            <a:ext cx="4825159" cy="576262"/>
          </a:xfrm>
        </p:spPr>
        <p:txBody>
          <a:bodyPr/>
          <a:lstStyle/>
          <a:p>
            <a:pPr algn="ctr"/>
            <a:r>
              <a:rPr lang="en-IN" dirty="0" smtClean="0">
                <a:latin typeface="SansSerif" panose="00000400000000000000" pitchFamily="2" charset="2"/>
              </a:rPr>
              <a:t>3D Image</a:t>
            </a:r>
            <a:endParaRPr lang="en-IN" dirty="0">
              <a:latin typeface="SansSerif" panose="00000400000000000000" pitchFamily="2" charset="2"/>
            </a:endParaRPr>
          </a:p>
        </p:txBody>
      </p:sp>
      <p:sp>
        <p:nvSpPr>
          <p:cNvPr id="6" name="Content Placeholder 5"/>
          <p:cNvSpPr>
            <a:spLocks noGrp="1"/>
          </p:cNvSpPr>
          <p:nvPr>
            <p:ph sz="quarter" idx="4"/>
          </p:nvPr>
        </p:nvSpPr>
        <p:spPr>
          <a:xfrm>
            <a:off x="6208710" y="2799290"/>
            <a:ext cx="4825159" cy="2840039"/>
          </a:xfrm>
        </p:spPr>
        <p:txBody>
          <a:bodyPr/>
          <a:lstStyle/>
          <a:p>
            <a:pPr algn="just"/>
            <a:r>
              <a:rPr lang="en-IN" dirty="0" smtClean="0">
                <a:latin typeface="SansSerif" panose="00000400000000000000" pitchFamily="2" charset="2"/>
              </a:rPr>
              <a:t>In 3D, we will take the help of </a:t>
            </a:r>
            <a:r>
              <a:rPr lang="en-IN" dirty="0" err="1" smtClean="0">
                <a:latin typeface="SansSerif" panose="00000400000000000000" pitchFamily="2" charset="2"/>
              </a:rPr>
              <a:t>IoT</a:t>
            </a:r>
            <a:r>
              <a:rPr lang="en-IN" dirty="0" smtClean="0">
                <a:latin typeface="SansSerif" panose="00000400000000000000" pitchFamily="2" charset="2"/>
              </a:rPr>
              <a:t> devices and take the snap of 360 degree of the corn which is not plucked from the tree.</a:t>
            </a:r>
          </a:p>
          <a:p>
            <a:pPr algn="just"/>
            <a:r>
              <a:rPr lang="en-IN" dirty="0" smtClean="0">
                <a:latin typeface="SansSerif" panose="00000400000000000000" pitchFamily="2" charset="2"/>
              </a:rPr>
              <a:t>By testing the silk hair, leafs of the corn plant all are done by </a:t>
            </a:r>
            <a:r>
              <a:rPr lang="en-IN" dirty="0" err="1" smtClean="0">
                <a:latin typeface="SansSerif" panose="00000400000000000000" pitchFamily="2" charset="2"/>
              </a:rPr>
              <a:t>IoT</a:t>
            </a:r>
            <a:r>
              <a:rPr lang="en-IN" dirty="0" smtClean="0">
                <a:latin typeface="SansSerif" panose="00000400000000000000" pitchFamily="2" charset="2"/>
              </a:rPr>
              <a:t> device lens.</a:t>
            </a:r>
          </a:p>
          <a:p>
            <a:pPr algn="just"/>
            <a:r>
              <a:rPr lang="en-IN" dirty="0" smtClean="0">
                <a:latin typeface="SansSerif" panose="00000400000000000000" pitchFamily="2" charset="2"/>
              </a:rPr>
              <a:t>Length, width of the corn are measured.</a:t>
            </a:r>
          </a:p>
        </p:txBody>
      </p:sp>
    </p:spTree>
    <p:extLst>
      <p:ext uri="{BB962C8B-B14F-4D97-AF65-F5344CB8AC3E}">
        <p14:creationId xmlns:p14="http://schemas.microsoft.com/office/powerpoint/2010/main" val="183909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4100"/>
                            </p:stCondLst>
                            <p:childTnLst>
                              <p:par>
                                <p:cTn id="9" presetID="2" presetClass="entr" presetSubtype="4"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6600"/>
                            </p:stCondLst>
                            <p:childTnLst>
                              <p:par>
                                <p:cTn id="14" presetID="2" presetClass="entr" presetSubtype="4" fill="hold" grpId="0" nodeType="after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2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9100"/>
                            </p:stCondLst>
                            <p:childTnLst>
                              <p:par>
                                <p:cTn id="19" presetID="10" presetClass="entr" presetSubtype="0" fill="hold" nodeType="afterEffect">
                                  <p:stCondLst>
                                    <p:cond delay="1000"/>
                                  </p:stCondLst>
                                  <p:iterate type="wd">
                                    <p:tmPct val="10000"/>
                                  </p:iterate>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3000"/>
                                        <p:tgtEl>
                                          <p:spTgt spid="4">
                                            <p:txEl>
                                              <p:pRg st="0" end="0"/>
                                            </p:txEl>
                                          </p:spTgt>
                                        </p:tgtEl>
                                      </p:cBhvr>
                                    </p:animEffect>
                                  </p:childTnLst>
                                </p:cTn>
                              </p:par>
                            </p:childTnLst>
                          </p:cTn>
                        </p:par>
                        <p:par>
                          <p:cTn id="22" fill="hold">
                            <p:stCondLst>
                              <p:cond delay="20900"/>
                            </p:stCondLst>
                            <p:childTnLst>
                              <p:par>
                                <p:cTn id="23" presetID="10" presetClass="entr" presetSubtype="0" fill="hold" nodeType="afterEffect">
                                  <p:stCondLst>
                                    <p:cond delay="1500"/>
                                  </p:stCondLst>
                                  <p:iterate type="wd">
                                    <p:tmPct val="10000"/>
                                  </p:iterate>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3000"/>
                                        <p:tgtEl>
                                          <p:spTgt spid="4">
                                            <p:txEl>
                                              <p:pRg st="1" end="1"/>
                                            </p:txEl>
                                          </p:spTgt>
                                        </p:tgtEl>
                                      </p:cBhvr>
                                    </p:animEffect>
                                  </p:childTnLst>
                                </p:cTn>
                              </p:par>
                            </p:childTnLst>
                          </p:cTn>
                        </p:par>
                        <p:par>
                          <p:cTn id="26" fill="hold">
                            <p:stCondLst>
                              <p:cond delay="30200"/>
                            </p:stCondLst>
                            <p:childTnLst>
                              <p:par>
                                <p:cTn id="27" presetID="10" presetClass="entr" presetSubtype="0" fill="hold" nodeType="afterEffect">
                                  <p:stCondLst>
                                    <p:cond delay="1500"/>
                                  </p:stCondLst>
                                  <p:iterate type="wd">
                                    <p:tmPct val="10000"/>
                                  </p:iterate>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3000"/>
                                        <p:tgtEl>
                                          <p:spTgt spid="6">
                                            <p:txEl>
                                              <p:pRg st="0" end="0"/>
                                            </p:txEl>
                                          </p:spTgt>
                                        </p:tgtEl>
                                      </p:cBhvr>
                                    </p:animEffect>
                                  </p:childTnLst>
                                </p:cTn>
                              </p:par>
                            </p:childTnLst>
                          </p:cTn>
                        </p:par>
                        <p:par>
                          <p:cTn id="30" fill="hold">
                            <p:stCondLst>
                              <p:cond delay="43100"/>
                            </p:stCondLst>
                            <p:childTnLst>
                              <p:par>
                                <p:cTn id="31" presetID="10" presetClass="entr" presetSubtype="0" fill="hold" nodeType="afterEffect">
                                  <p:stCondLst>
                                    <p:cond delay="1000"/>
                                  </p:stCondLst>
                                  <p:iterate type="wd">
                                    <p:tmPct val="10000"/>
                                  </p:iterate>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3000"/>
                                        <p:tgtEl>
                                          <p:spTgt spid="6">
                                            <p:txEl>
                                              <p:pRg st="1" end="1"/>
                                            </p:txEl>
                                          </p:spTgt>
                                        </p:tgtEl>
                                      </p:cBhvr>
                                    </p:animEffect>
                                  </p:childTnLst>
                                </p:cTn>
                              </p:par>
                            </p:childTnLst>
                          </p:cTn>
                        </p:par>
                        <p:par>
                          <p:cTn id="34" fill="hold">
                            <p:stCondLst>
                              <p:cond delay="52500"/>
                            </p:stCondLst>
                            <p:childTnLst>
                              <p:par>
                                <p:cTn id="35" presetID="10" presetClass="entr" presetSubtype="0" fill="hold" nodeType="afterEffect">
                                  <p:stCondLst>
                                    <p:cond delay="1500"/>
                                  </p:stCondLst>
                                  <p:iterate type="wd">
                                    <p:tmPct val="10000"/>
                                  </p:iterate>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3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9032" y="1143000"/>
            <a:ext cx="3865134" cy="520700"/>
          </a:xfrm>
        </p:spPr>
        <p:txBody>
          <a:bodyPr>
            <a:normAutofit fontScale="90000"/>
          </a:bodyPr>
          <a:lstStyle/>
          <a:p>
            <a:pPr algn="ctr"/>
            <a:r>
              <a:rPr lang="en-IN" b="1" dirty="0" smtClean="0">
                <a:solidFill>
                  <a:srgbClr val="FFC000"/>
                </a:solidFill>
                <a:effectLst>
                  <a:outerShdw blurRad="38100" dist="38100" dir="2700000" algn="tl">
                    <a:srgbClr val="000000">
                      <a:alpha val="43137"/>
                    </a:srgbClr>
                  </a:outerShdw>
                </a:effectLst>
                <a:latin typeface="SansSerif" panose="00000400000000000000" pitchFamily="2" charset="2"/>
              </a:rPr>
              <a:t>What is our Aim</a:t>
            </a:r>
            <a:endParaRPr lang="en-IN" b="1" dirty="0">
              <a:solidFill>
                <a:srgbClr val="FFC000"/>
              </a:solidFill>
              <a:effectLst>
                <a:outerShdw blurRad="38100" dist="38100" dir="2700000" algn="tl">
                  <a:srgbClr val="000000">
                    <a:alpha val="43137"/>
                  </a:srgbClr>
                </a:outerShdw>
              </a:effectLst>
              <a:latin typeface="SansSerif" panose="00000400000000000000" pitchFamily="2" charset="2"/>
            </a:endParaRPr>
          </a:p>
        </p:txBody>
      </p:sp>
      <p:sp>
        <p:nvSpPr>
          <p:cNvPr id="9" name="Text Placeholder 8"/>
          <p:cNvSpPr>
            <a:spLocks noGrp="1"/>
          </p:cNvSpPr>
          <p:nvPr>
            <p:ph type="body" sz="half" idx="2"/>
          </p:nvPr>
        </p:nvSpPr>
        <p:spPr>
          <a:xfrm>
            <a:off x="1149032" y="2743200"/>
            <a:ext cx="3859212" cy="1371600"/>
          </a:xfrm>
        </p:spPr>
        <p:txBody>
          <a:bodyPr>
            <a:noAutofit/>
          </a:bodyPr>
          <a:lstStyle/>
          <a:p>
            <a:pPr algn="just"/>
            <a:r>
              <a:rPr lang="en-IN" sz="1600" dirty="0" smtClean="0">
                <a:solidFill>
                  <a:schemeClr val="bg1"/>
                </a:solidFill>
                <a:latin typeface="SansSerif" panose="00000400000000000000" pitchFamily="2" charset="2"/>
              </a:rPr>
              <a:t>Our Aim is calculate the length, width and kernels for each corn which is not plucked from the plant. By using the </a:t>
            </a:r>
            <a:r>
              <a:rPr lang="en-IN" sz="1600" dirty="0" err="1" smtClean="0">
                <a:solidFill>
                  <a:schemeClr val="bg1"/>
                </a:solidFill>
                <a:latin typeface="SansSerif" panose="00000400000000000000" pitchFamily="2" charset="2"/>
              </a:rPr>
              <a:t>IoT</a:t>
            </a:r>
            <a:r>
              <a:rPr lang="en-IN" sz="1600" dirty="0" smtClean="0">
                <a:solidFill>
                  <a:schemeClr val="bg1"/>
                </a:solidFill>
                <a:latin typeface="SansSerif" panose="00000400000000000000" pitchFamily="2" charset="2"/>
              </a:rPr>
              <a:t> devices or mobile lens.</a:t>
            </a:r>
          </a:p>
          <a:p>
            <a:pPr algn="just"/>
            <a:r>
              <a:rPr lang="en-IN" sz="1600" dirty="0" smtClean="0">
                <a:solidFill>
                  <a:schemeClr val="bg1"/>
                </a:solidFill>
                <a:latin typeface="SansSerif" panose="00000400000000000000" pitchFamily="2" charset="2"/>
              </a:rPr>
              <a:t>We need to get the statistics of the corn</a:t>
            </a:r>
            <a:endParaRPr lang="en-IN" sz="1600" dirty="0">
              <a:solidFill>
                <a:schemeClr val="bg1"/>
              </a:solidFill>
              <a:latin typeface="SansSerif" panose="00000400000000000000" pitchFamily="2" charset="2"/>
            </a:endParaRPr>
          </a:p>
        </p:txBody>
      </p:sp>
      <p:pic>
        <p:nvPicPr>
          <p:cNvPr id="11" name="Picture 8" descr="https://encrypted-tbn0.gstatic.com/images?q=tbn:ANd9GcQ5KDIMwYp1IilHMmDMMnOCbu0PaWdOk5lxK3FHNuhEArwwnYoJOCBNMWx5wGKC0GzXutA&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291" y="2025650"/>
            <a:ext cx="1472183" cy="26288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833382" y="4432300"/>
            <a:ext cx="1704318" cy="22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34300" y="2209800"/>
            <a:ext cx="1841500" cy="244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537700" y="4478011"/>
            <a:ext cx="1840568" cy="338554"/>
          </a:xfrm>
          <a:prstGeom prst="rect">
            <a:avLst/>
          </a:prstGeom>
          <a:noFill/>
        </p:spPr>
        <p:txBody>
          <a:bodyPr wrap="none" lIns="91440" tIns="45720" rIns="91440" bIns="45720">
            <a:spAutoFit/>
          </a:bodyPr>
          <a:lstStyle/>
          <a:p>
            <a:pPr algn="just"/>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Length of the 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cxnSp>
        <p:nvCxnSpPr>
          <p:cNvPr id="18" name="Straight Arrow Connector 17"/>
          <p:cNvCxnSpPr/>
          <p:nvPr/>
        </p:nvCxnSpPr>
        <p:spPr>
          <a:xfrm flipV="1">
            <a:off x="7615646" y="2612571"/>
            <a:ext cx="1922054" cy="816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239732" y="2404646"/>
            <a:ext cx="2398413" cy="830997"/>
          </a:xfrm>
          <a:prstGeom prst="rect">
            <a:avLst/>
          </a:prstGeom>
          <a:noFill/>
        </p:spPr>
        <p:txBody>
          <a:bodyPr wrap="non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Kernel Quality and </a:t>
            </a:r>
          </a:p>
          <a:p>
            <a:pPr algn="ctr"/>
            <a:r>
              <a:rPr lang="en-US" sz="1600" dirty="0" smtClean="0">
                <a:ln w="0"/>
                <a:effectLst>
                  <a:outerShdw blurRad="38100" dist="19050" dir="2700000" algn="tl" rotWithShape="0">
                    <a:schemeClr val="dk1">
                      <a:alpha val="40000"/>
                    </a:schemeClr>
                  </a:outerShdw>
                </a:effectLst>
                <a:latin typeface="SansSerif" panose="00000400000000000000" pitchFamily="2" charset="2"/>
              </a:rPr>
              <a:t>No. of Kernels per each </a:t>
            </a:r>
          </a:p>
          <a:p>
            <a:pPr algn="ctr"/>
            <a:r>
              <a:rPr lang="en-US" sz="16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corn</a:t>
            </a:r>
            <a:endParaRPr lang="en-US" sz="16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Tree>
    <p:extLst>
      <p:ext uri="{BB962C8B-B14F-4D97-AF65-F5344CB8AC3E}">
        <p14:creationId xmlns:p14="http://schemas.microsoft.com/office/powerpoint/2010/main" val="17535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3500"/>
                            </p:stCondLst>
                            <p:childTnLst>
                              <p:par>
                                <p:cTn id="10" presetID="10" presetClass="entr" presetSubtype="0" fill="hold" nodeType="afterEffect">
                                  <p:stCondLst>
                                    <p:cond delay="1000"/>
                                  </p:stCondLst>
                                  <p:iterate type="wd">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000"/>
                                        <p:tgtEl>
                                          <p:spTgt spid="9">
                                            <p:txEl>
                                              <p:pRg st="0" end="0"/>
                                            </p:txEl>
                                          </p:spTgt>
                                        </p:tgtEl>
                                      </p:cBhvr>
                                    </p:animEffect>
                                  </p:childTnLst>
                                </p:cTn>
                              </p:par>
                            </p:childTnLst>
                          </p:cTn>
                        </p:par>
                        <p:par>
                          <p:cTn id="13" fill="hold">
                            <p:stCondLst>
                              <p:cond delay="16200"/>
                            </p:stCondLst>
                            <p:childTnLst>
                              <p:par>
                                <p:cTn id="14" presetID="10" presetClass="entr" presetSubtype="0" fill="hold" nodeType="afterEffect">
                                  <p:stCondLst>
                                    <p:cond delay="1000"/>
                                  </p:stCondLst>
                                  <p:iterate type="wd">
                                    <p:tmPct val="10000"/>
                                  </p:iterate>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3000"/>
                                        <p:tgtEl>
                                          <p:spTgt spid="9">
                                            <p:txEl>
                                              <p:pRg st="1" end="1"/>
                                            </p:txEl>
                                          </p:spTgt>
                                        </p:tgtEl>
                                      </p:cBhvr>
                                    </p:animEffect>
                                  </p:childTnLst>
                                </p:cTn>
                              </p:par>
                            </p:childTnLst>
                          </p:cTn>
                        </p:par>
                        <p:par>
                          <p:cTn id="17" fill="hold">
                            <p:stCondLst>
                              <p:cond delay="22600"/>
                            </p:stCondLst>
                            <p:childTnLst>
                              <p:par>
                                <p:cTn id="18" presetID="22" presetClass="entr" presetSubtype="1" fill="hold" nodeType="afterEffect">
                                  <p:stCondLst>
                                    <p:cond delay="150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2000"/>
                                        <p:tgtEl>
                                          <p:spTgt spid="11"/>
                                        </p:tgtEl>
                                      </p:cBhvr>
                                    </p:animEffect>
                                  </p:childTnLst>
                                </p:cTn>
                              </p:par>
                            </p:childTnLst>
                          </p:cTn>
                        </p:par>
                        <p:par>
                          <p:cTn id="21" fill="hold">
                            <p:stCondLst>
                              <p:cond delay="26100"/>
                            </p:stCondLst>
                            <p:childTnLst>
                              <p:par>
                                <p:cTn id="22" presetID="1"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par>
                          <p:cTn id="24" fill="hold">
                            <p:stCondLst>
                              <p:cond delay="26100"/>
                            </p:stCondLst>
                            <p:childTnLst>
                              <p:par>
                                <p:cTn id="25" presetID="1"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261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2660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7100"/>
                            </p:stCondLst>
                            <p:childTnLst>
                              <p:par>
                                <p:cTn id="36" presetID="22" presetClass="entr" presetSubtype="4"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725,100+ Smart Phone Stock Photos, Pictures &amp; Royalty-Free Images -  iStock | Smartphone in hand, Smartphone icon, Mobile phone"/>
          <p:cNvPicPr>
            <a:picLocks noChangeAspect="1" noChangeArrowheads="1"/>
          </p:cNvPicPr>
          <p:nvPr/>
        </p:nvPicPr>
        <p:blipFill rotWithShape="1">
          <a:blip r:embed="rId2">
            <a:extLst>
              <a:ext uri="{28A0092B-C50C-407E-A947-70E740481C1C}">
                <a14:useLocalDpi xmlns:a14="http://schemas.microsoft.com/office/drawing/2010/main" val="0"/>
              </a:ext>
            </a:extLst>
          </a:blip>
          <a:srcRect l="35022" t="5025" r="35349" b="5433"/>
          <a:stretch/>
        </p:blipFill>
        <p:spPr bwMode="auto">
          <a:xfrm>
            <a:off x="1612900" y="1841500"/>
            <a:ext cx="1727200" cy="347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listic p letter with glowing ligh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174" t="10434" r="22173" b="7826"/>
          <a:stretch/>
        </p:blipFill>
        <p:spPr bwMode="auto">
          <a:xfrm>
            <a:off x="2190262" y="3097824"/>
            <a:ext cx="492868"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qph.cf2.quoracdn.net/main-qimg-e124001f6373cee579e1cac85d244e1c-l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5557" y="2411185"/>
            <a:ext cx="1469453" cy="22066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48325" y="2096478"/>
            <a:ext cx="1438215" cy="307777"/>
          </a:xfrm>
          <a:prstGeom prst="rect">
            <a:avLst/>
          </a:prstGeom>
          <a:solidFill>
            <a:srgbClr val="FFC000"/>
          </a:solidFill>
        </p:spPr>
        <p:style>
          <a:lnRef idx="3">
            <a:schemeClr val="lt1"/>
          </a:lnRef>
          <a:fillRef idx="1">
            <a:schemeClr val="accent4"/>
          </a:fillRef>
          <a:effectRef idx="1">
            <a:schemeClr val="accent4"/>
          </a:effectRef>
          <a:fontRef idx="minor">
            <a:schemeClr val="lt1"/>
          </a:fontRef>
        </p:style>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Scan the Image</a:t>
            </a:r>
            <a:endParaRPr lang="en-US" sz="14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
        <p:nvSpPr>
          <p:cNvPr id="9" name="Rectangle 8"/>
          <p:cNvSpPr/>
          <p:nvPr/>
        </p:nvSpPr>
        <p:spPr>
          <a:xfrm>
            <a:off x="2367808" y="4730821"/>
            <a:ext cx="184731" cy="307777"/>
          </a:xfrm>
          <a:prstGeom prst="rect">
            <a:avLst/>
          </a:prstGeom>
          <a:noFill/>
        </p:spPr>
        <p:txBody>
          <a:bodyPr wrap="none" lIns="91440" tIns="45720" rIns="91440" bIns="45720">
            <a:spAutoFit/>
          </a:bodyPr>
          <a:lstStyle/>
          <a:p>
            <a:pPr algn="ctr"/>
            <a:endParaRPr lang="en-US" sz="14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
        <p:nvSpPr>
          <p:cNvPr id="10" name="Rectangle 9"/>
          <p:cNvSpPr/>
          <p:nvPr/>
        </p:nvSpPr>
        <p:spPr>
          <a:xfrm>
            <a:off x="1812356" y="4734903"/>
            <a:ext cx="1329210" cy="307777"/>
          </a:xfrm>
          <a:prstGeom prst="rect">
            <a:avLst/>
          </a:prstGeom>
          <a:solidFill>
            <a:srgbClr val="92D050"/>
          </a:solidFill>
        </p:spPr>
        <p:style>
          <a:lnRef idx="3">
            <a:schemeClr val="lt1"/>
          </a:lnRef>
          <a:fillRef idx="1">
            <a:schemeClr val="accent4"/>
          </a:fillRef>
          <a:effectRef idx="1">
            <a:schemeClr val="accent4"/>
          </a:effectRef>
          <a:fontRef idx="minor">
            <a:schemeClr val="lt1"/>
          </a:fontRef>
        </p:style>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latin typeface="SansSerif" panose="00000400000000000000" pitchFamily="2" charset="2"/>
              </a:rPr>
              <a:t>Get the Result</a:t>
            </a:r>
            <a:endParaRPr lang="en-US" sz="14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209526208"/>
              </p:ext>
            </p:extLst>
          </p:nvPr>
        </p:nvGraphicFramePr>
        <p:xfrm>
          <a:off x="5609063" y="2682279"/>
          <a:ext cx="4627758" cy="1321008"/>
        </p:xfrm>
        <a:graphic>
          <a:graphicData uri="http://schemas.openxmlformats.org/drawingml/2006/table">
            <a:tbl>
              <a:tblPr firstRow="1" bandRow="1">
                <a:tableStyleId>{1E171933-4619-4E11-9A3F-F7608DF75F80}</a:tableStyleId>
              </a:tblPr>
              <a:tblGrid>
                <a:gridCol w="2313879"/>
                <a:gridCol w="2313879"/>
              </a:tblGrid>
              <a:tr h="440336">
                <a:tc>
                  <a:txBody>
                    <a:bodyPr/>
                    <a:lstStyle/>
                    <a:p>
                      <a:pPr algn="ctr"/>
                      <a:r>
                        <a:rPr lang="en-IN" dirty="0" smtClean="0">
                          <a:latin typeface="SansSerif" panose="00000400000000000000" pitchFamily="2" charset="2"/>
                        </a:rPr>
                        <a:t>Description</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Result</a:t>
                      </a:r>
                      <a:endParaRPr lang="en-IN" dirty="0">
                        <a:latin typeface="SansSerif" panose="00000400000000000000" pitchFamily="2" charset="2"/>
                      </a:endParaRPr>
                    </a:p>
                  </a:txBody>
                  <a:tcPr/>
                </a:tc>
              </a:tr>
              <a:tr h="440336">
                <a:tc>
                  <a:txBody>
                    <a:bodyPr/>
                    <a:lstStyle/>
                    <a:p>
                      <a:r>
                        <a:rPr lang="en-IN" dirty="0" smtClean="0">
                          <a:latin typeface="SansSerif" panose="00000400000000000000" pitchFamily="2" charset="2"/>
                        </a:rPr>
                        <a:t>Silk Hair</a:t>
                      </a:r>
                      <a:endParaRPr lang="en-IN" dirty="0">
                        <a:latin typeface="SansSerif" panose="00000400000000000000" pitchFamily="2" charset="2"/>
                      </a:endParaRPr>
                    </a:p>
                  </a:txBody>
                  <a:tcPr/>
                </a:tc>
                <a:tc>
                  <a:txBody>
                    <a:bodyPr/>
                    <a:lstStyle/>
                    <a:p>
                      <a:r>
                        <a:rPr lang="en-IN" dirty="0" smtClean="0">
                          <a:latin typeface="SansSerif" panose="00000400000000000000" pitchFamily="2" charset="2"/>
                        </a:rPr>
                        <a:t>Good /</a:t>
                      </a:r>
                      <a:r>
                        <a:rPr lang="en-IN" baseline="0" dirty="0" smtClean="0">
                          <a:latin typeface="SansSerif" panose="00000400000000000000" pitchFamily="2" charset="2"/>
                        </a:rPr>
                        <a:t> Bad</a:t>
                      </a:r>
                      <a:endParaRPr lang="en-IN" dirty="0">
                        <a:latin typeface="SansSerif" panose="00000400000000000000" pitchFamily="2" charset="2"/>
                      </a:endParaRPr>
                    </a:p>
                  </a:txBody>
                  <a:tcPr/>
                </a:tc>
              </a:tr>
              <a:tr h="440336">
                <a:tc>
                  <a:txBody>
                    <a:bodyPr/>
                    <a:lstStyle/>
                    <a:p>
                      <a:r>
                        <a:rPr lang="en-IN" dirty="0" smtClean="0">
                          <a:latin typeface="SansSerif" panose="00000400000000000000" pitchFamily="2" charset="2"/>
                        </a:rPr>
                        <a:t>Corn Leaf Disease</a:t>
                      </a:r>
                      <a:endParaRPr lang="en-IN" dirty="0">
                        <a:latin typeface="SansSerif" panose="00000400000000000000" pitchFamily="2" charset="2"/>
                      </a:endParaRPr>
                    </a:p>
                  </a:txBody>
                  <a:tcPr/>
                </a:tc>
                <a:tc>
                  <a:txBody>
                    <a:bodyPr/>
                    <a:lstStyle/>
                    <a:p>
                      <a:r>
                        <a:rPr lang="en-IN" dirty="0" smtClean="0">
                          <a:latin typeface="SansSerif" panose="00000400000000000000" pitchFamily="2" charset="2"/>
                        </a:rPr>
                        <a:t>Ok / Infected</a:t>
                      </a:r>
                      <a:endParaRPr lang="en-IN" dirty="0">
                        <a:latin typeface="SansSerif" panose="00000400000000000000" pitchFamily="2" charset="2"/>
                      </a:endParaRPr>
                    </a:p>
                  </a:txBody>
                  <a:tcPr/>
                </a:tc>
              </a:tr>
            </a:tbl>
          </a:graphicData>
        </a:graphic>
      </p:graphicFrame>
      <p:pic>
        <p:nvPicPr>
          <p:cNvPr id="12" name="Picture 8" descr="https://encrypted-tbn0.gstatic.com/images?q=tbn:ANd9GcQ5KDIMwYp1IilHMmDMMnOCbu0PaWdOk5lxK3FHNuhEArwwnYoJOCBNMWx5wGKC0GzXutA&amp;usqp=CA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707" y="2404791"/>
            <a:ext cx="1490618" cy="22229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2566068987"/>
              </p:ext>
            </p:extLst>
          </p:nvPr>
        </p:nvGraphicFramePr>
        <p:xfrm>
          <a:off x="4146113" y="2699126"/>
          <a:ext cx="7717425" cy="2194560"/>
        </p:xfrm>
        <a:graphic>
          <a:graphicData uri="http://schemas.openxmlformats.org/drawingml/2006/table">
            <a:tbl>
              <a:tblPr firstRow="1" bandRow="1">
                <a:tableStyleId>{17292A2E-F333-43FB-9621-5CBBE7FDCDCB}</a:tableStyleId>
              </a:tblPr>
              <a:tblGrid>
                <a:gridCol w="2572475"/>
                <a:gridCol w="2572475"/>
                <a:gridCol w="2572475"/>
              </a:tblGrid>
              <a:tr h="341914">
                <a:tc>
                  <a:txBody>
                    <a:bodyPr/>
                    <a:lstStyle/>
                    <a:p>
                      <a:pPr algn="ctr"/>
                      <a:r>
                        <a:rPr lang="en-IN" dirty="0" smtClean="0">
                          <a:latin typeface="SansSerif" panose="00000400000000000000" pitchFamily="2" charset="2"/>
                        </a:rPr>
                        <a:t>Description</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Result</a:t>
                      </a:r>
                      <a:endParaRPr lang="en-IN" dirty="0">
                        <a:latin typeface="SansSerif" panose="00000400000000000000" pitchFamily="2" charset="2"/>
                      </a:endParaRPr>
                    </a:p>
                  </a:txBody>
                  <a:tcPr/>
                </a:tc>
                <a:tc>
                  <a:txBody>
                    <a:bodyPr/>
                    <a:lstStyle/>
                    <a:p>
                      <a:pPr algn="ctr"/>
                      <a:r>
                        <a:rPr lang="en-IN" dirty="0" smtClean="0">
                          <a:latin typeface="SansSerif" panose="00000400000000000000" pitchFamily="2" charset="2"/>
                        </a:rPr>
                        <a:t>Remarks</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a:t>
                      </a:r>
                      <a:r>
                        <a:rPr lang="en-IN" baseline="0" dirty="0" smtClean="0">
                          <a:latin typeface="SansSerif" panose="00000400000000000000" pitchFamily="2" charset="2"/>
                        </a:rPr>
                        <a:t> Ear Length</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21.4 Cm</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All</a:t>
                      </a:r>
                      <a:r>
                        <a:rPr lang="en-IN" baseline="0" dirty="0" smtClean="0">
                          <a:latin typeface="SansSerif" panose="00000400000000000000" pitchFamily="2" charset="2"/>
                        </a:rPr>
                        <a:t> Good</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Corn </a:t>
                      </a:r>
                      <a:r>
                        <a:rPr lang="en-IN" dirty="0" smtClean="0">
                          <a:latin typeface="SansSerif" panose="00000400000000000000" pitchFamily="2" charset="2"/>
                        </a:rPr>
                        <a:t>Ear Width</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Xx</a:t>
                      </a:r>
                      <a:r>
                        <a:rPr lang="en-IN" baseline="0" dirty="0" smtClean="0">
                          <a:latin typeface="SansSerif" panose="00000400000000000000" pitchFamily="2" charset="2"/>
                        </a:rPr>
                        <a:t> Cm</a:t>
                      </a:r>
                      <a:r>
                        <a:rPr lang="en-IN" dirty="0" smtClean="0">
                          <a:latin typeface="SansSerif" panose="00000400000000000000" pitchFamily="2" charset="2"/>
                        </a:rPr>
                        <a:t> </a:t>
                      </a:r>
                      <a:endParaRPr lang="en-IN" dirty="0">
                        <a:latin typeface="SansSerif" panose="00000400000000000000" pitchFamily="2" charset="2"/>
                      </a:endParaRPr>
                    </a:p>
                  </a:txBody>
                  <a:tcPr/>
                </a:tc>
                <a:tc>
                  <a:txBody>
                    <a:bodyPr/>
                    <a:lstStyle/>
                    <a:p>
                      <a:pPr algn="l"/>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Kernels</a:t>
                      </a:r>
                      <a:r>
                        <a:rPr lang="en-IN" baseline="0" dirty="0" smtClean="0">
                          <a:latin typeface="SansSerif" panose="00000400000000000000" pitchFamily="2" charset="2"/>
                        </a:rPr>
                        <a:t> per row</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16</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Ok</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Kernel Quality</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Some</a:t>
                      </a:r>
                      <a:r>
                        <a:rPr lang="en-IN" baseline="0" dirty="0" smtClean="0">
                          <a:latin typeface="SansSerif" panose="00000400000000000000" pitchFamily="2" charset="2"/>
                        </a:rPr>
                        <a:t> are good</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Some</a:t>
                      </a:r>
                      <a:r>
                        <a:rPr lang="en-IN" baseline="0" dirty="0" smtClean="0">
                          <a:latin typeface="SansSerif" panose="00000400000000000000" pitchFamily="2" charset="2"/>
                        </a:rPr>
                        <a:t> are infected</a:t>
                      </a:r>
                      <a:endParaRPr lang="en-IN" dirty="0">
                        <a:latin typeface="SansSerif" panose="00000400000000000000" pitchFamily="2" charset="2"/>
                      </a:endParaRPr>
                    </a:p>
                  </a:txBody>
                  <a:tcPr/>
                </a:tc>
              </a:tr>
              <a:tr h="341914">
                <a:tc>
                  <a:txBody>
                    <a:bodyPr/>
                    <a:lstStyle/>
                    <a:p>
                      <a:pPr algn="l"/>
                      <a:r>
                        <a:rPr lang="en-IN" dirty="0" smtClean="0">
                          <a:latin typeface="SansSerif" panose="00000400000000000000" pitchFamily="2" charset="2"/>
                        </a:rPr>
                        <a:t>No.</a:t>
                      </a:r>
                      <a:r>
                        <a:rPr lang="en-IN" baseline="0" dirty="0" smtClean="0">
                          <a:latin typeface="SansSerif" panose="00000400000000000000" pitchFamily="2" charset="2"/>
                        </a:rPr>
                        <a:t> of Kernels</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700</a:t>
                      </a:r>
                      <a:endParaRPr lang="en-IN" dirty="0">
                        <a:latin typeface="SansSerif" panose="00000400000000000000" pitchFamily="2" charset="2"/>
                      </a:endParaRPr>
                    </a:p>
                  </a:txBody>
                  <a:tcPr/>
                </a:tc>
                <a:tc>
                  <a:txBody>
                    <a:bodyPr/>
                    <a:lstStyle/>
                    <a:p>
                      <a:pPr algn="l"/>
                      <a:r>
                        <a:rPr lang="en-IN" dirty="0" smtClean="0">
                          <a:latin typeface="SansSerif" panose="00000400000000000000" pitchFamily="2" charset="2"/>
                        </a:rPr>
                        <a:t>Some</a:t>
                      </a:r>
                      <a:r>
                        <a:rPr lang="en-IN" baseline="0" dirty="0" smtClean="0">
                          <a:latin typeface="SansSerif" panose="00000400000000000000" pitchFamily="2" charset="2"/>
                        </a:rPr>
                        <a:t> </a:t>
                      </a:r>
                      <a:r>
                        <a:rPr lang="en-IN" baseline="0" smtClean="0">
                          <a:latin typeface="SansSerif" panose="00000400000000000000" pitchFamily="2" charset="2"/>
                        </a:rPr>
                        <a:t>are damaged</a:t>
                      </a:r>
                      <a:endParaRPr lang="en-IN" dirty="0">
                        <a:latin typeface="SansSerif" panose="00000400000000000000" pitchFamily="2" charset="2"/>
                      </a:endParaRPr>
                    </a:p>
                  </a:txBody>
                  <a:tcPr/>
                </a:tc>
              </a:tr>
            </a:tbl>
          </a:graphicData>
        </a:graphic>
      </p:graphicFrame>
      <p:sp>
        <p:nvSpPr>
          <p:cNvPr id="2" name="Rectangle 1"/>
          <p:cNvSpPr/>
          <p:nvPr/>
        </p:nvSpPr>
        <p:spPr>
          <a:xfrm>
            <a:off x="2891395" y="300335"/>
            <a:ext cx="5926622" cy="615553"/>
          </a:xfrm>
          <a:prstGeom prst="rect">
            <a:avLst/>
          </a:prstGeom>
          <a:ln>
            <a:noFill/>
          </a:ln>
        </p:spPr>
        <p:style>
          <a:lnRef idx="1">
            <a:schemeClr val="accent5"/>
          </a:lnRef>
          <a:fillRef idx="2">
            <a:schemeClr val="accent5"/>
          </a:fillRef>
          <a:effectRef idx="1">
            <a:schemeClr val="accent5"/>
          </a:effectRef>
          <a:fontRef idx="minor">
            <a:schemeClr val="dk1"/>
          </a:fontRef>
        </p:style>
        <p:txBody>
          <a:bodyPr wrap="none" lIns="91440" tIns="45720" rIns="91440" bIns="45720">
            <a:spAutoFit/>
          </a:bodyPr>
          <a:lstStyle/>
          <a:p>
            <a:pPr algn="ctr"/>
            <a:r>
              <a:rPr lang="en-US" sz="3400" dirty="0" smtClean="0">
                <a:ln w="0"/>
                <a:effectLst>
                  <a:outerShdw blurRad="38100" dist="19050" dir="2700000" algn="tl" rotWithShape="0">
                    <a:schemeClr val="dk1">
                      <a:alpha val="40000"/>
                    </a:schemeClr>
                  </a:outerShdw>
                </a:effectLst>
                <a:latin typeface="SansSerif" panose="00000400000000000000" pitchFamily="2" charset="2"/>
              </a:rPr>
              <a:t>Image Process on Deep Corn</a:t>
            </a:r>
            <a:endParaRPr lang="en-US" sz="3400" b="0" cap="none" spc="0" dirty="0">
              <a:ln w="0"/>
              <a:solidFill>
                <a:schemeClr val="tx1"/>
              </a:solidFill>
              <a:effectLst>
                <a:outerShdw blurRad="38100" dist="19050" dir="2700000" algn="tl" rotWithShape="0">
                  <a:schemeClr val="dk1">
                    <a:alpha val="40000"/>
                  </a:schemeClr>
                </a:outerShdw>
              </a:effectLst>
              <a:latin typeface="SansSerif" panose="00000400000000000000" pitchFamily="2" charset="2"/>
            </a:endParaRPr>
          </a:p>
        </p:txBody>
      </p:sp>
    </p:spTree>
    <p:extLst>
      <p:ext uri="{BB962C8B-B14F-4D97-AF65-F5344CB8AC3E}">
        <p14:creationId xmlns:p14="http://schemas.microsoft.com/office/powerpoint/2010/main" val="16184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1028"/>
                                        </p:tgtEl>
                                        <p:attrNameLst>
                                          <p:attrName>style.visibility</p:attrName>
                                        </p:attrNameLst>
                                      </p:cBhvr>
                                      <p:to>
                                        <p:strVal val="visible"/>
                                      </p:to>
                                    </p:set>
                                    <p:animEffect transition="in" filter="wipe(left)">
                                      <p:cBhvr>
                                        <p:cTn id="11" dur="2000"/>
                                        <p:tgtEl>
                                          <p:spTgt spid="1028"/>
                                        </p:tgtEl>
                                      </p:cBhvr>
                                    </p:animEffect>
                                  </p:childTnLst>
                                  <p:subTnLst>
                                    <p:set>
                                      <p:cBhvr override="childStyle">
                                        <p:cTn dur="1" fill="hold" display="0" masterRel="sameClick" afterEffect="1">
                                          <p:stCondLst>
                                            <p:cond evt="end" delay="0">
                                              <p:tn val="9"/>
                                            </p:cond>
                                          </p:stCondLst>
                                        </p:cTn>
                                        <p:tgtEl>
                                          <p:spTgt spid="1028"/>
                                        </p:tgtEl>
                                        <p:attrNameLst>
                                          <p:attrName>style.visibility</p:attrName>
                                        </p:attrNameLst>
                                      </p:cBhvr>
                                      <p:to>
                                        <p:strVal val="hidden"/>
                                      </p:to>
                                    </p:set>
                                  </p:subTnLst>
                                </p:cTn>
                              </p:par>
                            </p:childTnLst>
                          </p:cTn>
                        </p:par>
                        <p:par>
                          <p:cTn id="12" fill="hold">
                            <p:stCondLst>
                              <p:cond delay="3500"/>
                            </p:stCondLst>
                            <p:childTnLst>
                              <p:par>
                                <p:cTn id="13" presetID="22" presetClass="entr" presetSubtype="8" fill="hold" grpId="0" nodeType="afterEffect">
                                  <p:stCondLst>
                                    <p:cond delay="1000"/>
                                  </p:stCondLst>
                                  <p:iterate type="wd">
                                    <p:tmPct val="10000"/>
                                  </p:iterate>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par>
                          <p:cTn id="16" fill="hold">
                            <p:stCondLst>
                              <p:cond delay="6900"/>
                            </p:stCondLst>
                            <p:childTnLst>
                              <p:par>
                                <p:cTn id="17" presetID="10" presetClass="entr" presetSubtype="0"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2000"/>
                                        <p:tgtEl>
                                          <p:spTgt spid="1030"/>
                                        </p:tgtEl>
                                      </p:cBhvr>
                                    </p:animEffect>
                                  </p:childTnLst>
                                </p:cTn>
                              </p:par>
                            </p:childTnLst>
                          </p:cTn>
                        </p:par>
                        <p:par>
                          <p:cTn id="20" fill="hold">
                            <p:stCondLst>
                              <p:cond delay="8900"/>
                            </p:stCondLst>
                            <p:childTnLst>
                              <p:par>
                                <p:cTn id="21" presetID="1" presetClass="entr" presetSubtype="0" fill="hold" grpId="0" nodeType="afterEffect">
                                  <p:stCondLst>
                                    <p:cond delay="100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9900"/>
                            </p:stCondLst>
                            <p:childTnLst>
                              <p:par>
                                <p:cTn id="24" presetID="10" presetClass="entr" presetSubtype="0" fill="hold" nodeType="afterEffect">
                                  <p:stCondLst>
                                    <p:cond delay="15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3000"/>
                                        <p:tgtEl>
                                          <p:spTgt spid="6"/>
                                        </p:tgtEl>
                                      </p:cBhvr>
                                    </p:animEffect>
                                  </p:childTnLst>
                                  <p:subTnLst>
                                    <p:set>
                                      <p:cBhvr override="childStyle">
                                        <p:cTn dur="1" fill="hold" display="0" masterRel="sameClick" afterEffect="1">
                                          <p:stCondLst>
                                            <p:cond evt="end" delay="0">
                                              <p:tn val="24"/>
                                            </p:cond>
                                          </p:stCondLst>
                                        </p:cTn>
                                        <p:tgtEl>
                                          <p:spTgt spid="6"/>
                                        </p:tgtEl>
                                        <p:attrNameLst>
                                          <p:attrName>style.visibility</p:attrName>
                                        </p:attrNameLst>
                                      </p:cBhvr>
                                      <p:to>
                                        <p:strVal val="hidden"/>
                                      </p:to>
                                    </p:set>
                                  </p:subTnLst>
                                </p:cTn>
                              </p:par>
                            </p:childTnLst>
                          </p:cTn>
                        </p:par>
                        <p:par>
                          <p:cTn id="27" fill="hold">
                            <p:stCondLst>
                              <p:cond delay="14400"/>
                            </p:stCondLst>
                            <p:childTnLst>
                              <p:par>
                                <p:cTn id="28" presetID="22" presetClass="entr" presetSubtype="1" fill="hold" nodeType="afterEffect">
                                  <p:stCondLst>
                                    <p:cond delay="500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2000"/>
                                        <p:tgtEl>
                                          <p:spTgt spid="12"/>
                                        </p:tgtEl>
                                      </p:cBhvr>
                                    </p:animEffect>
                                  </p:childTnLst>
                                </p:cTn>
                              </p:par>
                            </p:childTnLst>
                          </p:cTn>
                        </p:par>
                        <p:par>
                          <p:cTn id="31" fill="hold">
                            <p:stCondLst>
                              <p:cond delay="21400"/>
                            </p:stCondLst>
                            <p:childTnLst>
                              <p:par>
                                <p:cTn id="32" presetID="10" presetClass="entr" presetSubtype="0" fill="hold" nodeType="after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319</TotalTime>
  <Words>615</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SansSerif</vt:lpstr>
      <vt:lpstr>Wingdings 3</vt:lpstr>
      <vt:lpstr>Ion Boardroom</vt:lpstr>
      <vt:lpstr>Research on Image Processing (Deep Corn) </vt:lpstr>
      <vt:lpstr>INTRODUCTION </vt:lpstr>
      <vt:lpstr>Technology Prerequisites</vt:lpstr>
      <vt:lpstr>Technologies</vt:lpstr>
      <vt:lpstr>PowerPoint Presentation</vt:lpstr>
      <vt:lpstr>Image Detection</vt:lpstr>
      <vt:lpstr>2D Vs 3D Image</vt:lpstr>
      <vt:lpstr>What is our Aim</vt:lpstr>
      <vt:lpstr>PowerPoint Presentation</vt:lpstr>
      <vt:lpstr>Research for Deep Corn Images </vt:lpstr>
      <vt:lpstr>Summary</vt:lpstr>
      <vt:lpstr>Any 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Image Process (Deep Corn)</dc:title>
  <dc:creator>goutham chilluveri</dc:creator>
  <cp:lastModifiedBy>goutham chilluveri</cp:lastModifiedBy>
  <cp:revision>49</cp:revision>
  <dcterms:created xsi:type="dcterms:W3CDTF">2023-07-21T08:09:38Z</dcterms:created>
  <dcterms:modified xsi:type="dcterms:W3CDTF">2023-07-24T08:01:02Z</dcterms:modified>
</cp:coreProperties>
</file>