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1662DC-47B7-481A-801A-D9E9A72E4331}">
  <a:tblStyle styleId="{971662DC-47B7-481A-801A-D9E9A72E433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rive.google.com/file/d/1dtQDnvPM2RuPuvbA2u-jmamo09hkF3xZ/view?usp=sharing" TargetMode="External"/><Relationship Id="rId4" Type="http://schemas.openxmlformats.org/officeDocument/2006/relationships/hyperlink" Target="http://localhost:8082/hystrix" TargetMode="External"/><Relationship Id="rId5" Type="http://schemas.openxmlformats.org/officeDocument/2006/relationships/hyperlink" Target="http://localhost:8082/hystrix" TargetMode="External"/><Relationship Id="rId6" Type="http://schemas.openxmlformats.org/officeDocument/2006/relationships/hyperlink" Target="http://localhost:8082/actuator/hystrix.strea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github.com/Netflix/Hystrix/wiki/How-it-Wor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youtube.com/watch?v=1MPDOdFihPo" TargetMode="External"/><Relationship Id="rId4" Type="http://schemas.openxmlformats.org/officeDocument/2006/relationships/hyperlink" Target="https://www.logicbig.com/tutorials/spring-framework/spring-cloud/hystrix-configuration-properties.html" TargetMode="External"/><Relationship Id="rId5" Type="http://schemas.openxmlformats.org/officeDocument/2006/relationships/hyperlink" Target="https://medium.com/@darek1024/hystrix-circuit-breaker-how-to-set-it-up-properly-84c75cfbe3e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Hystrix Circuit Breaker &amp; Dashboard</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ctrTitle"/>
          </p:nvPr>
        </p:nvSpPr>
        <p:spPr>
          <a:xfrm>
            <a:off x="533400" y="228601"/>
            <a:ext cx="7315200" cy="685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Turbine</a:t>
            </a:r>
            <a:endParaRPr sz="3959"/>
          </a:p>
        </p:txBody>
      </p:sp>
      <p:sp>
        <p:nvSpPr>
          <p:cNvPr id="143" name="Google Shape;143;p22"/>
          <p:cNvSpPr/>
          <p:nvPr/>
        </p:nvSpPr>
        <p:spPr>
          <a:xfrm>
            <a:off x="34636" y="914400"/>
            <a:ext cx="8575964"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Instead of having a separate dashboard for every service we can use </a:t>
            </a:r>
            <a:r>
              <a:rPr b="1" i="0" lang="en-US" sz="1800" u="none" cap="none" strike="noStrike">
                <a:solidFill>
                  <a:schemeClr val="dk1"/>
                </a:solidFill>
                <a:latin typeface="Calibri"/>
                <a:ea typeface="Calibri"/>
                <a:cs typeface="Calibri"/>
                <a:sym typeface="Calibri"/>
              </a:rPr>
              <a:t>Turbine</a:t>
            </a:r>
            <a:r>
              <a:rPr b="0" i="0" lang="en-US" sz="1800" u="none" cap="none" strike="noStrike">
                <a:solidFill>
                  <a:schemeClr val="dk1"/>
                </a:solidFill>
                <a:latin typeface="Calibri"/>
                <a:ea typeface="Calibri"/>
                <a:cs typeface="Calibri"/>
                <a:sym typeface="Calibri"/>
              </a:rPr>
              <a:t> to provide a unified view of all services in a single dashboard.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Turbine provides a way to aggregate this information across all installations of an application in a cluster. Integrating turbine into a Spring-Cloud based application is straightforward, all it requires is information on which clusters to expose information on and how to aggregate information about the specific clusters.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POM file:</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&lt;groupId&gt;org.springframework.cloud&lt;/groupId&gt;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&lt;artifactId&gt;spring-cloud-starter-turbine&lt;/artifactId&gt;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&lt;exclusions&gt;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&lt;exclusion&gt;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&lt;groupId&gt;javax.servlet&lt;/groupId&gt;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&lt;artifactId&gt;servlet-api&lt;/artifactId&gt;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&lt;/exclusion&gt;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&lt;/exclusions&gt;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ctrTitle"/>
          </p:nvPr>
        </p:nvSpPr>
        <p:spPr>
          <a:xfrm>
            <a:off x="533400" y="228601"/>
            <a:ext cx="7315200" cy="685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Feign Client with fallback</a:t>
            </a:r>
            <a:endParaRPr sz="3959"/>
          </a:p>
        </p:txBody>
      </p:sp>
      <p:sp>
        <p:nvSpPr>
          <p:cNvPr id="149" name="Google Shape;149;p23"/>
          <p:cNvSpPr/>
          <p:nvPr/>
        </p:nvSpPr>
        <p:spPr>
          <a:xfrm>
            <a:off x="34636" y="914400"/>
            <a:ext cx="8575964"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Feign client with fallback</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https://www.appsdeveloperblog.com/hystrix-circuitbreaker-and-feign/</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0" y="228601"/>
            <a:ext cx="41910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What is Hystrix?</a:t>
            </a:r>
            <a:endParaRPr/>
          </a:p>
        </p:txBody>
      </p:sp>
      <p:sp>
        <p:nvSpPr>
          <p:cNvPr id="91" name="Google Shape;91;p14"/>
          <p:cNvSpPr txBox="1"/>
          <p:nvPr>
            <p:ph idx="1" type="subTitle"/>
          </p:nvPr>
        </p:nvSpPr>
        <p:spPr>
          <a:xfrm>
            <a:off x="246275" y="1004075"/>
            <a:ext cx="8582100" cy="5702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960"/>
              <a:buNone/>
            </a:pPr>
            <a:r>
              <a:rPr b="1" lang="en-US" sz="3559"/>
              <a:t>Hystrix is a latency and fault tolerance library designed to isolate points of access to remote systems, services and 3rd party libraries, stop cascading failure and enable resilience in complex distributed systems where failure is inevitable.</a:t>
            </a:r>
            <a:endParaRPr b="1" sz="3559"/>
          </a:p>
          <a:p>
            <a:pPr indent="0" lvl="0" marL="0" rtl="0" algn="just">
              <a:lnSpc>
                <a:spcPct val="90000"/>
              </a:lnSpc>
              <a:spcBef>
                <a:spcPts val="0"/>
              </a:spcBef>
              <a:spcAft>
                <a:spcPts val="0"/>
              </a:spcAft>
              <a:buClr>
                <a:srgbClr val="888888"/>
              </a:buClr>
              <a:buSzPts val="2960"/>
              <a:buNone/>
            </a:pPr>
            <a:br>
              <a:rPr lang="en-US" sz="3559"/>
            </a:br>
            <a:r>
              <a:rPr lang="en-US" sz="3559"/>
              <a:t>Usually for systems developed using Microservices architecture, there are many microservices involved. These microservices collaborate with each other.</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ctrTitle"/>
          </p:nvPr>
        </p:nvSpPr>
        <p:spPr>
          <a:xfrm>
            <a:off x="0" y="228601"/>
            <a:ext cx="41910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What is Hystrix?</a:t>
            </a:r>
            <a:endParaRPr/>
          </a:p>
        </p:txBody>
      </p:sp>
      <p:sp>
        <p:nvSpPr>
          <p:cNvPr id="97" name="Google Shape;97;p15"/>
          <p:cNvSpPr txBox="1"/>
          <p:nvPr>
            <p:ph idx="1" type="subTitle"/>
          </p:nvPr>
        </p:nvSpPr>
        <p:spPr>
          <a:xfrm>
            <a:off x="0" y="1143000"/>
            <a:ext cx="8595900" cy="19641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b="1" lang="en-US"/>
              <a:t>And it is difficult to find which MicroService is down or caused the problem.</a:t>
            </a:r>
            <a:endParaRPr/>
          </a:p>
        </p:txBody>
      </p:sp>
      <p:pic>
        <p:nvPicPr>
          <p:cNvPr id="98" name="Google Shape;98;p15"/>
          <p:cNvPicPr preferRelativeResize="0"/>
          <p:nvPr/>
        </p:nvPicPr>
        <p:blipFill rotWithShape="1">
          <a:blip r:embed="rId3">
            <a:alphaModFix/>
          </a:blip>
          <a:srcRect b="0" l="0" r="0" t="0"/>
          <a:stretch/>
        </p:blipFill>
        <p:spPr>
          <a:xfrm>
            <a:off x="259075" y="3200400"/>
            <a:ext cx="8336925" cy="346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533400" y="228601"/>
            <a:ext cx="41910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What is Hystrix?</a:t>
            </a:r>
            <a:endParaRPr/>
          </a:p>
        </p:txBody>
      </p:sp>
      <p:sp>
        <p:nvSpPr>
          <p:cNvPr id="104" name="Google Shape;104;p16"/>
          <p:cNvSpPr txBox="1"/>
          <p:nvPr>
            <p:ph idx="1" type="subTitle"/>
          </p:nvPr>
        </p:nvSpPr>
        <p:spPr>
          <a:xfrm>
            <a:off x="113675" y="1023025"/>
            <a:ext cx="9030300" cy="55887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lang="en-US" sz="3520"/>
              <a:t>suppose if the microservice 9 in the above diagram failed, then using the traditional approach we will propagate an exception. But this will still cause the whole system to crash anyways.</a:t>
            </a:r>
            <a:endParaRPr sz="3520"/>
          </a:p>
          <a:p>
            <a:pPr indent="0" lvl="0" marL="0" rtl="0" algn="just">
              <a:lnSpc>
                <a:spcPct val="80000"/>
              </a:lnSpc>
              <a:spcBef>
                <a:spcPts val="0"/>
              </a:spcBef>
              <a:spcAft>
                <a:spcPts val="0"/>
              </a:spcAft>
              <a:buClr>
                <a:srgbClr val="888888"/>
              </a:buClr>
              <a:buSzPts val="2720"/>
              <a:buNone/>
            </a:pPr>
            <a:br>
              <a:rPr lang="en-US" sz="3520"/>
            </a:br>
            <a:r>
              <a:rPr lang="en-US" sz="3520"/>
              <a:t>This problem gets more complex as the number of microservices increase. The number of microservices can be as high as 1000. This is where hystrix comes into picture-</a:t>
            </a:r>
            <a:br>
              <a:rPr lang="en-US" sz="3520"/>
            </a:br>
            <a:r>
              <a:rPr lang="en-US" sz="3520"/>
              <a:t>We will be using two features of Hystrix-Fallback method</a:t>
            </a:r>
            <a:endParaRPr sz="4000"/>
          </a:p>
          <a:p>
            <a:pPr indent="0" lvl="0" marL="0" rtl="0" algn="just">
              <a:lnSpc>
                <a:spcPct val="80000"/>
              </a:lnSpc>
              <a:spcBef>
                <a:spcPts val="544"/>
              </a:spcBef>
              <a:spcAft>
                <a:spcPts val="0"/>
              </a:spcAft>
              <a:buClr>
                <a:srgbClr val="888888"/>
              </a:buClr>
              <a:buSzPts val="2720"/>
              <a:buNone/>
            </a:pPr>
            <a:r>
              <a:rPr lang="en-US" sz="3520"/>
              <a:t>Circuit Breaker</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533400" y="228601"/>
            <a:ext cx="41910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What is Hystrix?</a:t>
            </a:r>
            <a:endParaRPr/>
          </a:p>
        </p:txBody>
      </p:sp>
      <p:sp>
        <p:nvSpPr>
          <p:cNvPr id="110" name="Google Shape;110;p17"/>
          <p:cNvSpPr txBox="1"/>
          <p:nvPr>
            <p:ph idx="1" type="subTitle"/>
          </p:nvPr>
        </p:nvSpPr>
        <p:spPr>
          <a:xfrm>
            <a:off x="265225" y="1041950"/>
            <a:ext cx="8544000" cy="5607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2960"/>
              <a:buNone/>
            </a:pPr>
            <a:r>
              <a:rPr lang="en-US" sz="3759"/>
              <a:t>Now suppose due to some reason the employee-producer exposed service throws an exception. In this case using Hystrix we define a fallback method. This fallback method should have the same return type as the exposed service. In case of exception in the exposed service the fallback method will return some value.</a:t>
            </a:r>
            <a:br>
              <a:rPr lang="en-US" sz="3759"/>
            </a:br>
            <a:endParaRPr sz="375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533400" y="228601"/>
            <a:ext cx="7315200" cy="685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How to open Dashboard</a:t>
            </a:r>
            <a:endParaRPr sz="3959"/>
          </a:p>
        </p:txBody>
      </p:sp>
      <p:sp>
        <p:nvSpPr>
          <p:cNvPr id="116" name="Google Shape;116;p18"/>
          <p:cNvSpPr txBox="1"/>
          <p:nvPr>
            <p:ph idx="1" type="subTitle"/>
          </p:nvPr>
        </p:nvSpPr>
        <p:spPr>
          <a:xfrm>
            <a:off x="114500" y="762000"/>
            <a:ext cx="8763000" cy="5334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2720"/>
              <a:buNone/>
            </a:pPr>
            <a:r>
              <a:rPr lang="en-US" sz="2720"/>
              <a:t>Download Example: </a:t>
            </a:r>
            <a:r>
              <a:rPr lang="en-US" sz="2720" u="sng">
                <a:solidFill>
                  <a:schemeClr val="hlink"/>
                </a:solidFill>
                <a:hlinkClick r:id="rId3"/>
              </a:rPr>
              <a:t>https://drive.google.com/file/d/1dtQDnvPM2RuPuvbA2u-jmamo09hkF3xZ/view?usp=sharing</a:t>
            </a:r>
            <a:endParaRPr sz="2720"/>
          </a:p>
          <a:p>
            <a:pPr indent="0" lvl="0" marL="0" rtl="0" algn="l">
              <a:lnSpc>
                <a:spcPct val="80000"/>
              </a:lnSpc>
              <a:spcBef>
                <a:spcPts val="0"/>
              </a:spcBef>
              <a:spcAft>
                <a:spcPts val="0"/>
              </a:spcAft>
              <a:buClr>
                <a:srgbClr val="888888"/>
              </a:buClr>
              <a:buSzPts val="2720"/>
              <a:buNone/>
            </a:pPr>
            <a:r>
              <a:t/>
            </a:r>
            <a:endParaRPr sz="2720"/>
          </a:p>
          <a:p>
            <a:pPr indent="0" lvl="0" marL="0" rtl="0" algn="l">
              <a:lnSpc>
                <a:spcPct val="80000"/>
              </a:lnSpc>
              <a:spcBef>
                <a:spcPts val="0"/>
              </a:spcBef>
              <a:spcAft>
                <a:spcPts val="0"/>
              </a:spcAft>
              <a:buClr>
                <a:srgbClr val="888888"/>
              </a:buClr>
              <a:buSzPts val="2720"/>
              <a:buNone/>
            </a:pPr>
            <a:r>
              <a:rPr lang="en-US" sz="2720"/>
              <a:t>For those who are using spring boot 2, the hystrix.stream endpoint has been moved to /actuator/hystrix.stream.</a:t>
            </a:r>
            <a:endParaRPr/>
          </a:p>
          <a:p>
            <a:pPr indent="0" lvl="0" marL="0" rtl="0" algn="l">
              <a:lnSpc>
                <a:spcPct val="80000"/>
              </a:lnSpc>
              <a:spcBef>
                <a:spcPts val="544"/>
              </a:spcBef>
              <a:spcAft>
                <a:spcPts val="0"/>
              </a:spcAft>
              <a:buClr>
                <a:srgbClr val="888888"/>
              </a:buClr>
              <a:buSzPts val="2720"/>
              <a:buNone/>
            </a:pPr>
            <a:r>
              <a:rPr lang="en-US" sz="2720"/>
              <a:t>Give below URL in Browser</a:t>
            </a:r>
            <a:endParaRPr sz="2720" u="sng">
              <a:solidFill>
                <a:schemeClr val="hlink"/>
              </a:solidFill>
              <a:hlinkClick r:id="rId4"/>
            </a:endParaRPr>
          </a:p>
          <a:p>
            <a:pPr indent="0" lvl="0" marL="0" rtl="0" algn="l">
              <a:lnSpc>
                <a:spcPct val="80000"/>
              </a:lnSpc>
              <a:spcBef>
                <a:spcPts val="544"/>
              </a:spcBef>
              <a:spcAft>
                <a:spcPts val="0"/>
              </a:spcAft>
              <a:buClr>
                <a:srgbClr val="888888"/>
              </a:buClr>
              <a:buSzPts val="2720"/>
              <a:buNone/>
            </a:pPr>
            <a:r>
              <a:rPr lang="en-US" sz="2720" u="sng">
                <a:solidFill>
                  <a:schemeClr val="hlink"/>
                </a:solidFill>
                <a:hlinkClick r:id="rId5"/>
              </a:rPr>
              <a:t>http://localhost:8082/hystrix</a:t>
            </a:r>
            <a:endParaRPr sz="2720"/>
          </a:p>
          <a:p>
            <a:pPr indent="0" lvl="0" marL="0" rtl="0" algn="l">
              <a:lnSpc>
                <a:spcPct val="80000"/>
              </a:lnSpc>
              <a:spcBef>
                <a:spcPts val="544"/>
              </a:spcBef>
              <a:spcAft>
                <a:spcPts val="0"/>
              </a:spcAft>
              <a:buClr>
                <a:srgbClr val="888888"/>
              </a:buClr>
              <a:buSzPts val="2720"/>
              <a:buNone/>
            </a:pPr>
            <a:r>
              <a:t/>
            </a:r>
            <a:endParaRPr sz="2720"/>
          </a:p>
          <a:p>
            <a:pPr indent="0" lvl="0" marL="0" rtl="0" algn="l">
              <a:lnSpc>
                <a:spcPct val="80000"/>
              </a:lnSpc>
              <a:spcBef>
                <a:spcPts val="544"/>
              </a:spcBef>
              <a:spcAft>
                <a:spcPts val="0"/>
              </a:spcAft>
              <a:buClr>
                <a:srgbClr val="888888"/>
              </a:buClr>
              <a:buSzPts val="2720"/>
              <a:buNone/>
            </a:pPr>
            <a:r>
              <a:rPr lang="en-US" sz="2720"/>
              <a:t>Then give below URL in text box in form</a:t>
            </a:r>
            <a:endParaRPr sz="2720"/>
          </a:p>
          <a:p>
            <a:pPr indent="0" lvl="0" marL="0" rtl="0" algn="l">
              <a:lnSpc>
                <a:spcPct val="80000"/>
              </a:lnSpc>
              <a:spcBef>
                <a:spcPts val="544"/>
              </a:spcBef>
              <a:spcAft>
                <a:spcPts val="0"/>
              </a:spcAft>
              <a:buClr>
                <a:srgbClr val="888888"/>
              </a:buClr>
              <a:buSzPts val="2720"/>
              <a:buNone/>
            </a:pPr>
            <a:r>
              <a:rPr lang="en-US" sz="2720" u="sng">
                <a:solidFill>
                  <a:schemeClr val="hlink"/>
                </a:solidFill>
                <a:hlinkClick r:id="rId6"/>
              </a:rPr>
              <a:t>http://localhost:8082/actuator/hystrix.stream</a:t>
            </a:r>
            <a:endParaRPr sz="2720"/>
          </a:p>
          <a:p>
            <a:pPr indent="0" lvl="0" marL="0" rtl="0" algn="l">
              <a:lnSpc>
                <a:spcPct val="80000"/>
              </a:lnSpc>
              <a:spcBef>
                <a:spcPts val="544"/>
              </a:spcBef>
              <a:spcAft>
                <a:spcPts val="0"/>
              </a:spcAft>
              <a:buClr>
                <a:srgbClr val="888888"/>
              </a:buClr>
              <a:buSzPts val="2720"/>
              <a:buNone/>
            </a:pPr>
            <a:r>
              <a:rPr lang="en-US" sz="2720"/>
              <a:t>And, have this actuator endpoint enabled via following property(in application.properties file):</a:t>
            </a:r>
            <a:endParaRPr sz="2720"/>
          </a:p>
          <a:p>
            <a:pPr indent="0" lvl="0" marL="0" rtl="0" algn="l">
              <a:lnSpc>
                <a:spcPct val="80000"/>
              </a:lnSpc>
              <a:spcBef>
                <a:spcPts val="544"/>
              </a:spcBef>
              <a:spcAft>
                <a:spcPts val="0"/>
              </a:spcAft>
              <a:buClr>
                <a:srgbClr val="888888"/>
              </a:buClr>
              <a:buSzPts val="2720"/>
              <a:buNone/>
            </a:pPr>
            <a:r>
              <a:rPr lang="en-US" sz="2720"/>
              <a:t>management.endpoints.web.exposure.include=hystrix.stream</a:t>
            </a:r>
            <a:endParaRPr sz="27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533400" y="228601"/>
            <a:ext cx="7315200" cy="685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Circuit Breaker, How it works?</a:t>
            </a:r>
            <a:endParaRPr sz="3959"/>
          </a:p>
        </p:txBody>
      </p:sp>
      <p:sp>
        <p:nvSpPr>
          <p:cNvPr id="122" name="Google Shape;122;p19"/>
          <p:cNvSpPr txBox="1"/>
          <p:nvPr>
            <p:ph idx="1" type="subTitle"/>
          </p:nvPr>
        </p:nvSpPr>
        <p:spPr>
          <a:xfrm>
            <a:off x="152400" y="990600"/>
            <a:ext cx="8763000" cy="5334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2240"/>
              <a:buNone/>
            </a:pPr>
            <a:r>
              <a:rPr lang="en-US" sz="2240" u="sng">
                <a:solidFill>
                  <a:schemeClr val="hlink"/>
                </a:solidFill>
                <a:hlinkClick r:id="rId3"/>
              </a:rPr>
              <a:t>https://github.com/Netflix/Hystrix/wiki/How-it-Works</a:t>
            </a:r>
            <a:endParaRPr sz="2240"/>
          </a:p>
          <a:p>
            <a:pPr indent="0" lvl="0" marL="0" rtl="0" algn="l">
              <a:lnSpc>
                <a:spcPct val="80000"/>
              </a:lnSpc>
              <a:spcBef>
                <a:spcPts val="448"/>
              </a:spcBef>
              <a:spcAft>
                <a:spcPts val="0"/>
              </a:spcAft>
              <a:buClr>
                <a:srgbClr val="888888"/>
              </a:buClr>
              <a:buSzPts val="2240"/>
              <a:buNone/>
            </a:pPr>
            <a:r>
              <a:t/>
            </a:r>
            <a:endParaRPr sz="2240"/>
          </a:p>
          <a:p>
            <a:pPr indent="0" lvl="0" marL="0" rtl="0" algn="l">
              <a:lnSpc>
                <a:spcPct val="80000"/>
              </a:lnSpc>
              <a:spcBef>
                <a:spcPts val="448"/>
              </a:spcBef>
              <a:spcAft>
                <a:spcPts val="0"/>
              </a:spcAft>
              <a:buClr>
                <a:srgbClr val="888888"/>
              </a:buClr>
              <a:buSzPts val="2240"/>
              <a:buNone/>
            </a:pPr>
            <a:r>
              <a:rPr lang="en-US" sz="2240"/>
              <a:t>A service failure in the lower level of services can cause cascading failure all the way up to the user. When calls to a particular service exceed circuitBreaker.requestVolumeThreshold (default: 20 requests) and the failure percentage is greater than circuitBreaker.errorThresholdPercentage(default: &gt;50%) in a rolling window defined by metrics.rollingStats.timeInMilliseconds (default: 10 seconds), the circuit opens and the call is not made. In cases of error and an open circuit, a fallback can be provided by the developer.</a:t>
            </a:r>
            <a:endParaRPr/>
          </a:p>
          <a:p>
            <a:pPr indent="0" lvl="0" marL="0" rtl="0" algn="l">
              <a:lnSpc>
                <a:spcPct val="80000"/>
              </a:lnSpc>
              <a:spcBef>
                <a:spcPts val="448"/>
              </a:spcBef>
              <a:spcAft>
                <a:spcPts val="0"/>
              </a:spcAft>
              <a:buClr>
                <a:srgbClr val="888888"/>
              </a:buClr>
              <a:buSzPts val="2240"/>
              <a:buNone/>
            </a:pPr>
            <a:r>
              <a:t/>
            </a:r>
            <a:endParaRPr sz="2240"/>
          </a:p>
          <a:p>
            <a:pPr indent="0" lvl="0" marL="0" rtl="0" algn="ctr">
              <a:lnSpc>
                <a:spcPct val="80000"/>
              </a:lnSpc>
              <a:spcBef>
                <a:spcPts val="448"/>
              </a:spcBef>
              <a:spcAft>
                <a:spcPts val="0"/>
              </a:spcAft>
              <a:buClr>
                <a:srgbClr val="888888"/>
              </a:buClr>
              <a:buSzPts val="2240"/>
              <a:buNone/>
            </a:pPr>
            <a:r>
              <a:rPr lang="en-US" sz="2240"/>
              <a:t>Having an open circuit stops cascading failures and allows overwhelmed or failing services time to recover. The fallback can be another Hystrix protected call, static data, or a sensible empty value. Fallbacks may be chained so that the first fallback makes some other business call, which in turn falls back to static data.</a:t>
            </a:r>
            <a:endParaRPr sz="22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533400" y="228601"/>
            <a:ext cx="7315200" cy="685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How to Customize behavior of Hystrix?</a:t>
            </a:r>
            <a:endParaRPr sz="3959"/>
          </a:p>
        </p:txBody>
      </p:sp>
      <p:sp>
        <p:nvSpPr>
          <p:cNvPr id="128" name="Google Shape;128;p20"/>
          <p:cNvSpPr txBox="1"/>
          <p:nvPr>
            <p:ph idx="1" type="subTitle"/>
          </p:nvPr>
        </p:nvSpPr>
        <p:spPr>
          <a:xfrm>
            <a:off x="152400" y="990600"/>
            <a:ext cx="8763000" cy="5334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2240"/>
              <a:buNone/>
            </a:pPr>
            <a:r>
              <a:rPr lang="en-US" sz="2240"/>
              <a:t>It is possible by using @HystrixProperty or thru application.properties</a:t>
            </a:r>
            <a:endParaRPr sz="2240"/>
          </a:p>
          <a:p>
            <a:pPr indent="0" lvl="0" marL="0" rtl="0" algn="l">
              <a:lnSpc>
                <a:spcPct val="80000"/>
              </a:lnSpc>
              <a:spcBef>
                <a:spcPts val="448"/>
              </a:spcBef>
              <a:spcAft>
                <a:spcPts val="0"/>
              </a:spcAft>
              <a:buClr>
                <a:srgbClr val="888888"/>
              </a:buClr>
              <a:buSzPts val="2240"/>
              <a:buNone/>
            </a:pPr>
            <a:r>
              <a:t/>
            </a:r>
            <a:endParaRPr sz="2240"/>
          </a:p>
          <a:p>
            <a:pPr indent="0" lvl="0" marL="0" rtl="0" algn="l">
              <a:lnSpc>
                <a:spcPct val="80000"/>
              </a:lnSpc>
              <a:spcBef>
                <a:spcPts val="448"/>
              </a:spcBef>
              <a:spcAft>
                <a:spcPts val="0"/>
              </a:spcAft>
              <a:buClr>
                <a:srgbClr val="888888"/>
              </a:buClr>
              <a:buSzPts val="2240"/>
              <a:buNone/>
            </a:pPr>
            <a:r>
              <a:rPr lang="en-US" sz="2240"/>
              <a:t>@HystrixCommand(fallbackMethod = "getDefaultProductInventoryByCode",</a:t>
            </a:r>
            <a:endParaRPr/>
          </a:p>
          <a:p>
            <a:pPr indent="0" lvl="0" marL="0" rtl="0" algn="l">
              <a:lnSpc>
                <a:spcPct val="80000"/>
              </a:lnSpc>
              <a:spcBef>
                <a:spcPts val="448"/>
              </a:spcBef>
              <a:spcAft>
                <a:spcPts val="0"/>
              </a:spcAft>
              <a:buClr>
                <a:srgbClr val="888888"/>
              </a:buClr>
              <a:buSzPts val="2240"/>
              <a:buNone/>
            </a:pPr>
            <a:r>
              <a:rPr lang="en-US" sz="2240"/>
              <a:t>    commandProperties = {</a:t>
            </a:r>
            <a:endParaRPr/>
          </a:p>
          <a:p>
            <a:pPr indent="0" lvl="0" marL="0" rtl="0" algn="l">
              <a:lnSpc>
                <a:spcPct val="80000"/>
              </a:lnSpc>
              <a:spcBef>
                <a:spcPts val="448"/>
              </a:spcBef>
              <a:spcAft>
                <a:spcPts val="0"/>
              </a:spcAft>
              <a:buClr>
                <a:srgbClr val="888888"/>
              </a:buClr>
              <a:buSzPts val="2240"/>
              <a:buNone/>
            </a:pPr>
            <a:r>
              <a:rPr lang="en-US" sz="2240"/>
              <a:t>       @HystrixProperty(name = "execution.isolation.thread.timeoutInMilliseconds", value = "3000"),</a:t>
            </a:r>
            <a:endParaRPr/>
          </a:p>
          <a:p>
            <a:pPr indent="0" lvl="0" marL="0" rtl="0" algn="l">
              <a:lnSpc>
                <a:spcPct val="80000"/>
              </a:lnSpc>
              <a:spcBef>
                <a:spcPts val="448"/>
              </a:spcBef>
              <a:spcAft>
                <a:spcPts val="0"/>
              </a:spcAft>
              <a:buClr>
                <a:srgbClr val="888888"/>
              </a:buClr>
              <a:buSzPts val="2240"/>
              <a:buNone/>
            </a:pPr>
            <a:r>
              <a:rPr lang="en-US" sz="2240"/>
              <a:t>       @HystrixProperty(name = "circuitBreaker.errorThresholdPercentage", value="60")</a:t>
            </a:r>
            <a:endParaRPr/>
          </a:p>
          <a:p>
            <a:pPr indent="0" lvl="0" marL="0" rtl="0" algn="l">
              <a:lnSpc>
                <a:spcPct val="80000"/>
              </a:lnSpc>
              <a:spcBef>
                <a:spcPts val="448"/>
              </a:spcBef>
              <a:spcAft>
                <a:spcPts val="0"/>
              </a:spcAft>
              <a:buClr>
                <a:srgbClr val="888888"/>
              </a:buClr>
              <a:buSzPts val="2240"/>
              <a:buNone/>
            </a:pPr>
            <a:r>
              <a:rPr lang="en-US" sz="2240"/>
              <a:t>    }</a:t>
            </a:r>
            <a:endParaRPr/>
          </a:p>
          <a:p>
            <a:pPr indent="0" lvl="0" marL="0" rtl="0" algn="l">
              <a:lnSpc>
                <a:spcPct val="80000"/>
              </a:lnSpc>
              <a:spcBef>
                <a:spcPts val="448"/>
              </a:spcBef>
              <a:spcAft>
                <a:spcPts val="0"/>
              </a:spcAft>
              <a:buClr>
                <a:srgbClr val="888888"/>
              </a:buClr>
              <a:buSzPts val="2240"/>
              <a:buNone/>
            </a:pPr>
            <a:r>
              <a:rPr lang="en-US" sz="2240"/>
              <a:t>)</a:t>
            </a:r>
            <a:endParaRPr/>
          </a:p>
          <a:p>
            <a:pPr indent="0" lvl="0" marL="0" rtl="0" algn="l">
              <a:lnSpc>
                <a:spcPct val="80000"/>
              </a:lnSpc>
              <a:spcBef>
                <a:spcPts val="448"/>
              </a:spcBef>
              <a:spcAft>
                <a:spcPts val="0"/>
              </a:spcAft>
              <a:buClr>
                <a:srgbClr val="888888"/>
              </a:buClr>
              <a:buSzPts val="2240"/>
              <a:buNone/>
            </a:pPr>
            <a:r>
              <a:rPr lang="en-US" sz="2240"/>
              <a:t>public String getProductInventoryByCode(String productCode)</a:t>
            </a:r>
            <a:endParaRPr/>
          </a:p>
          <a:p>
            <a:pPr indent="0" lvl="0" marL="0" rtl="0" algn="l">
              <a:lnSpc>
                <a:spcPct val="80000"/>
              </a:lnSpc>
              <a:spcBef>
                <a:spcPts val="448"/>
              </a:spcBef>
              <a:spcAft>
                <a:spcPts val="0"/>
              </a:spcAft>
              <a:buClr>
                <a:srgbClr val="888888"/>
              </a:buClr>
              <a:buSzPts val="2240"/>
              <a:buNone/>
            </a:pPr>
            <a:r>
              <a:rPr lang="en-US" sz="2240"/>
              <a:t>{</a:t>
            </a:r>
            <a:endParaRPr/>
          </a:p>
          <a:p>
            <a:pPr indent="0" lvl="0" marL="0" rtl="0" algn="l">
              <a:lnSpc>
                <a:spcPct val="80000"/>
              </a:lnSpc>
              <a:spcBef>
                <a:spcPts val="448"/>
              </a:spcBef>
              <a:spcAft>
                <a:spcPts val="0"/>
              </a:spcAft>
              <a:buClr>
                <a:srgbClr val="888888"/>
              </a:buClr>
              <a:buSzPts val="2240"/>
              <a:buNone/>
            </a:pPr>
            <a:r>
              <a:rPr lang="en-US" sz="2240"/>
              <a:t>    ....</a:t>
            </a:r>
            <a:endParaRPr/>
          </a:p>
          <a:p>
            <a:pPr indent="0" lvl="0" marL="0" rtl="0" algn="l">
              <a:lnSpc>
                <a:spcPct val="80000"/>
              </a:lnSpc>
              <a:spcBef>
                <a:spcPts val="448"/>
              </a:spcBef>
              <a:spcAft>
                <a:spcPts val="0"/>
              </a:spcAft>
              <a:buClr>
                <a:srgbClr val="888888"/>
              </a:buClr>
              <a:buSzPts val="2240"/>
              <a:buNone/>
            </a:pPr>
            <a:r>
              <a:rPr lang="en-US" sz="2240"/>
              <a:t>}</a:t>
            </a:r>
            <a:endParaRPr/>
          </a:p>
          <a:p>
            <a:pPr indent="0" lvl="0" marL="0" rtl="0" algn="l">
              <a:lnSpc>
                <a:spcPct val="80000"/>
              </a:lnSpc>
              <a:spcBef>
                <a:spcPts val="448"/>
              </a:spcBef>
              <a:spcAft>
                <a:spcPts val="0"/>
              </a:spcAft>
              <a:buClr>
                <a:srgbClr val="888888"/>
              </a:buClr>
              <a:buSzPts val="2240"/>
              <a:buNone/>
            </a:pPr>
            <a:r>
              <a:t/>
            </a:r>
            <a:endParaRPr sz="2240"/>
          </a:p>
        </p:txBody>
      </p:sp>
      <p:sp>
        <p:nvSpPr>
          <p:cNvPr id="129" name="Google Shape;129;p20"/>
          <p:cNvSpPr txBox="1"/>
          <p:nvPr/>
        </p:nvSpPr>
        <p:spPr>
          <a:xfrm>
            <a:off x="239175" y="4925175"/>
            <a:ext cx="89814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Hystrix Configuration parameters/properties </a:t>
            </a:r>
            <a:r>
              <a:rPr lang="en-US" sz="1800" u="sng">
                <a:solidFill>
                  <a:schemeClr val="hlink"/>
                </a:solidFill>
                <a:hlinkClick r:id="rId3"/>
              </a:rPr>
              <a:t>https://www.youtube.com/watch?v=1MPDOdFihPo</a:t>
            </a:r>
            <a:endParaRPr sz="1800">
              <a:latin typeface="Calibri"/>
              <a:ea typeface="Calibri"/>
              <a:cs typeface="Calibri"/>
              <a:sym typeface="Calibri"/>
            </a:endParaRPr>
          </a:p>
          <a:p>
            <a:pPr indent="0" lvl="0" marL="0" rtl="0" algn="l">
              <a:spcBef>
                <a:spcPts val="0"/>
              </a:spcBef>
              <a:spcAft>
                <a:spcPts val="0"/>
              </a:spcAft>
              <a:buNone/>
            </a:pPr>
            <a:r>
              <a:rPr lang="en-US" sz="1800" u="sng">
                <a:solidFill>
                  <a:schemeClr val="hlink"/>
                </a:solidFill>
                <a:hlinkClick r:id="rId4"/>
              </a:rPr>
              <a:t>https://www.logicbig.com/tutorials/spring-framework/spring-cloud/hystrix-configuration-properties.html</a:t>
            </a:r>
            <a:endParaRPr sz="1800">
              <a:latin typeface="Calibri"/>
              <a:ea typeface="Calibri"/>
              <a:cs typeface="Calibri"/>
              <a:sym typeface="Calibri"/>
            </a:endParaRPr>
          </a:p>
          <a:p>
            <a:pPr indent="0" lvl="0" marL="0" rtl="0" algn="l">
              <a:spcBef>
                <a:spcPts val="0"/>
              </a:spcBef>
              <a:spcAft>
                <a:spcPts val="0"/>
              </a:spcAft>
              <a:buNone/>
            </a:pPr>
            <a:r>
              <a:rPr lang="en-US" sz="1800" u="sng">
                <a:solidFill>
                  <a:schemeClr val="hlink"/>
                </a:solidFill>
                <a:latin typeface="Calibri"/>
                <a:ea typeface="Calibri"/>
                <a:cs typeface="Calibri"/>
                <a:sym typeface="Calibri"/>
                <a:hlinkClick r:id="rId5"/>
              </a:rPr>
              <a:t>https://medium.com/@darek1024/hystrix-circuit-breaker-how-to-set-it-up-properly-84c75cfbe3ee</a:t>
            </a:r>
            <a:r>
              <a:rPr lang="en-US" sz="1800">
                <a:latin typeface="Calibri"/>
                <a:ea typeface="Calibri"/>
                <a:cs typeface="Calibri"/>
                <a:sym typeface="Calibri"/>
              </a:rPr>
              <a:t>   - Has clear explanation of each Hystrix command</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ctrTitle"/>
          </p:nvPr>
        </p:nvSpPr>
        <p:spPr>
          <a:xfrm>
            <a:off x="533400" y="228601"/>
            <a:ext cx="7315200" cy="6857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How to Customize behavior of Hystrix?</a:t>
            </a:r>
            <a:endParaRPr sz="3959"/>
          </a:p>
        </p:txBody>
      </p:sp>
      <p:graphicFrame>
        <p:nvGraphicFramePr>
          <p:cNvPr id="135" name="Google Shape;135;p21"/>
          <p:cNvGraphicFramePr/>
          <p:nvPr/>
        </p:nvGraphicFramePr>
        <p:xfrm>
          <a:off x="476250" y="1752600"/>
          <a:ext cx="3000000" cy="3000000"/>
        </p:xfrm>
        <a:graphic>
          <a:graphicData uri="http://schemas.openxmlformats.org/drawingml/2006/table">
            <a:tbl>
              <a:tblPr>
                <a:noFill/>
                <a:tableStyleId>{971662DC-47B7-481A-801A-D9E9A72E4331}</a:tableStyleId>
              </a:tblPr>
              <a:tblGrid>
                <a:gridCol w="381000"/>
                <a:gridCol w="7810500"/>
              </a:tblGrid>
              <a:tr h="228600">
                <a:tc>
                  <a:txBody>
                    <a:bodyPr/>
                    <a:lstStyle/>
                    <a:p>
                      <a:pPr indent="0" lvl="0" marL="0" marR="0" rtl="0" algn="r">
                        <a:spcBef>
                          <a:spcPts val="0"/>
                        </a:spcBef>
                        <a:spcAft>
                          <a:spcPts val="0"/>
                        </a:spcAft>
                        <a:buNone/>
                      </a:pPr>
                      <a:r>
                        <a:rPr b="0" i="0" lang="en-US" sz="1800" u="none" cap="none" strike="noStrike">
                          <a:solidFill>
                            <a:srgbClr val="AFAFAF"/>
                          </a:solidFill>
                          <a:latin typeface="Arial"/>
                          <a:ea typeface="Arial"/>
                          <a:cs typeface="Arial"/>
                          <a:sym typeface="Arial"/>
                        </a:rPr>
                        <a:t>1</a:t>
                      </a:r>
                      <a:endParaRPr/>
                    </a:p>
                    <a:p>
                      <a:pPr indent="0" lvl="0" marL="0" marR="0" rtl="0" algn="r">
                        <a:spcBef>
                          <a:spcPts val="0"/>
                        </a:spcBef>
                        <a:spcAft>
                          <a:spcPts val="0"/>
                        </a:spcAft>
                        <a:buNone/>
                      </a:pPr>
                      <a:r>
                        <a:rPr b="0" i="0" lang="en-US" sz="1800" u="none" cap="none" strike="noStrike">
                          <a:solidFill>
                            <a:srgbClr val="AFAFAF"/>
                          </a:solidFill>
                          <a:latin typeface="Arial"/>
                          <a:ea typeface="Arial"/>
                          <a:cs typeface="Arial"/>
                          <a:sym typeface="Arial"/>
                        </a:rPr>
                        <a:t>2</a:t>
                      </a:r>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Arial"/>
                          <a:ea typeface="Arial"/>
                          <a:cs typeface="Arial"/>
                          <a:sym typeface="Arial"/>
                        </a:rPr>
                        <a:t>hystrix.command.getProductInventoryByCode.execution.isolation.thread.timeoutInMilliseconds=2000</a:t>
                      </a:r>
                      <a:endParaRPr/>
                    </a:p>
                    <a:p>
                      <a:pPr indent="0" lvl="0" marL="0" marR="0" rtl="0" algn="l">
                        <a:spcBef>
                          <a:spcPts val="0"/>
                        </a:spcBef>
                        <a:spcAft>
                          <a:spcPts val="0"/>
                        </a:spcAft>
                        <a:buNone/>
                      </a:pPr>
                      <a:r>
                        <a:rPr b="0" i="0" lang="en-US" sz="1800" u="none" cap="none" strike="noStrike">
                          <a:latin typeface="Arial"/>
                          <a:ea typeface="Arial"/>
                          <a:cs typeface="Arial"/>
                          <a:sym typeface="Arial"/>
                        </a:rPr>
                        <a:t>hystrix.command.getProductInventoryByCode.circuitBreaker.errorThresholdPercentage=60</a:t>
                      </a:r>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36" name="Google Shape;136;p21"/>
          <p:cNvSpPr/>
          <p:nvPr/>
        </p:nvSpPr>
        <p:spPr>
          <a:xfrm>
            <a:off x="76200" y="1219200"/>
            <a:ext cx="9144000" cy="4572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303030"/>
              </a:buClr>
              <a:buSzPts val="1300"/>
              <a:buFont typeface="Gudea"/>
              <a:buNone/>
            </a:pPr>
            <a:r>
              <a:rPr b="0" i="0" lang="en-US" sz="1300" u="none" cap="none" strike="noStrike">
                <a:solidFill>
                  <a:srgbClr val="303030"/>
                </a:solidFill>
                <a:latin typeface="Gudea"/>
                <a:ea typeface="Gudea"/>
                <a:cs typeface="Gudea"/>
                <a:sym typeface="Gudea"/>
              </a:rPr>
              <a:t>Instead of configuring these parameter values in the code we can configure them in </a:t>
            </a:r>
            <a:r>
              <a:rPr b="1" i="0" lang="en-US" sz="1300" u="none" cap="none" strike="noStrike">
                <a:solidFill>
                  <a:srgbClr val="303030"/>
                </a:solidFill>
                <a:latin typeface="Gudea"/>
                <a:ea typeface="Gudea"/>
                <a:cs typeface="Gudea"/>
                <a:sym typeface="Gudea"/>
              </a:rPr>
              <a:t>bootstrap.properties/yml</a:t>
            </a:r>
            <a:r>
              <a:rPr b="0" i="0" lang="en-US" sz="1300" u="none" cap="none" strike="noStrike">
                <a:solidFill>
                  <a:srgbClr val="303030"/>
                </a:solidFill>
                <a:latin typeface="Gudea"/>
                <a:ea typeface="Gudea"/>
                <a:cs typeface="Gudea"/>
                <a:sym typeface="Gudea"/>
              </a:rPr>
              <a:t> files as follows.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37" name="Google Shape;137;p21"/>
          <p:cNvPicPr preferRelativeResize="0"/>
          <p:nvPr/>
        </p:nvPicPr>
        <p:blipFill rotWithShape="1">
          <a:blip r:embed="rId3">
            <a:alphaModFix/>
          </a:blip>
          <a:srcRect b="0" l="0" r="0" t="0"/>
          <a:stretch/>
        </p:blipFill>
        <p:spPr>
          <a:xfrm>
            <a:off x="1981200" y="3429000"/>
            <a:ext cx="4410075" cy="298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