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F4FB53-3255-4AEF-9351-4B2487D2D3B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134E45-8AA7-451E-84D8-F861D019F4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81000"/>
            <a:ext cx="6858000" cy="2514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Guidelines </a:t>
            </a:r>
            <a:r>
              <a:rPr lang="en-US" dirty="0" smtClean="0"/>
              <a:t>for </a:t>
            </a:r>
            <a:r>
              <a:rPr lang="en-US" dirty="0" smtClean="0"/>
              <a:t>Project 1</a:t>
            </a:r>
            <a:br>
              <a:rPr lang="en-US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Multi-Level Feedback Queue Scheduler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Spring 2017</a:t>
            </a:r>
          </a:p>
          <a:p>
            <a:pPr algn="r"/>
            <a:r>
              <a:rPr lang="en-US" dirty="0" smtClean="0"/>
              <a:t>Prof. </a:t>
            </a:r>
            <a:r>
              <a:rPr lang="en-US" dirty="0"/>
              <a:t>Jeongkyu Lee</a:t>
            </a:r>
          </a:p>
          <a:p>
            <a:pPr algn="r"/>
            <a:r>
              <a:rPr lang="en-US" dirty="0" smtClean="0"/>
              <a:t>TA – Umang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Implementation of Scheduler</a:t>
            </a:r>
          </a:p>
          <a:p>
            <a:pPr lvl="1"/>
            <a:r>
              <a:rPr lang="en-US" dirty="0" smtClean="0"/>
              <a:t>Queue using  Round robin with time quantum 8</a:t>
            </a:r>
          </a:p>
          <a:p>
            <a:pPr lvl="1"/>
            <a:r>
              <a:rPr lang="en-US" dirty="0"/>
              <a:t>Queue using  Round robin with time quantum </a:t>
            </a:r>
            <a:r>
              <a:rPr lang="en-US" dirty="0" smtClean="0"/>
              <a:t>16</a:t>
            </a:r>
          </a:p>
          <a:p>
            <a:pPr lvl="1"/>
            <a:r>
              <a:rPr lang="en-US" dirty="0"/>
              <a:t>Queue using  Round robin with time quantum </a:t>
            </a:r>
            <a:r>
              <a:rPr lang="en-US" dirty="0" smtClean="0"/>
              <a:t>10000</a:t>
            </a:r>
          </a:p>
          <a:p>
            <a:r>
              <a:rPr lang="en-US" dirty="0" smtClean="0"/>
              <a:t>Perfomance Measurement</a:t>
            </a:r>
          </a:p>
          <a:p>
            <a:pPr lvl="1"/>
            <a:r>
              <a:rPr lang="en-US" dirty="0" smtClean="0"/>
              <a:t>Average Waiting Time</a:t>
            </a:r>
          </a:p>
          <a:p>
            <a:pPr lvl="1"/>
            <a:r>
              <a:rPr lang="en-US" dirty="0" smtClean="0"/>
              <a:t>Average Turn around Time</a:t>
            </a:r>
          </a:p>
          <a:p>
            <a:pPr lvl="1"/>
            <a:r>
              <a:rPr lang="en-US" dirty="0" smtClean="0"/>
              <a:t>Average Response Time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Sequence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Scheduler Queue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The scheduler </a:t>
            </a:r>
            <a:r>
              <a:rPr lang="en-US" b="1" i="1" dirty="0"/>
              <a:t>Q </a:t>
            </a:r>
            <a:r>
              <a:rPr lang="en-US" dirty="0"/>
              <a:t>consists of 3 linear queues, i.e., </a:t>
            </a:r>
            <a:r>
              <a:rPr lang="en-US" b="1" i="1" dirty="0"/>
              <a:t>Q</a:t>
            </a:r>
            <a:r>
              <a:rPr lang="en-US" sz="1100" b="1" i="1" baseline="30000" dirty="0"/>
              <a:t>0</a:t>
            </a:r>
            <a:r>
              <a:rPr lang="en-US" dirty="0"/>
              <a:t>, </a:t>
            </a:r>
            <a:r>
              <a:rPr lang="en-US" b="1" i="1" dirty="0"/>
              <a:t>Q</a:t>
            </a:r>
            <a:r>
              <a:rPr lang="en-US" sz="1100" b="1" i="1" baseline="30000" dirty="0"/>
              <a:t>1</a:t>
            </a:r>
            <a:r>
              <a:rPr lang="en-US" dirty="0"/>
              <a:t>, and </a:t>
            </a:r>
            <a:r>
              <a:rPr lang="en-US" b="1" i="1" dirty="0"/>
              <a:t>Q</a:t>
            </a:r>
            <a:r>
              <a:rPr lang="en-US" sz="1100" b="1" i="1" baseline="30000" dirty="0"/>
              <a:t>2</a:t>
            </a:r>
            <a:r>
              <a:rPr lang="en-US" dirty="0"/>
              <a:t>. </a:t>
            </a:r>
          </a:p>
          <a:p>
            <a:pPr lvl="2"/>
            <a:r>
              <a:rPr lang="en-US" b="1" i="1" dirty="0" smtClean="0"/>
              <a:t>Q</a:t>
            </a:r>
            <a:r>
              <a:rPr lang="en-US" sz="800" b="1" i="1" baseline="30000" dirty="0" smtClean="0"/>
              <a:t>0 </a:t>
            </a:r>
            <a:r>
              <a:rPr lang="en-US" dirty="0"/>
              <a:t>is round robin with time quantum 8 (</a:t>
            </a:r>
            <a:r>
              <a:rPr lang="en-US" i="1" dirty="0"/>
              <a:t>RR</a:t>
            </a:r>
            <a:r>
              <a:rPr lang="en-US" sz="800" i="1" baseline="30000" dirty="0"/>
              <a:t>8</a:t>
            </a:r>
            <a:r>
              <a:rPr lang="en-US" dirty="0"/>
              <a:t>), </a:t>
            </a:r>
          </a:p>
          <a:p>
            <a:pPr lvl="2"/>
            <a:r>
              <a:rPr lang="en-US" b="1" i="1" dirty="0" smtClean="0"/>
              <a:t>Q</a:t>
            </a:r>
            <a:r>
              <a:rPr lang="en-US" sz="800" b="1" i="1" baseline="30000" dirty="0" smtClean="0"/>
              <a:t>1 </a:t>
            </a:r>
            <a:r>
              <a:rPr lang="en-US" dirty="0"/>
              <a:t>is round robin with time quantum 16 (</a:t>
            </a:r>
            <a:r>
              <a:rPr lang="en-US" i="1" dirty="0"/>
              <a:t>RR</a:t>
            </a:r>
            <a:r>
              <a:rPr lang="en-US" sz="800" i="1" baseline="30000" dirty="0"/>
              <a:t>16</a:t>
            </a:r>
            <a:r>
              <a:rPr lang="en-US" dirty="0"/>
              <a:t>), and </a:t>
            </a:r>
          </a:p>
          <a:p>
            <a:pPr lvl="2"/>
            <a:r>
              <a:rPr lang="en-US" b="1" i="1" dirty="0" smtClean="0"/>
              <a:t>Q</a:t>
            </a:r>
            <a:r>
              <a:rPr lang="en-US" sz="800" b="1" i="1" baseline="30000" dirty="0" smtClean="0"/>
              <a:t>2 </a:t>
            </a:r>
            <a:r>
              <a:rPr lang="en-US" dirty="0"/>
              <a:t>is </a:t>
            </a:r>
            <a:r>
              <a:rPr lang="en-US" i="1" dirty="0"/>
              <a:t>FCFS. 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Process cannot be executed in the lower queue if there are any jobs in all higher queues. For example, </a:t>
            </a:r>
            <a:r>
              <a:rPr lang="en-US" b="1" i="1" dirty="0"/>
              <a:t>Q</a:t>
            </a:r>
            <a:r>
              <a:rPr lang="en-US" sz="1100" b="1" i="1" baseline="30000" dirty="0"/>
              <a:t>0 </a:t>
            </a:r>
            <a:r>
              <a:rPr lang="en-US" dirty="0"/>
              <a:t>has 5 processes, </a:t>
            </a:r>
            <a:r>
              <a:rPr lang="en-US" b="1" i="1" dirty="0"/>
              <a:t>Q</a:t>
            </a:r>
            <a:r>
              <a:rPr lang="en-US" sz="1100" b="1" i="1" baseline="30000" dirty="0"/>
              <a:t>1 </a:t>
            </a:r>
            <a:r>
              <a:rPr lang="en-US" dirty="0"/>
              <a:t>has 1 process, and </a:t>
            </a:r>
            <a:r>
              <a:rPr lang="en-US" b="1" i="1" dirty="0"/>
              <a:t>Q</a:t>
            </a:r>
            <a:r>
              <a:rPr lang="en-US" sz="1100" b="1" i="1" baseline="30000" dirty="0"/>
              <a:t>2 </a:t>
            </a:r>
            <a:r>
              <a:rPr lang="en-US" dirty="0"/>
              <a:t>has 1 </a:t>
            </a:r>
            <a:r>
              <a:rPr lang="en-US" dirty="0" smtClean="0"/>
              <a:t>process.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Then</a:t>
            </a:r>
            <a:r>
              <a:rPr lang="en-US" dirty="0"/>
              <a:t>, first the process in </a:t>
            </a:r>
            <a:r>
              <a:rPr lang="en-US" b="1" i="1" dirty="0" smtClean="0"/>
              <a:t>Q</a:t>
            </a:r>
            <a:r>
              <a:rPr lang="en-US" sz="1200" b="1" i="1" dirty="0" smtClean="0"/>
              <a:t>0 </a:t>
            </a:r>
            <a:r>
              <a:rPr lang="en-US" dirty="0"/>
              <a:t>should be executed </a:t>
            </a:r>
            <a:r>
              <a:rPr lang="en-US" dirty="0" smtClean="0"/>
              <a:t>	(</a:t>
            </a:r>
            <a:r>
              <a:rPr lang="en-US" dirty="0"/>
              <a:t>and completed), and then a process in </a:t>
            </a:r>
            <a:r>
              <a:rPr lang="en-US" b="1" i="1" dirty="0"/>
              <a:t>Q</a:t>
            </a:r>
            <a:r>
              <a:rPr lang="en-US" sz="1200" b="1" i="1" dirty="0"/>
              <a:t>1 </a:t>
            </a:r>
            <a:r>
              <a:rPr lang="en-US" dirty="0"/>
              <a:t>is </a:t>
            </a:r>
            <a:r>
              <a:rPr lang="en-US" dirty="0" smtClean="0"/>
              <a:t>	executed</a:t>
            </a:r>
            <a:r>
              <a:rPr lang="en-US" dirty="0"/>
              <a:t>. Finally, </a:t>
            </a:r>
            <a:r>
              <a:rPr lang="en-US" b="1" i="1" dirty="0"/>
              <a:t>Q</a:t>
            </a:r>
            <a:r>
              <a:rPr lang="en-US" sz="1200" b="1" i="1" dirty="0"/>
              <a:t>2 </a:t>
            </a:r>
            <a:r>
              <a:rPr lang="en-US" dirty="0"/>
              <a:t>will get CPU resource.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7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Sequence			- </a:t>
            </a:r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 </a:t>
            </a:r>
            <a:r>
              <a:rPr lang="en-US" dirty="0"/>
              <a:t>new process enters queue </a:t>
            </a:r>
            <a:r>
              <a:rPr lang="en-US" b="1" i="1" dirty="0"/>
              <a:t>Q</a:t>
            </a:r>
            <a:r>
              <a:rPr lang="en-US" sz="1100" b="1" i="1" baseline="30000" dirty="0"/>
              <a:t>0 </a:t>
            </a:r>
            <a:r>
              <a:rPr lang="en-US" dirty="0"/>
              <a:t>which is served </a:t>
            </a:r>
            <a:r>
              <a:rPr lang="en-US" i="1" dirty="0"/>
              <a:t>RR</a:t>
            </a:r>
            <a:r>
              <a:rPr lang="en-US" sz="1100" i="1" baseline="30000" dirty="0"/>
              <a:t>8</a:t>
            </a:r>
            <a:r>
              <a:rPr lang="en-US" dirty="0"/>
              <a:t>. 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it gains CPU, a process receives 8 milliseconds.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it gains CPU, a process receives 8 </a:t>
            </a:r>
            <a:r>
              <a:rPr lang="en-US" dirty="0" smtClean="0"/>
              <a:t>milliseconds.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does not finish in 8 milliseconds, process is moved to queue </a:t>
            </a:r>
            <a:r>
              <a:rPr lang="en-US" b="1" i="1" dirty="0"/>
              <a:t>Q</a:t>
            </a:r>
            <a:r>
              <a:rPr lang="en-US" sz="1400" b="1" i="1" baseline="30000" dirty="0"/>
              <a:t>1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b="1" i="1" dirty="0"/>
              <a:t>Q</a:t>
            </a:r>
            <a:r>
              <a:rPr lang="en-US" sz="1400" b="1" i="1" baseline="30000" dirty="0"/>
              <a:t>1 </a:t>
            </a:r>
            <a:r>
              <a:rPr lang="en-US" dirty="0"/>
              <a:t>process is again served </a:t>
            </a:r>
            <a:r>
              <a:rPr lang="en-US" i="1" dirty="0"/>
              <a:t>RR</a:t>
            </a:r>
            <a:r>
              <a:rPr lang="en-US" sz="1400" i="1" baseline="30000" dirty="0"/>
              <a:t>16 </a:t>
            </a:r>
            <a:r>
              <a:rPr lang="en-US" dirty="0"/>
              <a:t>and receives 16 additional milliseconds.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still does not complete, it is preempted and moved to queue </a:t>
            </a:r>
            <a:r>
              <a:rPr lang="en-US" b="1" i="1" dirty="0" smtClean="0"/>
              <a:t>Q</a:t>
            </a:r>
            <a:r>
              <a:rPr lang="en-US" sz="1400" b="1" i="1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processes are to be created with the following fields in the PCB (Process Control Block): Process ID, arrival time, actual execution time, queue number. The creation is done randomly, and includes at leas 20 processes.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smtClean="0"/>
              <a:t>Desired Sequence			- Contd.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Output </a:t>
            </a:r>
            <a:r>
              <a:rPr lang="en-US" dirty="0"/>
              <a:t>should include a time line, i.e., every time step, indicate which processes are created (if any), which ones are completed (if any), processes which moved into different queue, etc. For example, </a:t>
            </a:r>
          </a:p>
          <a:p>
            <a:pPr lvl="1"/>
            <a:r>
              <a:rPr lang="en-US" dirty="0"/>
              <a:t>Time Description </a:t>
            </a:r>
          </a:p>
          <a:p>
            <a:pPr marL="365760" lvl="1" indent="0">
              <a:buNone/>
            </a:pPr>
            <a:r>
              <a:rPr lang="en-US" dirty="0" smtClean="0"/>
              <a:t>	---------------- </a:t>
            </a:r>
            <a:r>
              <a:rPr lang="en-US" dirty="0"/>
              <a:t>---------------------------------------------------- </a:t>
            </a:r>
          </a:p>
          <a:p>
            <a:pPr marL="365760" lvl="1" indent="0">
              <a:buNone/>
            </a:pPr>
            <a:r>
              <a:rPr lang="en-US" dirty="0" smtClean="0"/>
              <a:t>	0 </a:t>
            </a:r>
            <a:r>
              <a:rPr lang="en-US" dirty="0"/>
              <a:t>ms P0 is created. P0 enters Q0. P0 is selected. </a:t>
            </a:r>
          </a:p>
          <a:p>
            <a:pPr marL="365760" lvl="1" indent="0">
              <a:buNone/>
            </a:pPr>
            <a:r>
              <a:rPr lang="en-US" dirty="0" smtClean="0"/>
              <a:t>	3 </a:t>
            </a:r>
            <a:r>
              <a:rPr lang="en-US" dirty="0"/>
              <a:t>ms P1 is created. P1 enters Q0. </a:t>
            </a:r>
          </a:p>
          <a:p>
            <a:pPr marL="365760" lvl="1" indent="0">
              <a:buNone/>
            </a:pPr>
            <a:r>
              <a:rPr lang="en-US" dirty="0" smtClean="0"/>
              <a:t>	8 </a:t>
            </a:r>
            <a:r>
              <a:rPr lang="en-US" dirty="0"/>
              <a:t>ms P0 is aged. P0 moves to Q1. P0 is selected. </a:t>
            </a:r>
          </a:p>
          <a:p>
            <a:pPr marL="365760" lvl="1" indent="0">
              <a:buNone/>
            </a:pPr>
            <a:r>
              <a:rPr lang="en-US" dirty="0" smtClean="0"/>
              <a:t>	… 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Also, you can implement GUI displaying each queue status including queue, current process, and time (Optional). </a:t>
            </a:r>
          </a:p>
          <a:p>
            <a:pPr lvl="1"/>
            <a:r>
              <a:rPr lang="en-US" dirty="0" smtClean="0"/>
              <a:t>Context </a:t>
            </a:r>
            <a:r>
              <a:rPr lang="en-US" dirty="0"/>
              <a:t>switching time is ignored in this project.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waiting time. </a:t>
            </a:r>
          </a:p>
          <a:p>
            <a:r>
              <a:rPr lang="en-US" dirty="0" smtClean="0"/>
              <a:t>Average </a:t>
            </a:r>
            <a:r>
              <a:rPr lang="en-US" dirty="0"/>
              <a:t>turnaround time. </a:t>
            </a: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response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1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047"/>
            <a:ext cx="7467600" cy="1143000"/>
          </a:xfrm>
        </p:spPr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924800" cy="5486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Source Code.</a:t>
            </a:r>
            <a:endParaRPr lang="en-US" sz="1800" dirty="0"/>
          </a:p>
          <a:p>
            <a:pPr lvl="1"/>
            <a:r>
              <a:rPr lang="en-US" sz="1600" dirty="0"/>
              <a:t>5</a:t>
            </a:r>
            <a:r>
              <a:rPr lang="en-US" sz="1600" dirty="0" smtClean="0"/>
              <a:t>0</a:t>
            </a:r>
            <a:r>
              <a:rPr lang="en-US" sz="1600" dirty="0" smtClean="0"/>
              <a:t> Accurancy of Scheduler</a:t>
            </a:r>
            <a:endParaRPr lang="en-US" sz="1600" dirty="0"/>
          </a:p>
          <a:p>
            <a:pPr lvl="1"/>
            <a:r>
              <a:rPr lang="en-US" sz="1600" dirty="0" smtClean="0"/>
              <a:t>20 Feedback with aging</a:t>
            </a:r>
            <a:endParaRPr lang="en-US" sz="1600" dirty="0"/>
          </a:p>
          <a:p>
            <a:pPr lvl="1"/>
            <a:r>
              <a:rPr lang="en-US" sz="1600" dirty="0" smtClean="0"/>
              <a:t>20 </a:t>
            </a:r>
            <a:r>
              <a:rPr lang="en-US" sz="1600" dirty="0"/>
              <a:t>Analysis including performance measurement </a:t>
            </a:r>
            <a:endParaRPr lang="en-US" sz="1600" dirty="0"/>
          </a:p>
          <a:p>
            <a:pPr lvl="1"/>
            <a:r>
              <a:rPr lang="en-US" sz="1600" dirty="0" smtClean="0"/>
              <a:t>10 </a:t>
            </a:r>
            <a:r>
              <a:rPr lang="en-US" sz="1600" dirty="0"/>
              <a:t>Comments in code </a:t>
            </a:r>
            <a:endParaRPr lang="en-US" sz="1600" dirty="0" smtClean="0"/>
          </a:p>
          <a:p>
            <a:pPr lvl="1"/>
            <a:r>
              <a:rPr lang="en-US" sz="1600" dirty="0" smtClean="0"/>
              <a:t>+10 </a:t>
            </a:r>
            <a:r>
              <a:rPr lang="en-US" sz="1600" dirty="0" smtClean="0"/>
              <a:t>for </a:t>
            </a:r>
            <a:r>
              <a:rPr lang="en-US" sz="1600" dirty="0" smtClean="0"/>
              <a:t>interactive GUI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1800" dirty="0" smtClean="0"/>
              <a:t>Documentation / Read Me File:</a:t>
            </a:r>
          </a:p>
          <a:p>
            <a:pPr lvl="1"/>
            <a:r>
              <a:rPr lang="en-US" sz="1600" dirty="0" smtClean="0"/>
              <a:t>50 Bugs</a:t>
            </a:r>
            <a:r>
              <a:rPr lang="en-US" sz="1600" dirty="0"/>
              <a:t>, </a:t>
            </a:r>
            <a:r>
              <a:rPr lang="en-US" sz="1600" dirty="0" smtClean="0"/>
              <a:t>Limitations</a:t>
            </a:r>
            <a:r>
              <a:rPr lang="en-US" sz="1600" dirty="0"/>
              <a:t>, and </a:t>
            </a:r>
            <a:r>
              <a:rPr lang="en-US" sz="1600" dirty="0" smtClean="0"/>
              <a:t>Assumptions </a:t>
            </a:r>
          </a:p>
          <a:p>
            <a:pPr lvl="1"/>
            <a:r>
              <a:rPr lang="en-US" sz="1600" dirty="0" smtClean="0"/>
              <a:t>30 How to execute</a:t>
            </a:r>
          </a:p>
          <a:p>
            <a:pPr lvl="1"/>
            <a:r>
              <a:rPr lang="en-US" sz="1600" dirty="0" smtClean="0"/>
              <a:t>20 Source Code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What not to do / not required</a:t>
            </a:r>
          </a:p>
          <a:p>
            <a:pPr lvl="1"/>
            <a:r>
              <a:rPr lang="en-US" sz="1600" b="1" dirty="0" smtClean="0"/>
              <a:t>Any programming languages are allowed to use.</a:t>
            </a:r>
            <a:endParaRPr lang="en-US" sz="1600" b="1" dirty="0" smtClean="0"/>
          </a:p>
          <a:p>
            <a:pPr lvl="1"/>
            <a:r>
              <a:rPr lang="en-US" sz="1600" dirty="0" smtClean="0"/>
              <a:t>GUI</a:t>
            </a:r>
            <a:r>
              <a:rPr lang="en-US" sz="1600" dirty="0"/>
              <a:t>, </a:t>
            </a:r>
            <a:r>
              <a:rPr lang="en-US" sz="1600" dirty="0" smtClean="0"/>
              <a:t>has bonus point. It is not mandatory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939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398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Guidelines for Project 1   Multi-Level Feedback Queue Scheduler </vt:lpstr>
      <vt:lpstr>Main Parts</vt:lpstr>
      <vt:lpstr>Desired Sequence   </vt:lpstr>
      <vt:lpstr>Desired Sequence   - Contd.</vt:lpstr>
      <vt:lpstr>Desired Sequence   - Contd. </vt:lpstr>
      <vt:lpstr>Performance Measure</vt:lpstr>
      <vt:lpstr>Guidelines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Project 0 Warming Up Programming</dc:title>
  <dc:creator>Umang Patel</dc:creator>
  <cp:lastModifiedBy>Umang Patel</cp:lastModifiedBy>
  <cp:revision>10</cp:revision>
  <dcterms:created xsi:type="dcterms:W3CDTF">2017-02-16T05:51:27Z</dcterms:created>
  <dcterms:modified xsi:type="dcterms:W3CDTF">2017-03-09T15:46:51Z</dcterms:modified>
</cp:coreProperties>
</file>