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5"/>
  </p:notesMasterIdLst>
  <p:handoutMasterIdLst>
    <p:handoutMasterId r:id="rId76"/>
  </p:handoutMasterIdLst>
  <p:sldIdLst>
    <p:sldId id="448" r:id="rId2"/>
    <p:sldId id="449" r:id="rId3"/>
    <p:sldId id="450" r:id="rId4"/>
    <p:sldId id="497" r:id="rId5"/>
    <p:sldId id="505" r:id="rId6"/>
    <p:sldId id="567" r:id="rId7"/>
    <p:sldId id="568" r:id="rId8"/>
    <p:sldId id="569" r:id="rId9"/>
    <p:sldId id="570" r:id="rId10"/>
    <p:sldId id="571" r:id="rId11"/>
    <p:sldId id="499" r:id="rId12"/>
    <p:sldId id="500" r:id="rId13"/>
    <p:sldId id="501" r:id="rId14"/>
    <p:sldId id="502" r:id="rId15"/>
    <p:sldId id="503" r:id="rId16"/>
    <p:sldId id="504" r:id="rId17"/>
    <p:sldId id="506" r:id="rId18"/>
    <p:sldId id="510" r:id="rId19"/>
    <p:sldId id="511" r:id="rId20"/>
    <p:sldId id="512" r:id="rId21"/>
    <p:sldId id="540" r:id="rId22"/>
    <p:sldId id="541" r:id="rId23"/>
    <p:sldId id="542" r:id="rId24"/>
    <p:sldId id="563" r:id="rId25"/>
    <p:sldId id="564" r:id="rId26"/>
    <p:sldId id="565" r:id="rId27"/>
    <p:sldId id="566" r:id="rId28"/>
    <p:sldId id="543" r:id="rId29"/>
    <p:sldId id="507" r:id="rId30"/>
    <p:sldId id="508" r:id="rId31"/>
    <p:sldId id="509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44" r:id="rId56"/>
    <p:sldId id="545" r:id="rId57"/>
    <p:sldId id="546" r:id="rId58"/>
    <p:sldId id="547" r:id="rId59"/>
    <p:sldId id="554" r:id="rId60"/>
    <p:sldId id="555" r:id="rId61"/>
    <p:sldId id="556" r:id="rId62"/>
    <p:sldId id="548" r:id="rId63"/>
    <p:sldId id="549" r:id="rId64"/>
    <p:sldId id="550" r:id="rId65"/>
    <p:sldId id="551" r:id="rId66"/>
    <p:sldId id="552" r:id="rId67"/>
    <p:sldId id="553" r:id="rId68"/>
    <p:sldId id="557" r:id="rId69"/>
    <p:sldId id="559" r:id="rId70"/>
    <p:sldId id="558" r:id="rId71"/>
    <p:sldId id="560" r:id="rId72"/>
    <p:sldId id="561" r:id="rId73"/>
    <p:sldId id="562" r:id="rId7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94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35907" autoAdjust="0"/>
  </p:normalViewPr>
  <p:slideViewPr>
    <p:cSldViewPr>
      <p:cViewPr varScale="1">
        <p:scale>
          <a:sx n="43" d="100"/>
          <a:sy n="43" d="100"/>
        </p:scale>
        <p:origin x="316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38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9" d="100"/>
          <a:sy n="139" d="100"/>
        </p:scale>
        <p:origin x="102" y="1236"/>
      </p:cViewPr>
      <p:guideLst>
        <p:guide orient="horz" pos="2976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4.xml"/><Relationship Id="rId2" Type="http://schemas.openxmlformats.org/officeDocument/2006/relationships/slide" Target="slides/slide37.xml"/><Relationship Id="rId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957A51-BFA0-49A7-B194-971C3CE2BEBA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54487098-F544-493E-95EC-E2A617454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8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7833ED-62ED-44F7-83AE-2776C5EF38AA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1173163"/>
            <a:ext cx="42227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2" tIns="46406" rIns="92812" bIns="4640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891" y="4518345"/>
            <a:ext cx="5680693" cy="3696975"/>
          </a:xfrm>
          <a:prstGeom prst="rect">
            <a:avLst/>
          </a:prstGeom>
        </p:spPr>
        <p:txBody>
          <a:bodyPr vert="horz" lIns="92812" tIns="46406" rIns="92812" bIns="46406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F28B9C7E-F3C4-4954-8E32-5C7EBA53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9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67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73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959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58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5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981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10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99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02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63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44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8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139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418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345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146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046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306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3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8CDF90-914D-4B0F-AFCA-8C6099486484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752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067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49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C6C3D5-F333-492E-9452-B8C6216F987C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01110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974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60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837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281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074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858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87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190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120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377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20837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BF25-6677-4797-8F03-EE8C7AEEEDA4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8245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E44B7-5B06-47DE-AA53-6C8D90C76600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100064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545EE-353E-45DA-82FF-FF07CBC5D349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467097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85E5B-E88E-47B3-A586-B00164772261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53378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7383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2214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55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56239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695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69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2630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241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9737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204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30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344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22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3408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37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6663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477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931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22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666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330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477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5055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93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403799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5728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6163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1070528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9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35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40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A297CC-4EA0-4F17-AADB-D24AD5934621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EB8A-C035-4904-8AF4-BD3A8B7007C0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10A-9192-41E6-8203-941C7D8A68E9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B34E-06AA-4C48-AD05-662C0107D1EC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037A58-A4B1-4566-AABC-E710197997A2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239-E36A-4C5D-AFB3-7DD171C8A6CD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4583-D5DF-45BF-89DA-0A56132A15D7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CAA7-B1D6-4000-B7C7-DCD854A5F421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3864-BEA2-492A-AD16-4081FE0CEFBF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53FA-A288-4362-9DBF-F704BB7B73CF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0726-568C-4F49-9486-1138F492838F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E6DC28-57D4-42BD-BBD0-8BC9EA44447C}" type="datetime1">
              <a:rPr lang="en-US" altLang="ko-KR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Southern Arkansas University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828800"/>
          </a:xfrm>
        </p:spPr>
        <p:txBody>
          <a:bodyPr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MCIS 6204 - Data Structure and Algorithms  (C++ Labs)</a:t>
            </a:r>
            <a:b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</a:br>
            <a:r>
              <a:rPr lang="en-US" altLang="ko-KR" sz="3600" dirty="0">
                <a:latin typeface="Times New Roman" panose="02020603050405020304" pitchFamily="18" charset="0"/>
                <a:ea typeface="PMingLiU" panose="02020500000000000000" pitchFamily="18" charset="-120"/>
              </a:rPr>
              <a:t/>
            </a:r>
            <a:br>
              <a:rPr lang="en-US" altLang="ko-KR" sz="3600" dirty="0">
                <a:latin typeface="Times New Roman" panose="02020603050405020304" pitchFamily="18" charset="0"/>
                <a:ea typeface="PMingLiU" panose="02020500000000000000" pitchFamily="18" charset="-120"/>
              </a:rPr>
            </a:b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Lab#3</a:t>
            </a:r>
            <a:endParaRPr lang="ko-KR" altLang="ko-KR" sz="1200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7818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MCIS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library functions allow the programmer to perform a number of common mathematical calculations: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in  #include &lt;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1" y="2209800"/>
            <a:ext cx="7096298" cy="3962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IO are based on </a:t>
            </a:r>
            <a:r>
              <a:rPr lang="en-US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are sequence of bytes flowing in and out of the program(just like water flowing through a pipe).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input operation, data byte flow from an input source into the program. In output operations, data bytes flow from the program to an output sink.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cout &lt;&lt; value;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ko-K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variable;</a:t>
            </a:r>
            <a:endParaRPr lang="en-US" altLang="ko-KR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output is carried out on streams via the stream insertion &lt;&lt; and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IO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352800"/>
            <a:ext cx="4191000" cy="18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steps are: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1. Construct an </a:t>
            </a:r>
            <a:r>
              <a:rPr lang="en-US" altLang="ko-KR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 Connect it to a file(i.e., file open) and set the mode of file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operation.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3. Perform output operation via insertion &gt;&gt; operator or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write( ), put( ) functions.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 Disconnect and free the </a:t>
            </a:r>
            <a:r>
              <a:rPr lang="en-US" altLang="ko-KR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Output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42541"/>
            <a:ext cx="5140452" cy="23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steps are: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1. Construct an </a:t>
            </a:r>
            <a:r>
              <a:rPr lang="en-US" altLang="ko-KR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 Connect it to a file(i.e., file open) and set the mode of file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operation.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3. Perform output operation via extraction &lt;&lt;  operator or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read( ), get( ), </a:t>
            </a:r>
            <a:r>
              <a:rPr lang="en-US" altLang="ko-KR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functions.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 Disconnect and free the </a:t>
            </a:r>
            <a:r>
              <a:rPr lang="en-US" altLang="ko-KR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Input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62400"/>
            <a:ext cx="5391272" cy="22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file mode flags are: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Open Modes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6859" y="1828800"/>
          <a:ext cx="8229600" cy="4236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47800"/>
                <a:gridCol w="6781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input operations.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output operations.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in binary mode.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the initial position at the end of the file.</a:t>
                      </a:r>
                      <a:b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this flag is not set, the initial position is the beginning of the file.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output operations are performed at the end of the file, appending the content to the current content of the file.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ios::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file is opened for output operations and it already existed, its previous content is deleted and replaced by the new one.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 and put some text into it.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file I/O – write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0029"/>
              </p:ext>
            </p:extLst>
          </p:nvPr>
        </p:nvGraphicFramePr>
        <p:xfrm>
          <a:off x="914400" y="1905000"/>
          <a:ext cx="7315200" cy="4572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315200"/>
              </a:tblGrid>
              <a:tr h="3131130">
                <a:tc>
                  <a:txBody>
                    <a:bodyPr/>
                    <a:lstStyle/>
                    <a:p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iostream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</a:p>
                    <a:p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fstream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//</a:t>
                      </a:r>
                      <a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ko-KR" sz="24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 C++’s function for File I/O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using namespace 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main ( ) </a:t>
                      </a: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ofstream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SaveFile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SaveFile.open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  <a:cs typeface="+mn-cs"/>
                        </a:rPr>
                        <a:t>“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cpp-file.txt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  <a:cs typeface="+mn-cs"/>
                        </a:rPr>
                        <a:t>”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ios::out);</a:t>
                      </a:r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// 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D:/C++/Day4/Day4/cpp-file.txt</a:t>
                      </a:r>
                    </a:p>
                    <a:p>
                      <a:endParaRPr kumimoji="0"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SaveFile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 “Save some text into file “;</a:t>
                      </a: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SaveFile</a:t>
                      </a:r>
                      <a:r>
                        <a:rPr kumimoji="0" lang="en-US" altLang="ko-KR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.close</a:t>
                      </a:r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</a:p>
                    <a:p>
                      <a:r>
                        <a:rPr kumimoji="0"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return 0;</a:t>
                      </a:r>
                    </a:p>
                    <a:p>
                      <a:r>
                        <a:rPr kumimoji="0"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 and put some text into it.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file I/O – read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10273"/>
              </p:ext>
            </p:extLst>
          </p:nvPr>
        </p:nvGraphicFramePr>
        <p:xfrm>
          <a:off x="838200" y="1676400"/>
          <a:ext cx="7315200" cy="4968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315200"/>
              </a:tblGrid>
              <a:tr h="4650740">
                <a:tc>
                  <a:txBody>
                    <a:bodyPr/>
                    <a:lstStyle/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#include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#include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     //To use  C++’s function for File I/O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using namespace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ko-KR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 ( ) </a:t>
                      </a:r>
                    </a:p>
                    <a:p>
                      <a:r>
                        <a:rPr kumimoji="0" lang="ko-KR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InFile.open</a:t>
                      </a:r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("D:/C++/Day4/Lab4.txt“,ios::in); 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aNumber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</a:t>
                      </a:r>
                      <a:endParaRPr kumimoji="0" lang="ko-KR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(!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InFile.eof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 // </a:t>
                      </a:r>
                    </a:p>
                    <a:p>
                      <a:r>
                        <a:rPr kumimoji="0" lang="ko-KR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aNumber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cout &lt;&lt;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aNumber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\n"; </a:t>
                      </a:r>
                    </a:p>
                    <a:p>
                      <a:r>
                        <a:rPr kumimoji="0" lang="ko-KR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OpenFile.close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aNumber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Structure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87400"/>
              </p:ext>
            </p:extLst>
          </p:nvPr>
        </p:nvGraphicFramePr>
        <p:xfrm>
          <a:off x="762000" y="1173056"/>
          <a:ext cx="7467600" cy="527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67600"/>
              </a:tblGrid>
              <a:tr h="5154083">
                <a:tc>
                  <a:txBody>
                    <a:bodyPr/>
                    <a:lstStyle/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#include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#include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using namespace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kumimoji="0" lang="en-US" altLang="ko-KR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kumimoji="0" lang="en-US" altLang="ko-KR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readData</a:t>
                      </a:r>
                      <a:r>
                        <a:rPr kumimoji="0" lang="en-US" altLang="ko-KR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(double SENT, </a:t>
                      </a:r>
                      <a:r>
                        <a:rPr kumimoji="0" lang="en-US" altLang="ko-KR" sz="2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kumimoji="0" lang="en-US" altLang="ko-KR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2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openfile</a:t>
                      </a:r>
                      <a:r>
                        <a:rPr kumimoji="0" lang="en-US" altLang="ko-KR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ko-KR" altLang="en-US" sz="2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 ( ) </a:t>
                      </a:r>
                    </a:p>
                    <a:p>
                      <a:r>
                        <a:rPr kumimoji="0" lang="ko-KR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InFile.open</a:t>
                      </a:r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("D:/C++/Day4/Lab4.txt“,ios::in); 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Overall</a:t>
                      </a:r>
                      <a:r>
                        <a:rPr kumimoji="0" lang="en-US" altLang="ko-KR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Sum; </a:t>
                      </a:r>
                      <a:endParaRPr kumimoji="0" lang="en-US" altLang="ko-KR" sz="2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20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kumimoji="0" lang="en-US" altLang="ko-KR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readData</a:t>
                      </a:r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(double sent, </a:t>
                      </a:r>
                      <a:r>
                        <a:rPr kumimoji="0"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Openfile</a:t>
                      </a:r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group Sum </a:t>
                      </a:r>
                    </a:p>
                    <a:p>
                      <a:r>
                        <a:rPr kumimoji="0" lang="en-US" altLang="ko-KR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3300"/>
              </a:lnSpc>
              <a:buClr>
                <a:srgbClr val="727CA3"/>
              </a:buClr>
              <a:buNone/>
            </a:pPr>
            <a:r>
              <a:rPr lang="en-US" altLang="ko-KR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ko-KR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r>
              <a:rPr lang="en-US" altLang="ko-KR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sent, </a:t>
            </a:r>
            <a:r>
              <a:rPr lang="en-US" altLang="ko-KR" sz="3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altLang="ko-KR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ko-KR" sz="3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ko-KR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ts val="3300"/>
              </a:lnSpc>
              <a:buClr>
                <a:srgbClr val="727CA3"/>
              </a:buClr>
              <a:buNone/>
            </a:pPr>
            <a:endParaRPr lang="en-US" altLang="ko-KR" sz="3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describes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interface to compiler by giving details such as:</a:t>
            </a:r>
          </a:p>
          <a:p>
            <a:pPr marL="0" indent="0">
              <a:lnSpc>
                <a:spcPts val="3300"/>
              </a:lnSpc>
              <a:buClr>
                <a:srgbClr val="727CA3"/>
              </a:buClr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name </a:t>
            </a:r>
          </a:p>
          <a:p>
            <a:pPr marL="0" indent="0">
              <a:lnSpc>
                <a:spcPts val="3300"/>
              </a:lnSpc>
              <a:buClr>
                <a:srgbClr val="727CA3"/>
              </a:buClr>
              <a:buNone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signature 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(number of argument, </a:t>
            </a:r>
          </a:p>
          <a:p>
            <a:pPr marL="0" indent="0">
              <a:lnSpc>
                <a:spcPts val="3300"/>
              </a:lnSpc>
              <a:buClr>
                <a:srgbClr val="727CA3"/>
              </a:buClr>
              <a:buNone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 type, and return type)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function is called, the compiler use the template to ensure that proper arguments are passed, and the return value is treated correctly.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Prototyping 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 is a declaration statement in the calling program.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3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function-name ( parameter-list);</a:t>
            </a:r>
            <a:endParaRPr lang="en-US" altLang="ko-KR" sz="3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argument-list contains the types and names of arguments that must be passed to the function.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argument variable must be declared independently inside the parentheses.</a:t>
            </a:r>
          </a:p>
          <a:p>
            <a:pPr marL="0" indent="0">
              <a:lnSpc>
                <a:spcPts val="2800"/>
              </a:lnSpc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foat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altLang="ko-KR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y);   </a:t>
            </a:r>
            <a:r>
              <a:rPr lang="en-US" altLang="ko-K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//Correct Optional </a:t>
            </a:r>
          </a:p>
          <a:p>
            <a:pPr marL="0" indent="0">
              <a:lnSpc>
                <a:spcPts val="2800"/>
              </a:lnSpc>
              <a:buClr>
                <a:srgbClr val="727CA3"/>
              </a:buClr>
              <a:buNone/>
            </a:pP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ko-KR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ko-K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ko-KR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//Correct</a:t>
            </a:r>
            <a:endParaRPr lang="en-US" altLang="ko-KR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Clr>
                <a:srgbClr val="727CA3"/>
              </a:buClr>
              <a:buNone/>
            </a:pPr>
            <a:r>
              <a:rPr lang="en-US" altLang="ko-KR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foat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  y );       </a:t>
            </a:r>
            <a:r>
              <a:rPr lang="en-US" altLang="ko-K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//Illegal </a:t>
            </a:r>
            <a:endParaRPr lang="en-US" altLang="ko-K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ko-KR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Prototyping    continued …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Lab3#A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Lab3#B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72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72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If this prototype is provided, the compiler will catch the error in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main().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it is omitted, then the error may go unnoticed.</a:t>
            </a:r>
            <a:endParaRPr lang="en-US" altLang="ko-KR" sz="72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72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myfunction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       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/*Prototype */</a:t>
            </a:r>
            <a:endParaRPr lang="ko-KR" altLang="en-US" sz="72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 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/*Calling </a:t>
            </a: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 */</a:t>
            </a:r>
            <a:endParaRPr lang="en-US" altLang="ko-KR" sz="72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err="1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myfunction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72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Error:forgot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argument to </a:t>
            </a:r>
            <a:r>
              <a:rPr lang="en-US" altLang="ko-KR" sz="7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myfunction</a:t>
            </a: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ko-KR" altLang="en-US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2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myfunction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           </a:t>
            </a:r>
            <a:r>
              <a:rPr lang="en-US" altLang="ko-KR" sz="7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Called function definition </a:t>
            </a:r>
            <a:r>
              <a:rPr lang="en-US" altLang="ko-KR" sz="72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 == 0)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* </a:t>
            </a:r>
            <a:r>
              <a:rPr lang="en-US" altLang="ko-KR" sz="7200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myfunction</a:t>
            </a:r>
            <a:r>
              <a:rPr lang="en-US" altLang="ko-KR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 - 1);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Prototyping – Earlier versions of C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user-defined function groups code to perform a specific task and that group of code is given a name(identifier).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114198"/>
            <a:ext cx="6096000" cy="42129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232" y="123547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 par1, par2, …,n )  { Statement }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function data type specifier of the data returned by the function.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identifier by which it will be possible to call the function.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Par1, Par2, …n : Each parameter consist of a data type specifier followed by an identifier.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the function’s body. It is a block of statement surrounded by braces {  }.</a:t>
            </a: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 – Format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232" y="123547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argument refers to data this is passed to function(function definition) while calling function.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 to Function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362200"/>
            <a:ext cx="6521369" cy="39812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ko-KR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altLang="ko-K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value that the procedure expects you to pass when you call it. The procedure's declaration defines its parameters</a:t>
            </a:r>
            <a:r>
              <a:rPr lang="en-US" altLang="ko-K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32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ko-KR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altLang="ko-K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value you pass to a procedure parameter when you call the procedure. The calling code supplies the arguments when it calls the procedure. </a:t>
            </a: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 VS. Parameter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ko-KR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parameter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(formal parameter) is a variable declared in the function declaration: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 VS. Parameter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6" y="2884963"/>
            <a:ext cx="8840267" cy="1776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ko-KR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(actual parameter) is the value that is passed to the function by caller: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 VS. Parameter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" y="2906414"/>
            <a:ext cx="7911027" cy="8747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lvl="0" indent="0">
              <a:buClr>
                <a:srgbClr val="727CA3"/>
              </a:buClr>
              <a:buNone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 vs. Parameter  - examples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12648" y="1075969"/>
          <a:ext cx="8065170" cy="52674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32585"/>
                <a:gridCol w="4032585"/>
              </a:tblGrid>
              <a:tr h="42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 void </a:t>
                      </a:r>
                      <a:endParaRPr lang="ko-KR" altLang="en-US" dirty="0"/>
                    </a:p>
                  </a:txBody>
                  <a:tcPr/>
                </a:tc>
              </a:tr>
              <a:tr h="4686819">
                <a:tc>
                  <a:txBody>
                    <a:bodyPr/>
                    <a:lstStyle/>
                    <a:p>
                      <a:r>
                        <a:rPr kumimoji="0" lang="en-US" altLang="ko-KR" sz="2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addition (int a, int b)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int r;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r=</a:t>
                      </a:r>
                      <a:r>
                        <a:rPr kumimoji="0"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"The result is " &lt;&lt; z;  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kumimoji="0" lang="en-US" altLang="ko-KR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int z;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addition (5,3);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2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addition (</a:t>
                      </a:r>
                      <a:r>
                        <a:rPr kumimoji="0"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Par1, </a:t>
                      </a:r>
                      <a:r>
                        <a:rPr kumimoji="0"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Par2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int r;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r=</a:t>
                      </a:r>
                      <a:r>
                        <a:rPr kumimoji="0"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return (r);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int z;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z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addition (</a:t>
                      </a:r>
                      <a:r>
                        <a:rPr kumimoji="0" lang="en-US" altLang="ko-KR" sz="2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Arg1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40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Arg2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cout &lt;&lt; "The result is " &lt;&lt; z;</a:t>
                      </a:r>
                    </a:p>
                    <a:p>
                      <a:r>
                        <a:rPr kumimoji="0"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kumimoji="0"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 – Example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091722"/>
            <a:ext cx="7435516" cy="52354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276600" y="2899805"/>
            <a:ext cx="304800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33800" y="2906275"/>
            <a:ext cx="304800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752600" y="3886200"/>
            <a:ext cx="152400" cy="144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Lucida Sans Unicode" panose="020B0602030504020204" pitchFamily="34" charset="0"/>
              </a:rPr>
              <a:t>     How to buy a hamburger 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marL="457200" indent="-182880">
              <a:buFont typeface="Wingdings" panose="05000000000000000000" pitchFamily="2" charset="2"/>
              <a:buNone/>
              <a:defRPr/>
            </a:pPr>
            <a:endParaRPr lang="en-US" sz="2200" dirty="0">
              <a:latin typeface="Lucida Sans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900" b="1" dirty="0" smtClean="0">
              <a:solidFill>
                <a:srgbClr val="FFFF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42988"/>
            <a:ext cx="2438400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2" descr="http://kforcharisma.files.wordpress.com/2011/01/2005-ultima-gtr-640-drive-thru-window-1600x12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5251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/>
          <p:nvPr/>
        </p:nvSpPr>
        <p:spPr>
          <a:xfrm>
            <a:off x="76200" y="3505200"/>
            <a:ext cx="45720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 )</a:t>
            </a:r>
            <a:endParaRPr lang="en-US" dirty="0"/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s</a:t>
            </a:r>
            <a:r>
              <a:rPr lang="en-US" dirty="0" smtClean="0"/>
              <a:t>tring </a:t>
            </a:r>
            <a:r>
              <a:rPr lang="en-US" dirty="0" err="1"/>
              <a:t>hanguger</a:t>
            </a:r>
            <a:r>
              <a:rPr lang="en-US" dirty="0"/>
              <a:t>  = “  “; 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dollars = 10;</a:t>
            </a:r>
          </a:p>
          <a:p>
            <a:pPr>
              <a:defRPr/>
            </a:pPr>
            <a:r>
              <a:rPr lang="en-US" dirty="0"/>
              <a:t>    hamburger = </a:t>
            </a:r>
            <a:r>
              <a:rPr lang="en-US" dirty="0" err="1"/>
              <a:t>getHamburger</a:t>
            </a:r>
            <a:r>
              <a:rPr lang="en-US" dirty="0"/>
              <a:t>(dollars);     </a:t>
            </a:r>
          </a:p>
          <a:p>
            <a:pPr>
              <a:defRPr/>
            </a:pPr>
            <a:r>
              <a:rPr lang="en-US" dirty="0"/>
              <a:t>   </a:t>
            </a:r>
            <a:r>
              <a:rPr lang="en-US" dirty="0" smtClean="0"/>
              <a:t> return 0;</a:t>
            </a:r>
            <a:endParaRPr lang="en-US" dirty="0"/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8" name="Rectangle 6"/>
          <p:cNvSpPr/>
          <p:nvPr/>
        </p:nvSpPr>
        <p:spPr>
          <a:xfrm>
            <a:off x="4876800" y="3429000"/>
            <a:ext cx="4038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string </a:t>
            </a:r>
            <a:r>
              <a:rPr lang="en-US" dirty="0" err="1" smtClean="0"/>
              <a:t>SgetHamburger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/>
              <a:t>dollar)   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 String hamburger = “ “;</a:t>
            </a:r>
          </a:p>
          <a:p>
            <a:pPr>
              <a:defRPr/>
            </a:pPr>
            <a:r>
              <a:rPr lang="en-US" dirty="0"/>
              <a:t>     String Cheese = “Cheese”;  </a:t>
            </a:r>
          </a:p>
          <a:p>
            <a:pPr>
              <a:defRPr/>
            </a:pPr>
            <a:r>
              <a:rPr lang="en-US" dirty="0"/>
              <a:t>     String  Bread = “Bread”;</a:t>
            </a:r>
          </a:p>
          <a:p>
            <a:pPr>
              <a:defRPr/>
            </a:pPr>
            <a:r>
              <a:rPr lang="en-US" dirty="0"/>
              <a:t>      if (dollar == 10) </a:t>
            </a:r>
          </a:p>
          <a:p>
            <a:pPr>
              <a:defRPr/>
            </a:pPr>
            <a:r>
              <a:rPr lang="en-US" dirty="0"/>
              <a:t>         </a:t>
            </a:r>
            <a:r>
              <a:rPr lang="en-US" dirty="0" err="1"/>
              <a:t>hambuger</a:t>
            </a:r>
            <a:r>
              <a:rPr lang="en-US" dirty="0"/>
              <a:t> = Cheese + Bread;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return hamburger;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pic>
        <p:nvPicPr>
          <p:cNvPr id="13320" name="Picture 6" descr="http://www.eirikso.com/images/DSC06259_edited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V="1">
            <a:off x="4362450" y="2339975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322" name="Picture 8" descr="http://www.animondos.com/wp-content/uploads/2012/07/hamburg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909763"/>
            <a:ext cx="8985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 flipV="1">
            <a:off x="2895600" y="3744913"/>
            <a:ext cx="39624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00600" y="990600"/>
            <a:ext cx="0" cy="5715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057400" y="5372100"/>
            <a:ext cx="318135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4"/>
          <p:cNvCxnSpPr/>
          <p:nvPr/>
        </p:nvCxnSpPr>
        <p:spPr>
          <a:xfrm flipH="1">
            <a:off x="4100513" y="1905000"/>
            <a:ext cx="1216025" cy="669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Input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55000" lnSpcReduction="2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Lab3Adata.txt  </a:t>
            </a:r>
            <a:endParaRPr lang="en-US" altLang="ko-KR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0.7497790548868464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0.6462076498775827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0.32616335534841256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0.37582682849958304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0.41621372481399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0.6463706270883212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0.7655177221930171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0.2650562905607654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0.14762994129539841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0.9627229328823885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0.08133929860959621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0.9560335264804165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0.8155875415237163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0.019074104888079813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0.8270564200270186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Lab3A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32291"/>
              </p:ext>
            </p:extLst>
          </p:nvPr>
        </p:nvGraphicFramePr>
        <p:xfrm>
          <a:off x="3276600" y="1676400"/>
          <a:ext cx="5181600" cy="4343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62137"/>
                <a:gridCol w="2619463"/>
              </a:tblGrid>
              <a:tr h="1875559"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0.7497790548868464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0.6462076498775827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0.32616335534841256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0.37582682849958304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0.08133929860959621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0.9560335264804165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0.8155875415237163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67841"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0.41621372481399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0.6463706270883212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0.7655177221930171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0.2650562905607654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0.14762994129539841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0.9627229328823885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0.019074104888079813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0.8270564200270186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marL="0" indent="0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ko-KR" dirty="0" smtClean="0"/>
              <a:t> </a:t>
            </a:r>
            <a:endParaRPr lang="en-US" altLang="ko-KR" sz="2800" dirty="0" smtClean="0"/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smtClean="0">
                <a:solidFill>
                  <a:srgbClr val="898989"/>
                </a:solidFill>
              </a:rPr>
              <a:t>Page </a:t>
            </a:r>
            <a:fld id="{2E9BBFA7-7AE9-43AE-8598-0F918E9034DD}" type="slidenum">
              <a:rPr lang="en-US" altLang="ko-K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 smtClean="0">
              <a:solidFill>
                <a:srgbClr val="898989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376238" y="274638"/>
            <a:ext cx="8310562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35E0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35E0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35E0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35E0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35E0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kern="0" smtClean="0">
                <a:latin typeface="Lucida Sans Unicode" pitchFamily="34" charset="0"/>
                <a:cs typeface="Lucida Sans Unicode" pitchFamily="34" charset="0"/>
              </a:rPr>
              <a:t>What is sentinel values ? </a:t>
            </a:r>
            <a:endParaRPr lang="en-US" kern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08744" y="1066800"/>
            <a:ext cx="8926512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182880">
              <a:buFont typeface="Wingdings" panose="05000000000000000000" pitchFamily="2" charset="2"/>
              <a:buNone/>
              <a:defRPr/>
            </a:pPr>
            <a:endParaRPr lang="en-US" sz="2200" kern="0" smtClean="0">
              <a:latin typeface="Lucida Sans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900" b="1" kern="0" dirty="0" smtClean="0">
              <a:solidFill>
                <a:srgbClr val="FFFF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143000"/>
            <a:ext cx="7848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Whenever you read a sequence of inputs , you need to have some method of indicating the end of the sequence.</a:t>
            </a:r>
          </a:p>
          <a:p>
            <a:pPr>
              <a:defRPr/>
            </a:pPr>
            <a:r>
              <a:rPr lang="en-US" sz="2400" dirty="0"/>
              <a:t>In this case we use sentinel values which is not an actual input but serves as a </a:t>
            </a:r>
            <a:r>
              <a:rPr lang="en-US" sz="2400" dirty="0" err="1"/>
              <a:t>singnal</a:t>
            </a:r>
            <a:r>
              <a:rPr lang="en-US" sz="2400" dirty="0"/>
              <a:t> for termination.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250" y="3429000"/>
            <a:ext cx="37719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&gt;&gt; salary;</a:t>
            </a:r>
            <a:endParaRPr lang="en-US" dirty="0"/>
          </a:p>
          <a:p>
            <a:pPr>
              <a:defRPr/>
            </a:pPr>
            <a:r>
              <a:rPr lang="en-US" dirty="0"/>
              <a:t> while ( salary != -999.99)</a:t>
            </a:r>
          </a:p>
          <a:p>
            <a:pPr>
              <a:defRPr/>
            </a:pPr>
            <a:r>
              <a:rPr lang="en-US" dirty="0"/>
              <a:t> {</a:t>
            </a:r>
          </a:p>
          <a:p>
            <a:pPr>
              <a:defRPr/>
            </a:pPr>
            <a:r>
              <a:rPr lang="en-US" dirty="0"/>
              <a:t>       sum = sum + salary ;</a:t>
            </a:r>
          </a:p>
          <a:p>
            <a:pPr>
              <a:defRPr/>
            </a:pPr>
            <a:r>
              <a:rPr lang="en-US" dirty="0"/>
              <a:t> }</a:t>
            </a:r>
          </a:p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0" name="Rectangle 6"/>
          <p:cNvSpPr/>
          <p:nvPr/>
        </p:nvSpPr>
        <p:spPr>
          <a:xfrm>
            <a:off x="4419600" y="3429000"/>
            <a:ext cx="3817938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0.7497790548868464 0.6462076498775827 0.32616335534841256 0.37582682849958304</a:t>
            </a:r>
          </a:p>
          <a:p>
            <a:r>
              <a:rPr lang="en-US" altLang="ko-KR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88631"/>
                </a:solidFill>
              </a:rPr>
              <a:t>-999.99</a:t>
            </a:r>
          </a:p>
          <a:p>
            <a:r>
              <a:rPr lang="en-US" altLang="ko-KR">
                <a:solidFill>
                  <a:srgbClr val="FFFFFF"/>
                </a:solidFill>
              </a:rPr>
              <a:t> 0.41621372481399 0.14762994129539841 0.9627229328823885 </a:t>
            </a:r>
          </a:p>
          <a:p>
            <a:r>
              <a:rPr lang="en-US" altLang="ko-KR">
                <a:solidFill>
                  <a:srgbClr val="F88631"/>
                </a:solidFill>
              </a:rPr>
              <a:t>-999.99 </a:t>
            </a:r>
          </a:p>
        </p:txBody>
      </p:sp>
    </p:spTree>
    <p:extLst>
      <p:ext uri="{BB962C8B-B14F-4D97-AF65-F5344CB8AC3E}">
        <p14:creationId xmlns:p14="http://schemas.microsoft.com/office/powerpoint/2010/main" val="28569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81000" y="207963"/>
            <a:ext cx="57912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 )</a:t>
            </a:r>
            <a:endParaRPr lang="en-US" dirty="0"/>
          </a:p>
          <a:p>
            <a:pPr>
              <a:defRPr/>
            </a:pPr>
            <a:r>
              <a:rPr lang="en-US" dirty="0"/>
              <a:t>   {</a:t>
            </a:r>
          </a:p>
          <a:p>
            <a:pPr>
              <a:defRPr/>
            </a:pPr>
            <a:r>
              <a:rPr lang="en-US" dirty="0"/>
              <a:t>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SENT = -999.99;</a:t>
            </a:r>
          </a:p>
          <a:p>
            <a:pPr>
              <a:defRPr/>
            </a:pPr>
            <a:r>
              <a:rPr lang="en-US" dirty="0"/>
              <a:t>      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      </a:t>
            </a:r>
          </a:p>
          <a:p>
            <a:pPr>
              <a:defRPr/>
            </a:pPr>
            <a:r>
              <a:rPr lang="en-US" dirty="0" smtClean="0"/>
              <a:t>      while( !</a:t>
            </a:r>
            <a:r>
              <a:rPr lang="en-US" dirty="0" err="1" smtClean="0"/>
              <a:t>OpenFile.eof</a:t>
            </a:r>
            <a:r>
              <a:rPr lang="en-US" dirty="0" smtClean="0"/>
              <a:t>()) </a:t>
            </a:r>
            <a:endParaRPr lang="en-US" dirty="0"/>
          </a:p>
          <a:p>
            <a:pPr>
              <a:defRPr/>
            </a:pPr>
            <a:r>
              <a:rPr lang="en-US" dirty="0"/>
              <a:t>      {</a:t>
            </a:r>
          </a:p>
          <a:p>
            <a:pPr>
              <a:defRPr/>
            </a:pPr>
            <a:r>
              <a:rPr lang="en-US" dirty="0"/>
              <a:t>       </a:t>
            </a:r>
            <a:r>
              <a:rPr lang="en-US" dirty="0" err="1"/>
              <a:t>groupSum</a:t>
            </a:r>
            <a:r>
              <a:rPr lang="en-US" dirty="0"/>
              <a:t> = </a:t>
            </a:r>
            <a:r>
              <a:rPr lang="en-US" dirty="0" err="1" smtClean="0"/>
              <a:t>readData</a:t>
            </a:r>
            <a:r>
              <a:rPr lang="en-US" dirty="0" smtClean="0"/>
              <a:t>(&amp;</a:t>
            </a:r>
            <a:r>
              <a:rPr lang="en-US" dirty="0" err="1" smtClean="0"/>
              <a:t>OpenFile</a:t>
            </a:r>
            <a:r>
              <a:rPr lang="en-US" dirty="0" smtClean="0"/>
              <a:t>, </a:t>
            </a:r>
            <a:r>
              <a:rPr lang="en-US" dirty="0"/>
              <a:t>SENT);     </a:t>
            </a:r>
          </a:p>
          <a:p>
            <a:pPr>
              <a:defRPr/>
            </a:pPr>
            <a:r>
              <a:rPr lang="en-US" dirty="0"/>
              <a:t>      }</a:t>
            </a:r>
          </a:p>
          <a:p>
            <a:pPr>
              <a:defRPr/>
            </a:pPr>
            <a:r>
              <a:rPr lang="en-US" dirty="0"/>
              <a:t>       </a:t>
            </a:r>
          </a:p>
          <a:p>
            <a:pPr>
              <a:defRPr/>
            </a:pPr>
            <a:r>
              <a:rPr lang="en-US" dirty="0"/>
              <a:t>    } // end of main method    </a:t>
            </a:r>
          </a:p>
        </p:txBody>
      </p:sp>
      <p:sp>
        <p:nvSpPr>
          <p:cNvPr id="20" name="Rectangle 6"/>
          <p:cNvSpPr/>
          <p:nvPr/>
        </p:nvSpPr>
        <p:spPr>
          <a:xfrm>
            <a:off x="6296025" y="2362200"/>
            <a:ext cx="2695575" cy="365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</a:rPr>
              <a:t>0.7497790548868464 0.6462076498775827 0.32616335534841256 0.37582682849958304</a:t>
            </a:r>
          </a:p>
          <a:p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F88631"/>
                </a:solidFill>
              </a:rPr>
              <a:t>-999.99</a:t>
            </a:r>
          </a:p>
          <a:p>
            <a:r>
              <a:rPr lang="en-US" altLang="ko-KR">
                <a:solidFill>
                  <a:srgbClr val="000000"/>
                </a:solidFill>
              </a:rPr>
              <a:t> 0.41621372481399 0.14762994129539841 0.9627229328823885 </a:t>
            </a:r>
          </a:p>
          <a:p>
            <a:r>
              <a:rPr lang="en-US" altLang="ko-KR">
                <a:solidFill>
                  <a:srgbClr val="F88631"/>
                </a:solidFill>
              </a:rPr>
              <a:t>-999.99 </a:t>
            </a:r>
          </a:p>
        </p:txBody>
      </p:sp>
      <p:sp>
        <p:nvSpPr>
          <p:cNvPr id="21" name="Rectangle 6"/>
          <p:cNvSpPr/>
          <p:nvPr/>
        </p:nvSpPr>
        <p:spPr>
          <a:xfrm>
            <a:off x="381000" y="3478213"/>
            <a:ext cx="5791200" cy="29924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</a:rPr>
              <a:t>double </a:t>
            </a:r>
            <a:r>
              <a:rPr lang="en-US" altLang="ko-KR" dirty="0" err="1">
                <a:solidFill>
                  <a:srgbClr val="000000"/>
                </a:solidFill>
              </a:rPr>
              <a:t>readData</a:t>
            </a:r>
            <a:r>
              <a:rPr lang="en-US" altLang="ko-KR" dirty="0" smtClean="0">
                <a:solidFill>
                  <a:srgbClr val="000000"/>
                </a:solidFill>
              </a:rPr>
              <a:t>(*</a:t>
            </a:r>
            <a:r>
              <a:rPr lang="en-US" altLang="ko-KR" dirty="0" err="1" smtClean="0">
                <a:solidFill>
                  <a:srgbClr val="000000"/>
                </a:solidFill>
              </a:rPr>
              <a:t>OpenFile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en-US" altLang="ko-KR" dirty="0">
                <a:solidFill>
                  <a:srgbClr val="000000"/>
                </a:solidFill>
              </a:rPr>
              <a:t>double sent)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</a:rPr>
              <a:t> *</a:t>
            </a:r>
            <a:r>
              <a:rPr lang="en-US" altLang="ko-KR" dirty="0" err="1" smtClean="0">
                <a:solidFill>
                  <a:srgbClr val="000000"/>
                </a:solidFill>
              </a:rPr>
              <a:t>OpenFile</a:t>
            </a:r>
            <a:r>
              <a:rPr lang="en-US" altLang="ko-KR" dirty="0" smtClean="0">
                <a:solidFill>
                  <a:srgbClr val="000000"/>
                </a:solidFill>
              </a:rPr>
              <a:t> &gt;&gt;  input;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  while (  input != SENT  ) 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{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  sum = sum + input ;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  </a:t>
            </a:r>
            <a:r>
              <a:rPr lang="en-US" altLang="ko-KR" dirty="0" smtClean="0">
                <a:solidFill>
                  <a:srgbClr val="000000"/>
                </a:solidFill>
              </a:rPr>
              <a:t>*</a:t>
            </a:r>
            <a:r>
              <a:rPr lang="en-US" altLang="ko-KR" dirty="0" err="1" smtClean="0">
                <a:solidFill>
                  <a:srgbClr val="000000"/>
                </a:solidFill>
              </a:rPr>
              <a:t>OpenFile</a:t>
            </a:r>
            <a:r>
              <a:rPr lang="en-US" altLang="ko-KR" dirty="0" smtClean="0">
                <a:solidFill>
                  <a:srgbClr val="000000"/>
                </a:solidFill>
              </a:rPr>
              <a:t> &gt;&gt; input;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       }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return sum;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} </a:t>
            </a:r>
          </a:p>
        </p:txBody>
      </p:sp>
      <p:cxnSp>
        <p:nvCxnSpPr>
          <p:cNvPr id="22" name="직선 화살표 연결선 12"/>
          <p:cNvCxnSpPr/>
          <p:nvPr/>
        </p:nvCxnSpPr>
        <p:spPr>
          <a:xfrm>
            <a:off x="2971800" y="1905000"/>
            <a:ext cx="3429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구부러진 연결선 15"/>
          <p:cNvCxnSpPr/>
          <p:nvPr/>
        </p:nvCxnSpPr>
        <p:spPr>
          <a:xfrm rot="16200000" flipH="1">
            <a:off x="3194843" y="2558257"/>
            <a:ext cx="1001713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17"/>
          <p:cNvCxnSpPr/>
          <p:nvPr/>
        </p:nvCxnSpPr>
        <p:spPr>
          <a:xfrm flipH="1">
            <a:off x="3124200" y="3124200"/>
            <a:ext cx="32766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19"/>
          <p:cNvCxnSpPr/>
          <p:nvPr/>
        </p:nvCxnSpPr>
        <p:spPr>
          <a:xfrm flipH="1">
            <a:off x="3810000" y="33528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1"/>
          <p:cNvCxnSpPr/>
          <p:nvPr/>
        </p:nvCxnSpPr>
        <p:spPr>
          <a:xfrm flipH="1">
            <a:off x="4114800" y="3657600"/>
            <a:ext cx="22860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3"/>
          <p:cNvCxnSpPr/>
          <p:nvPr/>
        </p:nvCxnSpPr>
        <p:spPr>
          <a:xfrm flipH="1">
            <a:off x="4343400" y="3962400"/>
            <a:ext cx="2057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5"/>
          <p:cNvCxnSpPr>
            <a:stCxn id="20" idx="1"/>
          </p:cNvCxnSpPr>
          <p:nvPr/>
        </p:nvCxnSpPr>
        <p:spPr>
          <a:xfrm flipH="1">
            <a:off x="4467225" y="41910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7"/>
          <p:cNvCxnSpPr/>
          <p:nvPr/>
        </p:nvCxnSpPr>
        <p:spPr>
          <a:xfrm>
            <a:off x="2895600" y="1981200"/>
            <a:ext cx="35814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1219200" y="2590800"/>
            <a:ext cx="990600" cy="3276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왼쪽 화살표 13"/>
          <p:cNvSpPr/>
          <p:nvPr/>
        </p:nvSpPr>
        <p:spPr>
          <a:xfrm>
            <a:off x="3162300" y="4517432"/>
            <a:ext cx="381000" cy="1524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pass parameters to functions.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Pass by Value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Pass by Reference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Until now, in all the function we have seen, the argument passed to the functions have been passed by value.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when calling a function with parameters, what we have passed to the function were copies of their values.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 in C++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C++ program can pass to a function the 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location(</a:t>
            </a:r>
            <a:r>
              <a:rPr lang="en-US" altLang="ko-K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variable used to make the function call, instead of copying their values. 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 to the value of parameters will change the value of the variable of the calling function.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  - Pass by reference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2000" y="3581401"/>
          <a:ext cx="7924800" cy="28198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/>
                <a:gridCol w="4876800"/>
              </a:tblGrid>
              <a:tr h="412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Main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2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 ( )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=1;  y = 3, z =7;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duplicate (x, y, z );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 x &lt;&lt; y &lt;&lt; z; 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duplicate (</a:t>
                      </a:r>
                      <a:r>
                        <a:rPr lang="en-US" altLang="ko-KR" sz="24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&amp;a, </a:t>
                      </a:r>
                      <a:r>
                        <a:rPr lang="en-US" altLang="ko-KR" sz="24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&amp;b, </a:t>
                      </a:r>
                      <a:r>
                        <a:rPr lang="en-US" altLang="ko-KR" sz="24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&amp;c)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a*=2;  // a =  a * 2; 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b*=2;  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c*=2;</a:t>
                      </a:r>
                    </a:p>
                    <a:p>
                      <a:pPr latinLnBrk="1"/>
                      <a:r>
                        <a:rPr lang="en-US" altLang="ko-KR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  - Pass by reference &amp; Value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371601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…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double </a:t>
            </a:r>
            <a:r>
              <a:rPr lang="en-US" altLang="ko-KR" dirty="0" err="1"/>
              <a:t>readData</a:t>
            </a:r>
            <a:r>
              <a:rPr lang="en-US" altLang="ko-KR" dirty="0"/>
              <a:t>(double SENT, </a:t>
            </a:r>
            <a:r>
              <a:rPr lang="en-US" altLang="ko-KR" dirty="0" err="1"/>
              <a:t>ifstream</a:t>
            </a:r>
            <a:r>
              <a:rPr lang="en-US" altLang="ko-KR" dirty="0"/>
              <a:t> *</a:t>
            </a:r>
            <a:r>
              <a:rPr lang="en-US" altLang="ko-KR" dirty="0" err="1"/>
              <a:t>openfile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main ( )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ifstream</a:t>
            </a:r>
            <a:r>
              <a:rPr lang="en-US" altLang="ko-KR" dirty="0"/>
              <a:t> </a:t>
            </a:r>
            <a:r>
              <a:rPr lang="en-US" altLang="ko-KR" dirty="0" err="1" smtClean="0"/>
              <a:t>OpenFile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 smtClean="0"/>
              <a:t>OpenFile.open</a:t>
            </a:r>
            <a:r>
              <a:rPr lang="en-US" altLang="ko-KR" dirty="0" smtClean="0"/>
              <a:t> </a:t>
            </a:r>
            <a:r>
              <a:rPr lang="en-US" altLang="ko-KR" dirty="0"/>
              <a:t>("D</a:t>
            </a:r>
            <a:r>
              <a:rPr lang="en-US" altLang="ko-KR" dirty="0" smtClean="0"/>
              <a:t>:/C++/Day4/Lab4.txt</a:t>
            </a:r>
            <a:r>
              <a:rPr lang="en-US" altLang="ko-KR" dirty="0"/>
              <a:t>“,ios::in);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readData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( SENT,  &amp;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);   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return</a:t>
            </a:r>
            <a:r>
              <a:rPr lang="en-US" altLang="ko-KR" dirty="0" smtClean="0"/>
              <a:t> </a:t>
            </a:r>
            <a:r>
              <a:rPr lang="en-US" altLang="ko-KR" dirty="0"/>
              <a:t>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sz="2400" dirty="0" smtClean="0"/>
              <a:t>double </a:t>
            </a:r>
            <a:r>
              <a:rPr lang="en-US" altLang="ko-KR" sz="2400" dirty="0" err="1"/>
              <a:t>readData</a:t>
            </a:r>
            <a:r>
              <a:rPr lang="en-US" altLang="ko-KR" sz="2400" dirty="0"/>
              <a:t>(double sent,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ifstream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*</a:t>
            </a:r>
            <a:r>
              <a:rPr lang="en-US" altLang="ko-KR" sz="2400" dirty="0" err="1"/>
              <a:t>Openfile</a:t>
            </a:r>
            <a:r>
              <a:rPr lang="en-US" altLang="ko-KR" sz="2400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en-US" altLang="ko-KR" b="1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3657600"/>
            <a:ext cx="14478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72200" y="37338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lnSpcReduction="10000"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are easy and fun to learn. Some C++ task are performed more easily with pointers, and other C++ tasks (dynamic memory allocation) cannot be performed without them.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you know every variable is a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every location has its address defined which can be accessed using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ampersand(&amp;) operator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address in memory.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 - Example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0275"/>
            <a:ext cx="5894395" cy="5065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011" y="5396631"/>
            <a:ext cx="5982989" cy="891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pointers ?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57375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a variable whose value is the address of another variable. Like any variable or constant, you must declare a pointer before you can work with it.  </a:t>
            </a:r>
          </a:p>
          <a:p>
            <a:pPr marL="0" indent="0">
              <a:buClr>
                <a:srgbClr val="727CA3"/>
              </a:buClr>
              <a:buFont typeface="Wingdings 3"/>
              <a:buNone/>
            </a:pPr>
            <a:r>
              <a:rPr lang="en-US" altLang="ko-K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32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 *</a:t>
            </a:r>
            <a:r>
              <a:rPr lang="en-US" altLang="ko-KR" sz="32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ko-KR" sz="32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54" y="4170097"/>
            <a:ext cx="7948646" cy="19087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2775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and Dereference Operator ( &amp; , * )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57375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the reference operator and can be read as </a:t>
            </a:r>
            <a:r>
              <a:rPr lang="en-US" altLang="ko-KR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“address of”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32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 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dereference operator and can be read as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“value pointed by” </a:t>
            </a:r>
            <a:endParaRPr lang="en-US" altLang="ko-KR" sz="32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Reference operator  &amp;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57375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</a:t>
            </a: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ted = &amp;</a:t>
            </a:r>
            <a:r>
              <a:rPr lang="en-US" altLang="ko-KR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29000"/>
            <a:ext cx="6787424" cy="228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Output Result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The </a:t>
            </a:r>
            <a:r>
              <a:rPr lang="en-US" altLang="ko-KR" sz="2400" dirty="0"/>
              <a:t>previous group had a sum of 2.10.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current overall total had a sum of 2.10.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previous group had a sum of 3.20.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current overall total had a sum of 5.30.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previous group had a sum of 1.85.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current overall total had a sum of 7.15.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previous group had a sum of 0.85.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current overall total had a sum of 8.00.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The overall total had a sum of 8.00.</a:t>
            </a:r>
            <a:endParaRPr lang="ko-KR" altLang="ko-KR" sz="2400" dirty="0"/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Lab3A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Dereference operator  *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57375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</a:t>
            </a: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ted = &amp;</a:t>
            </a:r>
            <a:r>
              <a:rPr lang="en-US" altLang="ko-KR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beth</a:t>
            </a:r>
            <a:r>
              <a:rPr lang="en-US" altLang="ko-KR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*ted;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111395"/>
            <a:ext cx="5656187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86" y="3581400"/>
            <a:ext cx="6093001" cy="2501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Pointers in C++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57375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important operations, which we will do with the pointers very frequently.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(a) </a:t>
            </a:r>
            <a:r>
              <a:rPr lang="en-US" altLang="ko-K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pointer variables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ko-KR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(b) </a:t>
            </a:r>
            <a:r>
              <a:rPr lang="en-US" altLang="ko-K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address of a variable to a pointer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altLang="ko-KR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(c) Finally </a:t>
            </a:r>
            <a:r>
              <a:rPr lang="en-US" altLang="ko-K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at the address available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 the pointer variable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// address stored in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// value pointer by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7200" dirty="0" smtClean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Pointers in C++ - Examples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59" y="1167513"/>
            <a:ext cx="5924282" cy="510985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257375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7CA3"/>
              </a:buClr>
              <a:buNone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 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Address Operator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599"/>
            <a:ext cx="8077200" cy="4870451"/>
          </a:xfrm>
        </p:spPr>
        <p:txBody>
          <a:bodyPr>
            <a:normAutofit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“address of” operator (</a:t>
            </a:r>
            <a:r>
              <a:rPr lang="en-US" altLang="ko-K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gives the memory address of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100</a:t>
            </a: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Memory address:</a:t>
            </a:r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 dirty="0">
                <a:latin typeface="Arial" panose="020B0604020202020204" pitchFamily="34" charset="0"/>
                <a:ea typeface="PMingLiU" panose="02020500000000000000" pitchFamily="18" charset="-120"/>
              </a:rPr>
              <a:t>1024</a:t>
            </a:r>
          </a:p>
        </p:txBody>
      </p:sp>
      <p:sp>
        <p:nvSpPr>
          <p:cNvPr id="410651" name="Text Box 27"/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a = 100;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//get the value,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a;	  //prints 100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//get the memory address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&amp;a;   //prints 1024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  <a:ea typeface="PMingLiU" panose="02020500000000000000" pitchFamily="18" charset="-120"/>
              </a:rPr>
              <a:t>1020</a:t>
            </a:r>
          </a:p>
        </p:txBody>
      </p:sp>
      <p:sp>
        <p:nvSpPr>
          <p:cNvPr id="410655" name="Text Box 31"/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Address Operator &amp;</a:t>
            </a:r>
          </a:p>
        </p:txBody>
      </p:sp>
      <p:grpSp>
        <p:nvGrpSpPr>
          <p:cNvPr id="373796" name="Group 1060"/>
          <p:cNvGrpSpPr>
            <a:grpSpLocks/>
          </p:cNvGrpSpPr>
          <p:nvPr/>
        </p:nvGrpSpPr>
        <p:grpSpPr bwMode="auto">
          <a:xfrm>
            <a:off x="381000" y="1356518"/>
            <a:ext cx="8229600" cy="1509713"/>
            <a:chOff x="288" y="960"/>
            <a:chExt cx="5184" cy="951"/>
          </a:xfrm>
        </p:grpSpPr>
        <p:sp>
          <p:nvSpPr>
            <p:cNvPr id="373780" name="Rectangle 1044"/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100</a:t>
              </a:r>
            </a:p>
          </p:txBody>
        </p:sp>
        <p:sp>
          <p:nvSpPr>
            <p:cNvPr id="373781" name="Rectangle 1045"/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88</a:t>
              </a:r>
            </a:p>
          </p:txBody>
        </p:sp>
        <p:sp>
          <p:nvSpPr>
            <p:cNvPr id="373782" name="Rectangle 1046"/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…</a:t>
              </a:r>
            </a:p>
          </p:txBody>
        </p:sp>
        <p:sp>
          <p:nvSpPr>
            <p:cNvPr id="373783" name="Rectangle 1047"/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…</a:t>
              </a:r>
            </a:p>
          </p:txBody>
        </p:sp>
        <p:sp>
          <p:nvSpPr>
            <p:cNvPr id="373784" name="Rectangle 1048"/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…</a:t>
              </a:r>
            </a:p>
          </p:txBody>
        </p:sp>
        <p:sp>
          <p:nvSpPr>
            <p:cNvPr id="373785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>
                  <a:latin typeface="Arial" panose="020B0604020202020204" pitchFamily="34" charset="0"/>
                  <a:ea typeface="PMingLiU" panose="02020500000000000000" pitchFamily="18" charset="-120"/>
                </a:rPr>
                <a:t>Memory address:</a:t>
              </a:r>
            </a:p>
          </p:txBody>
        </p:sp>
        <p:sp>
          <p:nvSpPr>
            <p:cNvPr id="373786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PMingLiU" panose="02020500000000000000" pitchFamily="18" charset="-120"/>
                </a:rPr>
                <a:t>1024</a:t>
              </a:r>
            </a:p>
          </p:txBody>
        </p:sp>
        <p:sp>
          <p:nvSpPr>
            <p:cNvPr id="373787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PMingLiU" panose="02020500000000000000" pitchFamily="18" charset="-120"/>
                </a:rPr>
                <a:t>1032</a:t>
              </a:r>
            </a:p>
          </p:txBody>
        </p:sp>
        <p:sp>
          <p:nvSpPr>
            <p:cNvPr id="373788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Arial" panose="020B0604020202020204" pitchFamily="34" charset="0"/>
                  <a:ea typeface="PMingLiU" panose="02020500000000000000" pitchFamily="18" charset="-120"/>
                </a:rPr>
                <a:t> a</a:t>
              </a:r>
            </a:p>
          </p:txBody>
        </p:sp>
        <p:sp>
          <p:nvSpPr>
            <p:cNvPr id="373790" name="Rectangle 1054"/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…</a:t>
              </a:r>
            </a:p>
          </p:txBody>
        </p:sp>
        <p:sp>
          <p:nvSpPr>
            <p:cNvPr id="373791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>
                  <a:latin typeface="Arial" panose="020B0604020202020204" pitchFamily="34" charset="0"/>
                  <a:ea typeface="PMingLiU" panose="02020500000000000000" pitchFamily="18" charset="-120"/>
                </a:rPr>
                <a:t>1020</a:t>
              </a:r>
            </a:p>
          </p:txBody>
        </p:sp>
        <p:sp>
          <p:nvSpPr>
            <p:cNvPr id="373792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</p:grpSp>
      <p:sp>
        <p:nvSpPr>
          <p:cNvPr id="373794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#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include &lt;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iostream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&gt;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using namespace 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std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void main(){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a, b;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	a = 88;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	b = 100;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"The address of a is: " &lt;&lt;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&amp;a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"The address of b is: " &lt;&lt;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&amp;b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} </a:t>
            </a:r>
            <a:endParaRPr lang="zh-TW" altLang="en-US" sz="2000" dirty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373795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Result is: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The address of a is: 1020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The address of b is: 1024</a:t>
            </a:r>
          </a:p>
          <a:p>
            <a:pPr>
              <a:spcBef>
                <a:spcPct val="20000"/>
              </a:spcBef>
            </a:pPr>
            <a:endParaRPr lang="en-US" altLang="zh-TW" sz="20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447800"/>
            <a:ext cx="8071017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 panose="02020500000000000000" pitchFamily="18" charset="-120"/>
              </a:rPr>
              <a:t>The </a:t>
            </a:r>
            <a:r>
              <a:rPr lang="en-US" altLang="zh-TW" sz="2400" dirty="0">
                <a:ea typeface="PMingLiU" panose="02020500000000000000" pitchFamily="18" charset="-120"/>
              </a:rPr>
              <a:t>value of pointer </a:t>
            </a:r>
            <a:r>
              <a:rPr lang="en-US" altLang="zh-TW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p</a:t>
            </a:r>
            <a:r>
              <a:rPr lang="en-US" altLang="zh-TW" sz="2400" dirty="0">
                <a:ea typeface="PMingLiU" panose="02020500000000000000" pitchFamily="18" charset="-120"/>
              </a:rPr>
              <a:t> is the address of variable </a:t>
            </a:r>
            <a:r>
              <a:rPr lang="en-US" altLang="zh-TW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A pointer is also a variable, so it has its own memory address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zh-TW" altLang="en-US" sz="2400" dirty="0">
              <a:ea typeface="PMingLiU" panose="02020500000000000000" pitchFamily="18" charset="-12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Pointer Variables</a:t>
            </a:r>
          </a:p>
        </p:txBody>
      </p:sp>
      <p:grpSp>
        <p:nvGrpSpPr>
          <p:cNvPr id="412695" name="Group 23"/>
          <p:cNvGrpSpPr>
            <a:grpSpLocks/>
          </p:cNvGrpSpPr>
          <p:nvPr/>
        </p:nvGrpSpPr>
        <p:grpSpPr bwMode="auto">
          <a:xfrm>
            <a:off x="434975" y="1447800"/>
            <a:ext cx="8709025" cy="3040063"/>
            <a:chOff x="130" y="2213"/>
            <a:chExt cx="5486" cy="1915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100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88</a:t>
              </a: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…</a:t>
              </a:r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1024</a:t>
              </a: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…</a:t>
              </a:r>
            </a:p>
          </p:txBody>
        </p:sp>
        <p:sp>
          <p:nvSpPr>
            <p:cNvPr id="412682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latin typeface="Arial" panose="020B0604020202020204" pitchFamily="34" charset="0"/>
                  <a:ea typeface="PMingLiU" panose="02020500000000000000" pitchFamily="18" charset="-120"/>
                </a:rPr>
                <a:t>Memory address:</a:t>
              </a:r>
            </a:p>
          </p:txBody>
        </p:sp>
        <p:sp>
          <p:nvSpPr>
            <p:cNvPr id="412683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 b="0">
                  <a:latin typeface="Arial" panose="020B0604020202020204" pitchFamily="34" charset="0"/>
                  <a:ea typeface="PMingLiU" panose="02020500000000000000" pitchFamily="18" charset="-120"/>
                </a:rPr>
                <a:t>1024</a:t>
              </a:r>
            </a:p>
          </p:txBody>
        </p:sp>
        <p:sp>
          <p:nvSpPr>
            <p:cNvPr id="412684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 b="0">
                  <a:latin typeface="Arial" panose="020B0604020202020204" pitchFamily="34" charset="0"/>
                  <a:ea typeface="PMingLiU" panose="02020500000000000000" pitchFamily="18" charset="-120"/>
                </a:rPr>
                <a:t>1032</a:t>
              </a:r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PMingLiU" panose="02020500000000000000" pitchFamily="18" charset="-120"/>
                </a:rPr>
                <a:t>…</a:t>
              </a:r>
            </a:p>
          </p:txBody>
        </p:sp>
        <p:sp>
          <p:nvSpPr>
            <p:cNvPr id="412687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2000" b="0">
                  <a:latin typeface="Arial" panose="020B0604020202020204" pitchFamily="34" charset="0"/>
                  <a:ea typeface="PMingLiU" panose="02020500000000000000" pitchFamily="18" charset="-120"/>
                </a:rPr>
                <a:t>1020</a:t>
              </a:r>
            </a:p>
          </p:txBody>
        </p:sp>
        <p:sp>
          <p:nvSpPr>
            <p:cNvPr id="412690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412691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>
                  <a:latin typeface="Arial" panose="020B0604020202020204" pitchFamily="34" charset="0"/>
                  <a:ea typeface="PMingLiU" panose="02020500000000000000" pitchFamily="18" charset="-120"/>
                </a:rPr>
                <a:t>p</a:t>
              </a:r>
            </a:p>
          </p:txBody>
        </p:sp>
        <p:cxnSp>
          <p:nvCxnSpPr>
            <p:cNvPr id="412692" name="AutoShape 20"/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16200000" flipH="1" flipV="1">
              <a:off x="3443" y="1731"/>
              <a:ext cx="1" cy="1496"/>
            </a:xfrm>
            <a:prstGeom prst="curvedConnector3">
              <a:avLst>
                <a:gd name="adj1" fmla="val -13200000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693" name="Text Box 21"/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latin typeface="Courier New" panose="02070309020205020404" pitchFamily="49" charset="0"/>
                  <a:ea typeface="PMingLiU" panose="02020500000000000000" pitchFamily="18" charset="-120"/>
                </a:rPr>
                <a:t>int</a:t>
              </a:r>
              <a:r>
                <a:rPr lang="en-US" altLang="zh-TW" sz="2000" b="0" dirty="0">
                  <a:latin typeface="Courier New" panose="02070309020205020404" pitchFamily="49" charset="0"/>
                  <a:ea typeface="PMingLiU" panose="02020500000000000000" pitchFamily="18" charset="-120"/>
                </a:rPr>
                <a:t> a = 100;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PMingLiU" panose="02020500000000000000" pitchFamily="18" charset="-120"/>
                </a:rPr>
                <a:t>int</a:t>
              </a:r>
              <a:r>
                <a:rPr lang="en-US" altLang="zh-TW" sz="2000" b="0" dirty="0">
                  <a:solidFill>
                    <a:srgbClr val="FF0000"/>
                  </a:solidFill>
                  <a:latin typeface="Courier New" panose="02070309020205020404" pitchFamily="49" charset="0"/>
                  <a:ea typeface="PMingLiU" panose="02020500000000000000" pitchFamily="18" charset="-120"/>
                </a:rPr>
                <a:t> *p = &amp;a;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latin typeface="Courier New" panose="02070309020205020404" pitchFamily="49" charset="0"/>
                  <a:ea typeface="PMingLiU" panose="02020500000000000000" pitchFamily="18" charset="-120"/>
                </a:rPr>
                <a:t>cout</a:t>
              </a:r>
              <a:r>
                <a:rPr lang="en-US" altLang="zh-TW" sz="2000" b="0" dirty="0">
                  <a:latin typeface="Courier New" panose="02070309020205020404" pitchFamily="49" charset="0"/>
                  <a:ea typeface="PMingLiU" panose="02020500000000000000" pitchFamily="18" charset="-120"/>
                </a:rPr>
                <a:t> &lt;&lt; a &lt;&lt; " " &lt;&lt; &amp;a &lt;&lt;</a:t>
              </a:r>
              <a:r>
                <a:rPr lang="en-US" altLang="zh-TW" sz="2000" b="0" dirty="0" err="1">
                  <a:latin typeface="Courier New" panose="02070309020205020404" pitchFamily="49" charset="0"/>
                  <a:ea typeface="PMingLiU" panose="02020500000000000000" pitchFamily="18" charset="-120"/>
                </a:rPr>
                <a:t>endl</a:t>
              </a:r>
              <a:r>
                <a:rPr lang="en-US" altLang="zh-TW" sz="2000" b="0" dirty="0">
                  <a:latin typeface="Courier New" panose="02070309020205020404" pitchFamily="49" charset="0"/>
                  <a:ea typeface="PMingLiU" panose="02020500000000000000" pitchFamily="18" charset="-120"/>
                </a:rPr>
                <a:t>;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 err="1">
                  <a:latin typeface="Courier New" panose="02070309020205020404" pitchFamily="49" charset="0"/>
                  <a:ea typeface="PMingLiU" panose="02020500000000000000" pitchFamily="18" charset="-120"/>
                </a:rPr>
                <a:t>cout</a:t>
              </a:r>
              <a:r>
                <a:rPr lang="en-US" altLang="zh-TW" sz="2000" b="0" dirty="0">
                  <a:latin typeface="Courier New" panose="02070309020205020404" pitchFamily="49" charset="0"/>
                  <a:ea typeface="PMingLiU" panose="02020500000000000000" pitchFamily="18" charset="-120"/>
                </a:rPr>
                <a:t> &lt;&lt; p &lt;&lt; " " &lt;&lt; &amp;p &lt;&lt;</a:t>
              </a:r>
              <a:r>
                <a:rPr lang="en-US" altLang="zh-TW" sz="2000" b="0" dirty="0" err="1">
                  <a:latin typeface="Courier New" panose="02070309020205020404" pitchFamily="49" charset="0"/>
                  <a:ea typeface="PMingLiU" panose="02020500000000000000" pitchFamily="18" charset="-120"/>
                </a:rPr>
                <a:t>endl</a:t>
              </a:r>
              <a:r>
                <a:rPr lang="en-US" altLang="zh-TW" sz="2000" b="0" dirty="0">
                  <a:latin typeface="Courier New" panose="02070309020205020404" pitchFamily="49" charset="0"/>
                  <a:ea typeface="PMingLiU" panose="02020500000000000000" pitchFamily="18" charset="-120"/>
                </a:rPr>
                <a:t>;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3360" y="3418"/>
              <a:ext cx="2256" cy="710"/>
            </a:xfrm>
            <a:prstGeom prst="rect">
              <a:avLst/>
            </a:prstGeom>
            <a:solidFill>
              <a:srgbClr val="D49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TW" sz="2000" b="0" dirty="0">
                  <a:latin typeface="Arial" panose="020B0604020202020204" pitchFamily="34" charset="0"/>
                  <a:ea typeface="PMingLiU" panose="02020500000000000000" pitchFamily="18" charset="-120"/>
                </a:rPr>
                <a:t>Result is: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>
                  <a:latin typeface="Arial" panose="020B0604020202020204" pitchFamily="34" charset="0"/>
                  <a:ea typeface="PMingLiU" panose="02020500000000000000" pitchFamily="18" charset="-120"/>
                </a:rPr>
                <a:t>100 1024</a:t>
              </a:r>
            </a:p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2000" b="0" dirty="0">
                  <a:latin typeface="Arial" panose="020B0604020202020204" pitchFamily="34" charset="0"/>
                  <a:ea typeface="PMingLiU" panose="02020500000000000000" pitchFamily="18" charset="-120"/>
                </a:rPr>
                <a:t>1024 1032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Dereferencing Operator *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US" altLang="zh-TW" sz="2400" dirty="0">
                <a:ea typeface="PMingLiU" panose="02020500000000000000" pitchFamily="18" charset="-120"/>
              </a:rPr>
              <a:t>We can access to the value stored in the variable pointed to by using the dereferencing operator (</a:t>
            </a:r>
            <a:r>
              <a:rPr lang="en-US" altLang="zh-TW" sz="2400" dirty="0">
                <a:latin typeface="Courier" pitchFamily="49" charset="0"/>
                <a:ea typeface="PMingLiU" panose="02020500000000000000" pitchFamily="18" charset="-120"/>
              </a:rPr>
              <a:t>*</a:t>
            </a:r>
            <a:r>
              <a:rPr lang="en-US" altLang="zh-TW" sz="2400" dirty="0">
                <a:ea typeface="PMingLiU" panose="02020500000000000000" pitchFamily="18" charset="-120"/>
              </a:rPr>
              <a:t>),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100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88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1024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Memory</a:t>
            </a:r>
            <a:r>
              <a:rPr lang="en-US" altLang="zh-TW" sz="2000"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address: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 b="0">
                <a:latin typeface="Arial" panose="020B0604020202020204" pitchFamily="34" charset="0"/>
                <a:ea typeface="PMingLiU" panose="02020500000000000000" pitchFamily="18" charset="-120"/>
              </a:rPr>
              <a:t>1024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 b="0">
                <a:latin typeface="Arial" panose="020B0604020202020204" pitchFamily="34" charset="0"/>
                <a:ea typeface="PMingLiU" panose="02020500000000000000" pitchFamily="18" charset="-120"/>
              </a:rPr>
              <a:t>1032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…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zh-TW" altLang="en-US" sz="2000" b="0">
                <a:latin typeface="Arial" panose="020B0604020202020204" pitchFamily="34" charset="0"/>
                <a:ea typeface="PMingLiU" panose="02020500000000000000" pitchFamily="18" charset="-120"/>
              </a:rPr>
              <a:t>1020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 a = 100;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 *p = &amp;a;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a &lt;&lt; </a:t>
            </a: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endl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&amp;a &lt;&lt; </a:t>
            </a: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endl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p &lt;&lt; " " &lt;&lt; </a:t>
            </a:r>
            <a:r>
              <a:rPr lang="en-US" altLang="zh-TW" sz="2000" b="0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*p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</a:t>
            </a: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endl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 &lt;&lt; &amp;p &lt;&lt; </a:t>
            </a:r>
            <a:r>
              <a:rPr lang="en-US" altLang="zh-TW" sz="2000" b="0" dirty="0" err="1">
                <a:latin typeface="Courier New" panose="02070309020205020404" pitchFamily="49" charset="0"/>
                <a:ea typeface="PMingLiU" panose="02020500000000000000" pitchFamily="18" charset="-120"/>
              </a:rPr>
              <a:t>endl</a:t>
            </a:r>
            <a:r>
              <a:rPr lang="en-US" altLang="zh-TW" sz="2000" b="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Result is: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100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1024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1024 100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1032</a:t>
            </a:r>
          </a:p>
          <a:p>
            <a:pPr>
              <a:spcBef>
                <a:spcPct val="20000"/>
              </a:spcBef>
            </a:pPr>
            <a:endParaRPr lang="en-US" altLang="zh-TW" sz="20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377882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16200000" flipH="1" flipV="1">
            <a:off x="5641181" y="2129632"/>
            <a:ext cx="1587" cy="2374900"/>
          </a:xfrm>
          <a:prstGeom prst="curvedConnector3">
            <a:avLst>
              <a:gd name="adj1" fmla="val -13200000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 b="0">
                <a:latin typeface="Arial" panose="020B0604020202020204" pitchFamily="34" charset="0"/>
                <a:ea typeface="PMingLiU" panose="02020500000000000000" pitchFamily="18" charset="-120"/>
              </a:rPr>
              <a:t>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  - Pass by reference &amp; Value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371601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…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double </a:t>
            </a:r>
            <a:r>
              <a:rPr lang="en-US" altLang="ko-KR" dirty="0" err="1"/>
              <a:t>readData</a:t>
            </a:r>
            <a:r>
              <a:rPr lang="en-US" altLang="ko-KR" dirty="0"/>
              <a:t>(double SENT, </a:t>
            </a:r>
            <a:r>
              <a:rPr lang="en-US" altLang="ko-KR" dirty="0" err="1"/>
              <a:t>ifstream</a:t>
            </a:r>
            <a:r>
              <a:rPr lang="en-US" altLang="ko-KR" dirty="0"/>
              <a:t> *</a:t>
            </a:r>
            <a:r>
              <a:rPr lang="en-US" altLang="ko-KR" dirty="0" err="1"/>
              <a:t>openfile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main ( )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ifstream</a:t>
            </a:r>
            <a:r>
              <a:rPr lang="en-US" altLang="ko-KR" dirty="0"/>
              <a:t> </a:t>
            </a:r>
            <a:r>
              <a:rPr lang="en-US" altLang="ko-KR" dirty="0" err="1" smtClean="0"/>
              <a:t>OpenFile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 smtClean="0"/>
              <a:t>OpenFile.open</a:t>
            </a:r>
            <a:r>
              <a:rPr lang="en-US" altLang="ko-KR" dirty="0" smtClean="0"/>
              <a:t> </a:t>
            </a:r>
            <a:r>
              <a:rPr lang="en-US" altLang="ko-KR" dirty="0"/>
              <a:t>("D:\\C++\\Day4/Lab4.txt“,ios::in);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readData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( SENT,  &amp;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);   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return</a:t>
            </a:r>
            <a:r>
              <a:rPr lang="en-US" altLang="ko-KR" dirty="0" smtClean="0"/>
              <a:t> </a:t>
            </a:r>
            <a:r>
              <a:rPr lang="en-US" altLang="ko-KR" dirty="0"/>
              <a:t>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sz="2400" dirty="0" smtClean="0"/>
              <a:t>double </a:t>
            </a:r>
            <a:r>
              <a:rPr lang="en-US" altLang="ko-KR" sz="2400" dirty="0" err="1"/>
              <a:t>readData</a:t>
            </a:r>
            <a:r>
              <a:rPr lang="en-US" altLang="ko-KR" sz="2400" dirty="0"/>
              <a:t>(double sent,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ifstream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*</a:t>
            </a:r>
            <a:r>
              <a:rPr lang="en-US" altLang="ko-KR" sz="2400" dirty="0" err="1"/>
              <a:t>Openfile</a:t>
            </a:r>
            <a:r>
              <a:rPr lang="en-US" altLang="ko-KR" sz="2400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en-US" altLang="ko-KR" b="1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3657600"/>
            <a:ext cx="14478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72200" y="37338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the file -1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24844"/>
            <a:ext cx="8001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#include &lt;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iostream</a:t>
            </a:r>
            <a:r>
              <a:rPr lang="en-US" altLang="ko-KR" sz="2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#include &lt;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fstream</a:t>
            </a:r>
            <a:r>
              <a:rPr lang="en-US" altLang="ko-KR" sz="2400" dirty="0" smtClean="0">
                <a:solidFill>
                  <a:srgbClr val="0070C0"/>
                </a:solidFill>
              </a:rPr>
              <a:t>&gt;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main ( ) </a:t>
            </a:r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</a:p>
          <a:p>
            <a:r>
              <a:rPr lang="en-US" altLang="ko-KR" sz="2400" b="1" dirty="0"/>
              <a:t>     </a:t>
            </a:r>
            <a:r>
              <a:rPr lang="en-US" altLang="ko-KR" sz="2400" b="1" dirty="0" err="1"/>
              <a:t>ifstream</a:t>
            </a:r>
            <a:r>
              <a:rPr lang="en-US" altLang="ko-KR" sz="2400" b="1" dirty="0"/>
              <a:t> </a:t>
            </a:r>
            <a:r>
              <a:rPr lang="en-US" altLang="ko-KR" sz="2400" b="1" dirty="0" err="1" smtClean="0"/>
              <a:t>OpenFile</a:t>
            </a:r>
            <a:r>
              <a:rPr lang="en-US" altLang="ko-KR" sz="2400" b="1" dirty="0" smtClean="0"/>
              <a:t>;</a:t>
            </a:r>
            <a:endParaRPr lang="en-US" altLang="ko-KR" sz="2400" b="1" dirty="0"/>
          </a:p>
          <a:p>
            <a:r>
              <a:rPr lang="en-US" altLang="ko-KR" sz="2400" b="1" dirty="0"/>
              <a:t>     </a:t>
            </a:r>
            <a:r>
              <a:rPr lang="en-US" altLang="ko-KR" sz="2400" b="1" dirty="0" err="1" smtClean="0"/>
              <a:t>OpenFile.open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("D</a:t>
            </a:r>
            <a:r>
              <a:rPr lang="en-US" altLang="ko-KR" sz="2400" b="1" dirty="0" smtClean="0"/>
              <a:t>:\C++\Day4/Lab4.txt</a:t>
            </a:r>
            <a:r>
              <a:rPr lang="en-US" altLang="ko-KR" sz="2400" b="1" dirty="0"/>
              <a:t>“,ios::in);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readData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( SENT,  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);    </a:t>
            </a:r>
            <a:endParaRPr lang="en-US" altLang="ko-KR" sz="2400" dirty="0" smtClean="0"/>
          </a:p>
          <a:p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   return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0;</a:t>
            </a:r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  <a:p>
            <a:r>
              <a:rPr lang="en-US" altLang="ko-KR" sz="2400" dirty="0" smtClean="0"/>
              <a:t>double </a:t>
            </a:r>
            <a:r>
              <a:rPr lang="en-US" altLang="ko-KR" sz="2400" dirty="0" err="1"/>
              <a:t>readData</a:t>
            </a:r>
            <a:r>
              <a:rPr lang="en-US" altLang="ko-KR" sz="2400" dirty="0"/>
              <a:t>(double sent,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ifstream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*</a:t>
            </a:r>
            <a:r>
              <a:rPr lang="en-US" altLang="ko-KR" sz="2400" dirty="0" err="1"/>
              <a:t>Openfile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</a:t>
            </a:r>
            <a:r>
              <a:rPr lang="en-US" altLang="ko-KR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dirty="0" smtClean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the file -2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24841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double </a:t>
            </a:r>
            <a:r>
              <a:rPr lang="en-US" altLang="ko-KR" sz="2400" dirty="0" err="1"/>
              <a:t>readData</a:t>
            </a:r>
            <a:r>
              <a:rPr lang="en-US" altLang="ko-KR" sz="2400" dirty="0"/>
              <a:t>(double sent, 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ifstream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*</a:t>
            </a:r>
            <a:r>
              <a:rPr lang="en-US" altLang="ko-KR" sz="2400" dirty="0" err="1"/>
              <a:t>Openfile</a:t>
            </a:r>
            <a:r>
              <a:rPr lang="en-US" altLang="ko-KR" sz="2400" dirty="0" smtClean="0"/>
              <a:t>);</a:t>
            </a:r>
            <a:endParaRPr lang="en-US" altLang="ko-KR" sz="2400" dirty="0"/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&gt;&gt; Input;  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  …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dirty="0" smtClean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259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0.7497790548868464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0.6462076498775827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0.32616335534841256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0.37582682849958304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0.41621372481399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0.6463706270883212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0.7655177221930171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0.2650562905607654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0.14762994129539841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0.9627229328823885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0.08133929860959621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0.9560335264804165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0.8155875415237163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0.019074104888079813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0.8270564200270186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Sentinel value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33400" y="121920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sentinel value is a special value in the context of an algorithm which uses its presence as a condition of termination. </a:t>
            </a: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SENT = -999.99;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 ( input != SENT)</a:t>
            </a: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endParaRPr lang="en-US" altLang="ko-K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3000"/>
              </a:lnSpc>
              <a:buClr>
                <a:srgbClr val="727CA3"/>
              </a:buClr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endParaRPr lang="en-US" altLang="ko-K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Repeat a statement number of times to be executed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Must group them in a block by enclosing them in braces {  }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while loop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 expression )  statement;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828800" y="3048000"/>
            <a:ext cx="5102352" cy="1828800"/>
            <a:chOff x="545" y="2231"/>
            <a:chExt cx="1791" cy="71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545" y="2424"/>
              <a:ext cx="768" cy="349"/>
            </a:xfrm>
            <a:custGeom>
              <a:avLst/>
              <a:gdLst>
                <a:gd name="T0" fmla="*/ 19990 w 20000"/>
                <a:gd name="T1" fmla="*/ 9989 h 20000"/>
                <a:gd name="T2" fmla="*/ 9990 w 20000"/>
                <a:gd name="T3" fmla="*/ 19977 h 20000"/>
                <a:gd name="T4" fmla="*/ 0 w 20000"/>
                <a:gd name="T5" fmla="*/ 9989 h 20000"/>
                <a:gd name="T6" fmla="*/ 9990 w 20000"/>
                <a:gd name="T7" fmla="*/ 0 h 20000"/>
                <a:gd name="T8" fmla="*/ 19990 w 20000"/>
                <a:gd name="T9" fmla="*/ 9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37" y="2569"/>
              <a:ext cx="583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condition</a:t>
              </a:r>
            </a:p>
            <a:p>
              <a:pPr eaLnBrk="0" hangingPunct="0"/>
              <a:endParaRPr lang="en-US" altLang="ko-KR" sz="1200" b="1" dirty="0">
                <a:latin typeface="Courier New" panose="020703090202050204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28" y="2280"/>
              <a:ext cx="0" cy="146"/>
            </a:xfrm>
            <a:custGeom>
              <a:avLst/>
              <a:gdLst>
                <a:gd name="T0" fmla="*/ 0 w 20000"/>
                <a:gd name="T1" fmla="*/ 19945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928" y="2773"/>
              <a:ext cx="0" cy="123"/>
            </a:xfrm>
            <a:custGeom>
              <a:avLst/>
              <a:gdLst>
                <a:gd name="T0" fmla="*/ 0 w 20000"/>
                <a:gd name="T1" fmla="*/ 19935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904" y="223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904" y="2897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313" y="2601"/>
              <a:ext cx="192" cy="0"/>
            </a:xfrm>
            <a:custGeom>
              <a:avLst/>
              <a:gdLst>
                <a:gd name="T0" fmla="*/ 19958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520" y="2570"/>
              <a:ext cx="80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statement</a:t>
              </a:r>
            </a:p>
            <a:p>
              <a:pPr eaLnBrk="0" hangingPunct="0"/>
              <a:endParaRPr lang="en-US" altLang="ko-KR" sz="1200" b="1" dirty="0">
                <a:latin typeface="Courier New" panose="020703090202050204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505" y="2548"/>
              <a:ext cx="831" cy="106"/>
            </a:xfrm>
            <a:custGeom>
              <a:avLst/>
              <a:gdLst>
                <a:gd name="T0" fmla="*/ 19990 w 20000"/>
                <a:gd name="T1" fmla="*/ 0 h 20000"/>
                <a:gd name="T2" fmla="*/ 19990 w 20000"/>
                <a:gd name="T3" fmla="*/ 19925 h 20000"/>
                <a:gd name="T4" fmla="*/ 0 w 20000"/>
                <a:gd name="T5" fmla="*/ 19925 h 20000"/>
                <a:gd name="T6" fmla="*/ 0 w 20000"/>
                <a:gd name="T7" fmla="*/ 0 h 20000"/>
                <a:gd name="T8" fmla="*/ 19990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320" y="2510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Courier New" panose="02070309020205020404" pitchFamily="49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true</a:t>
              </a:r>
            </a:p>
            <a:p>
              <a:pPr eaLnBrk="0" hangingPunct="0"/>
              <a:endParaRPr lang="en-US" altLang="ko-KR" sz="1200" b="1">
                <a:latin typeface="Courier New" panose="020703090202050204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976" y="2775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Courier New" panose="02070309020205020404" pitchFamily="49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false</a:t>
              </a:r>
            </a:p>
            <a:p>
              <a:pPr eaLnBrk="0" hangingPunct="0"/>
              <a:endParaRPr lang="en-US" altLang="ko-KR" sz="1200" b="1">
                <a:latin typeface="Courier New" panose="020703090202050204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934" y="2336"/>
              <a:ext cx="991" cy="0"/>
            </a:xfrm>
            <a:custGeom>
              <a:avLst/>
              <a:gdLst>
                <a:gd name="T0" fmla="*/ 1999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9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922" y="2336"/>
              <a:ext cx="0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6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8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7031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displays the numbers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3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through 10 and their squares </a:t>
            </a:r>
            <a:endParaRPr lang="en-US" altLang="ko-KR" sz="3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ko-KR" sz="2400" dirty="0" smtClean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900" dirty="0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include &lt;</a:t>
            </a:r>
            <a:r>
              <a:rPr lang="en-US" altLang="ko-KR" sz="290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iostream.h</a:t>
            </a:r>
            <a:r>
              <a:rPr lang="en-US" altLang="ko-KR" sz="2900" dirty="0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  <a:endParaRPr lang="en-US" altLang="ko-KR" sz="290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void main(void)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90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90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= 1;      // Initialize counter</a:t>
            </a:r>
          </a:p>
          <a:p>
            <a:pPr>
              <a:buFontTx/>
              <a:buNone/>
            </a:pPr>
            <a:endParaRPr lang="en-US" altLang="ko-KR" sz="290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cout &lt;&lt; "number     </a:t>
            </a:r>
            <a:r>
              <a:rPr lang="en-US" altLang="ko-KR" sz="290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number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Squared\n";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cout &lt;&lt; "-------------------------\n";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900" b="1" i="1" dirty="0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while (</a:t>
            </a:r>
            <a:r>
              <a:rPr lang="en-US" altLang="ko-KR" sz="2900" b="1" i="1" dirty="0" err="1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</a:t>
            </a:r>
            <a:r>
              <a:rPr lang="en-US" altLang="ko-KR" sz="2900" b="1" i="1" dirty="0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&lt;= 10)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{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900" dirty="0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cout 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&lt;&lt; </a:t>
            </a:r>
            <a:r>
              <a:rPr lang="en-US" altLang="ko-KR" sz="290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&lt;&lt; "\t\t" &lt;&lt; (</a:t>
            </a:r>
            <a:r>
              <a:rPr lang="en-US" altLang="ko-KR" sz="2900" b="1" dirty="0" err="1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</a:t>
            </a:r>
            <a:r>
              <a:rPr lang="en-US" altLang="ko-KR" sz="2900" b="1" dirty="0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2900" b="1" dirty="0" err="1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) &lt;&lt; </a:t>
            </a:r>
            <a:r>
              <a:rPr lang="en-US" altLang="ko-KR" sz="290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endl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900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</a:t>
            </a:r>
            <a:r>
              <a:rPr lang="en-US" altLang="ko-KR" sz="2900" dirty="0">
                <a:solidFill>
                  <a:srgbClr val="C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++;       </a:t>
            </a: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// Increment counter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}	</a:t>
            </a:r>
          </a:p>
          <a:p>
            <a:pPr>
              <a:buFontTx/>
              <a:buNone/>
            </a:pPr>
            <a:r>
              <a:rPr lang="en-US" altLang="ko-KR" sz="29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loop example -1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number     </a:t>
            </a:r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number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Squared</a:t>
            </a:r>
          </a:p>
          <a:p>
            <a:pPr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-------------------------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1               </a:t>
            </a:r>
            <a:r>
              <a:rPr lang="en-US" altLang="ko-KR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1              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2               4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3               9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4               16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5               25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6               36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7               49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8               64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9               81</a:t>
            </a:r>
            <a:b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10              100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output -1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the file -2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24841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double </a:t>
            </a:r>
            <a:r>
              <a:rPr lang="en-US" altLang="ko-KR" sz="2400" dirty="0" err="1">
                <a:solidFill>
                  <a:srgbClr val="C00000"/>
                </a:solidFill>
              </a:rPr>
              <a:t>readData</a:t>
            </a:r>
            <a:r>
              <a:rPr lang="en-US" altLang="ko-KR" sz="2400" dirty="0">
                <a:solidFill>
                  <a:srgbClr val="C00000"/>
                </a:solidFill>
              </a:rPr>
              <a:t>(double sent, 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C00000"/>
                </a:solidFill>
              </a:rPr>
              <a:t>ifstream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en-US" altLang="ko-KR" sz="2400" dirty="0" err="1">
                <a:solidFill>
                  <a:srgbClr val="C00000"/>
                </a:solidFill>
              </a:rPr>
              <a:t>Openfile</a:t>
            </a:r>
            <a:r>
              <a:rPr lang="en-US" altLang="ko-KR" sz="2400" dirty="0" smtClean="0">
                <a:solidFill>
                  <a:srgbClr val="C00000"/>
                </a:solidFill>
              </a:rPr>
              <a:t>);</a:t>
            </a:r>
            <a:endParaRPr lang="en-US" altLang="ko-KR" sz="2400" dirty="0">
              <a:solidFill>
                <a:srgbClr val="C00000"/>
              </a:solidFill>
            </a:endParaRP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&gt;&gt; Input;  </a:t>
            </a:r>
          </a:p>
          <a:p>
            <a:endParaRPr lang="en-US" altLang="ko-K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    while (input != sent)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   {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+= 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    }</a:t>
            </a:r>
          </a:p>
          <a:p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dirty="0" smtClean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259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0.7497790548868464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0.6462076498775827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0.32616335534841256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0.37582682849958304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0.41621372481399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0.6463706270883212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0.7655177221930171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0.2650562905607654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0.14762994129539841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0.9627229328823885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0.08133929860959621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0.9560335264804165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0.8155875415237163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0.019074104888079813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0.8270564200270186</a:t>
            </a:r>
          </a:p>
          <a:p>
            <a:pPr lvl="0">
              <a:buClr>
                <a:srgbClr val="727CA3"/>
              </a:buClr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  - Pass by reference &amp; Value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229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/>
              <a:t>main ( )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ifstream</a:t>
            </a:r>
            <a:r>
              <a:rPr lang="en-US" altLang="ko-KR" dirty="0"/>
              <a:t> </a:t>
            </a:r>
            <a:r>
              <a:rPr lang="en-US" altLang="ko-KR" dirty="0" err="1" smtClean="0"/>
              <a:t>OpenFile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 smtClean="0"/>
              <a:t>OpenFile.open</a:t>
            </a:r>
            <a:r>
              <a:rPr lang="en-US" altLang="ko-KR" dirty="0" smtClean="0"/>
              <a:t> </a:t>
            </a:r>
            <a:r>
              <a:rPr lang="en-US" altLang="ko-KR" dirty="0"/>
              <a:t>("D:\\C++\\Day4/Lab4.txt“,ios::in);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readData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( SENT,  &amp;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);   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return</a:t>
            </a:r>
            <a:r>
              <a:rPr lang="en-US" altLang="ko-KR" dirty="0" smtClean="0"/>
              <a:t> </a:t>
            </a:r>
            <a:r>
              <a:rPr lang="en-US" altLang="ko-KR" dirty="0"/>
              <a:t>0;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smtClean="0"/>
              <a:t>double </a:t>
            </a:r>
            <a:r>
              <a:rPr lang="en-US" altLang="ko-KR" sz="2400" dirty="0" err="1" smtClean="0"/>
              <a:t>readData</a:t>
            </a:r>
            <a:r>
              <a:rPr lang="en-US" altLang="ko-KR" sz="2400" dirty="0" smtClean="0"/>
              <a:t>(double sent,    </a:t>
            </a:r>
            <a:r>
              <a:rPr lang="en-US" altLang="ko-KR" sz="2400" dirty="0" err="1" smtClean="0"/>
              <a:t>ifstream</a:t>
            </a:r>
            <a:r>
              <a:rPr lang="en-US" altLang="ko-KR" sz="2400" dirty="0" smtClean="0"/>
              <a:t> *</a:t>
            </a:r>
            <a:r>
              <a:rPr lang="en-US" altLang="ko-KR" sz="2400" dirty="0" err="1" smtClean="0"/>
              <a:t>Openfile</a:t>
            </a:r>
            <a:r>
              <a:rPr lang="en-US" altLang="ko-KR" sz="2400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…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while (input != sent)</a:t>
            </a:r>
          </a:p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    {</a:t>
            </a:r>
          </a:p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+= </a:t>
            </a:r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; 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    }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;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2743200"/>
            <a:ext cx="12954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7400" y="2819400"/>
            <a:ext cx="1524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00200" y="2819400"/>
            <a:ext cx="1752600" cy="297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next group ?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229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main ( ) </a:t>
            </a:r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 smtClean="0"/>
              <a:t>     double </a:t>
            </a:r>
            <a:r>
              <a:rPr lang="en-US" altLang="ko-KR" sz="2400" dirty="0" err="1" smtClean="0"/>
              <a:t>OverAllsum</a:t>
            </a:r>
            <a:r>
              <a:rPr lang="en-US" altLang="ko-KR" sz="2400" dirty="0" smtClean="0"/>
              <a:t>=0;   double </a:t>
            </a:r>
            <a:r>
              <a:rPr lang="en-US" altLang="ko-KR" sz="2400" dirty="0" err="1" smtClean="0"/>
              <a:t>GroupSum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=0; </a:t>
            </a:r>
          </a:p>
          <a:p>
            <a:r>
              <a:rPr lang="en-US" altLang="ko-KR" sz="2400" dirty="0" smtClean="0"/>
              <a:t>     </a:t>
            </a:r>
            <a:r>
              <a:rPr lang="en-US" altLang="ko-KR" sz="2400" dirty="0" err="1"/>
              <a:t>ifstream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OpenFile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</a:t>
            </a:r>
            <a:r>
              <a:rPr lang="en-US" altLang="ko-KR" sz="2400" dirty="0" err="1" smtClean="0"/>
              <a:t>OpenFile.open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("D:\\C++\\Day4/Lab4.txt“,ios::in);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readData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( SENT,  &amp;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);  </a:t>
            </a:r>
          </a:p>
          <a:p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400" dirty="0" smtClean="0"/>
          </a:p>
          <a:p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   return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0;</a:t>
            </a:r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next group ?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229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main ( ) </a:t>
            </a:r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 smtClean="0"/>
              <a:t>     double </a:t>
            </a:r>
            <a:r>
              <a:rPr lang="en-US" altLang="ko-KR" sz="2400" dirty="0" err="1" smtClean="0"/>
              <a:t>OverAllsum</a:t>
            </a:r>
            <a:r>
              <a:rPr lang="en-US" altLang="ko-KR" sz="2400" dirty="0" smtClean="0"/>
              <a:t>=0;   double </a:t>
            </a:r>
            <a:r>
              <a:rPr lang="en-US" altLang="ko-KR" sz="2400" dirty="0" err="1" smtClean="0"/>
              <a:t>GroupSum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=0; </a:t>
            </a:r>
          </a:p>
          <a:p>
            <a:r>
              <a:rPr lang="en-US" altLang="ko-KR" sz="2400" dirty="0" smtClean="0"/>
              <a:t>     </a:t>
            </a:r>
            <a:r>
              <a:rPr lang="en-US" altLang="ko-KR" sz="2400" dirty="0" err="1"/>
              <a:t>ifstream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OpenFile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</a:t>
            </a:r>
            <a:r>
              <a:rPr lang="en-US" altLang="ko-KR" sz="2400" dirty="0" err="1" smtClean="0"/>
              <a:t>OpenFile.open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("D:\\C++\\Day4/Lab4.txt“,ios::in);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readData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( SENT,  &amp;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);  </a:t>
            </a:r>
          </a:p>
          <a:p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cout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&lt;&lt;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;  </a:t>
            </a:r>
          </a:p>
          <a:p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cout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&lt;&lt;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OverAllSum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;  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   return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0;</a:t>
            </a:r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next group ?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229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main ( ) </a:t>
            </a:r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 smtClean="0"/>
              <a:t>     double </a:t>
            </a:r>
            <a:r>
              <a:rPr lang="en-US" altLang="ko-KR" sz="2400" dirty="0" err="1" smtClean="0"/>
              <a:t>OverAllsum</a:t>
            </a:r>
            <a:r>
              <a:rPr lang="en-US" altLang="ko-KR" sz="2400" dirty="0" smtClean="0"/>
              <a:t>=0;   double </a:t>
            </a:r>
            <a:r>
              <a:rPr lang="en-US" altLang="ko-KR" sz="2400" dirty="0" err="1" smtClean="0"/>
              <a:t>GroupSum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=0; </a:t>
            </a:r>
          </a:p>
          <a:p>
            <a:r>
              <a:rPr lang="en-US" altLang="ko-KR" sz="2400" dirty="0" smtClean="0"/>
              <a:t>     </a:t>
            </a:r>
            <a:r>
              <a:rPr lang="en-US" altLang="ko-KR" sz="2400" dirty="0" err="1"/>
              <a:t>ifstream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OpenFile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r>
              <a:rPr lang="en-US" altLang="ko-KR" sz="2400" dirty="0"/>
              <a:t>     </a:t>
            </a:r>
            <a:r>
              <a:rPr lang="en-US" altLang="ko-KR" sz="2400" dirty="0" err="1" smtClean="0"/>
              <a:t>OpenFile.open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("D:\\C++\\Day4/Lab4.txt“,ios::in);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>
                <a:solidFill>
                  <a:srgbClr val="C00000"/>
                </a:solidFill>
              </a:rPr>
              <a:t>     while ( !</a:t>
            </a:r>
            <a:r>
              <a:rPr lang="en-US" altLang="ko-KR" sz="2400" dirty="0" err="1" smtClean="0">
                <a:solidFill>
                  <a:srgbClr val="C00000"/>
                </a:solidFill>
              </a:rPr>
              <a:t>OpenFile.eof</a:t>
            </a:r>
            <a:r>
              <a:rPr lang="en-US" altLang="ko-KR" sz="2400" dirty="0" smtClean="0">
                <a:solidFill>
                  <a:srgbClr val="C00000"/>
                </a:solidFill>
              </a:rPr>
              <a:t>()) {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double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readData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( SENT,  &amp;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OpenFile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);  </a:t>
            </a:r>
          </a:p>
          <a:p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cout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&lt;&lt;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GroupSum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;  </a:t>
            </a:r>
          </a:p>
          <a:p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cout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&lt;&lt;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OverAllSum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;  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</a:rPr>
              <a:t>      }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    return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0;</a:t>
            </a:r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Input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55000" lnSpcReduction="2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Lab3Adata.txt  </a:t>
            </a:r>
            <a:endParaRPr lang="en-US" altLang="ko-KR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0.7497790548868464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0.6462076498775827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0.32616335534841256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0.37582682849958304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0.41621372481399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0.6463706270883212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0.7655177221930171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0.2650562905607654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0.14762994129539841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0.9627229328823885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0.08133929860959621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0.9560335264804165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0.8155875415237163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0.019074104888079813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0.8270564200270186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-999.99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Lab3B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1676400"/>
          <a:ext cx="5181600" cy="4343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62137"/>
                <a:gridCol w="2619463"/>
              </a:tblGrid>
              <a:tr h="1875559"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0.7497790548868464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0.6462076498775827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0.32616335534841256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0.37582682849958304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0.08133929860959621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0.9560335264804165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0.8155875415237163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67841"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0.41621372481399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0.6463706270883212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0.7655177221930171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0.2650562905607654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0.14762994129539841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0.9627229328823885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0.019074104888079813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0.8270564200270186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0"/>
                      <a:r>
                        <a:rPr kumimoji="0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-999.99</a:t>
                      </a:r>
                      <a:endParaRPr kumimoji="0" lang="ko-KR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Output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r>
              <a:rPr lang="en-US" sz="2400" b="1" dirty="0"/>
              <a:t>The average of the group is 0.52.</a:t>
            </a:r>
            <a:endParaRPr lang="en-US" sz="2400" dirty="0"/>
          </a:p>
          <a:p>
            <a:r>
              <a:rPr lang="en-US" sz="2400" b="1" dirty="0"/>
              <a:t>The average of the group is 0.53.</a:t>
            </a:r>
            <a:endParaRPr lang="en-US" sz="2400" dirty="0"/>
          </a:p>
          <a:p>
            <a:r>
              <a:rPr lang="en-US" sz="2400" b="1" dirty="0"/>
              <a:t>The average of the group is 0.62.</a:t>
            </a:r>
            <a:endParaRPr lang="en-US" sz="2400" dirty="0"/>
          </a:p>
          <a:p>
            <a:r>
              <a:rPr lang="en-US" sz="2400" b="1" dirty="0"/>
              <a:t>The average of the group is 0.42.</a:t>
            </a:r>
            <a:endParaRPr lang="en-US" sz="2400" dirty="0"/>
          </a:p>
          <a:p>
            <a:r>
              <a:rPr lang="en-US" sz="2400" b="1" dirty="0"/>
              <a:t>The average overall inputs is 0.53.</a:t>
            </a:r>
            <a:endParaRPr lang="en-US" sz="2400" dirty="0"/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Lab3B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Top-down design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</a:t>
            </a:r>
            <a:r>
              <a:rPr lang="en-US" altLang="ko-K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main problem into smaller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implementing each simple task by a subprogram or a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programming,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refers to a segment that groups code to perform a specific task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Depending on whether a function is predefined or created by programmer.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524000"/>
            <a:ext cx="8074152" cy="409853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1&gt;  while ( </a:t>
            </a:r>
            <a:r>
              <a:rPr lang="en-US" sz="2400" b="1" dirty="0" err="1" smtClean="0"/>
              <a:t>OpenFile.eof</a:t>
            </a:r>
            <a:r>
              <a:rPr lang="en-US" sz="2400" b="1" dirty="0" smtClean="0"/>
              <a:t>())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{</a:t>
            </a:r>
          </a:p>
          <a:p>
            <a:pPr marL="0" indent="0">
              <a:buNone/>
            </a:pPr>
            <a:r>
              <a:rPr lang="en-US" sz="2400" b="1" dirty="0" smtClean="0"/>
              <a:t>       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readData</a:t>
            </a:r>
            <a:r>
              <a:rPr lang="en-US" sz="2400" b="1" dirty="0" smtClean="0"/>
              <a:t>( &amp;</a:t>
            </a:r>
            <a:r>
              <a:rPr lang="en-US" sz="2400" b="1" dirty="0" err="1" smtClean="0"/>
              <a:t>OpenFile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dArr</a:t>
            </a:r>
            <a:r>
              <a:rPr lang="en-US" sz="2400" b="1" dirty="0" smtClean="0"/>
              <a:t>, SENT);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sum = </a:t>
            </a:r>
            <a:r>
              <a:rPr lang="en-US" sz="2400" b="1" dirty="0" err="1" smtClean="0"/>
              <a:t>sumNumers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dArr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)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 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7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an array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524000"/>
            <a:ext cx="8074152" cy="40985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/>
              <a:t>const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Size_Arr</a:t>
            </a:r>
            <a:r>
              <a:rPr lang="en-US" sz="2400" b="1" dirty="0" smtClean="0"/>
              <a:t> = 100;</a:t>
            </a:r>
          </a:p>
          <a:p>
            <a:pPr marL="0" indent="0">
              <a:buNone/>
            </a:pPr>
            <a:r>
              <a:rPr lang="en-US" sz="2400" b="1" dirty="0" err="1" smtClean="0"/>
              <a:t>const</a:t>
            </a:r>
            <a:r>
              <a:rPr lang="en-US" sz="2400" b="1" dirty="0" smtClean="0"/>
              <a:t>  double SENT = -999.99;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double </a:t>
            </a:r>
            <a:r>
              <a:rPr lang="en-US" sz="2400" b="1" dirty="0" err="1" smtClean="0"/>
              <a:t>dArr</a:t>
            </a:r>
            <a:r>
              <a:rPr lang="en-US" sz="2400" b="1" dirty="0" smtClean="0"/>
              <a:t>  [SIZE_ARR] = { 0 };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8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array is a series of elements of the same type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placed in contiguous memory locations that can be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individually referenced by adding index to a unique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identifier.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endParaRPr lang="ko-KR" altLang="en-US" dirty="0"/>
          </a:p>
        </p:txBody>
      </p:sp>
      <p:pic>
        <p:nvPicPr>
          <p:cNvPr id="6" name="Picture 5" descr="G:\BMP files\0702.b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5" y="3352800"/>
            <a:ext cx="7324725" cy="14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727CA3"/>
              </a:buClr>
              <a:buSzTx/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Declaration 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ko-KR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altLang="ko-KR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ko-KR" sz="28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US" altLang="ko-KR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ko-KR" sz="28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endParaRPr lang="en-US" altLang="ko-KR" sz="2800" i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letters[25];      // 1 byte * 25   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 bytes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short 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rings[100];    //  2bytes * 100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2000 bytes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miles[84];           //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4btyes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84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336 bytes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altLang="ko-KR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[12];          // 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4bytes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12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48 bytes </a:t>
            </a: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double score[10];    //  8bytes * 10  80 bytes  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727CA3"/>
              </a:buClr>
              <a:buSzTx/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ko-K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billy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[5] = { 16, 2, 77, 40, 120 };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Elements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727CA3"/>
              </a:buClr>
              <a:buSzTx/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element is accessed by indexing the array name.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This is done by placing the index of the element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within square brackets after the name of the array.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double salary = </a:t>
            </a:r>
            <a:r>
              <a:rPr lang="en-US" altLang="ko-KR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banance</a:t>
            </a:r>
            <a:r>
              <a:rPr lang="en-US" altLang="ko-KR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[9];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- This statement will take 10</a:t>
            </a:r>
            <a:r>
              <a:rPr lang="en-US" altLang="ko-KR" sz="2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element from the array </a:t>
            </a: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and assign the value to salary variable.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– Examples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219200"/>
            <a:ext cx="5762468" cy="5060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667000"/>
            <a:ext cx="2733203" cy="34021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as parameters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(a)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Array 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[24];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Function call 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24);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Array passed call-by-reference 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function knows where the array is stored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as parameters – Examples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8291"/>
              </p:ext>
            </p:extLst>
          </p:nvPr>
        </p:nvGraphicFramePr>
        <p:xfrm>
          <a:off x="594402" y="1238518"/>
          <a:ext cx="7863797" cy="510489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20798"/>
                <a:gridCol w="1142999"/>
              </a:tblGrid>
              <a:tr h="5104892">
                <a:tc>
                  <a:txBody>
                    <a:bodyPr/>
                    <a:lstStyle/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arrays as parameters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iostream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namespace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printarray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 ],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length) {</a:t>
                      </a:r>
                    </a:p>
                    <a:p>
                      <a:r>
                        <a:rPr kumimoji="0" lang="pt-BR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for (int n=0; n&lt;length; n++)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&lt;&lt;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[n] &lt;&lt; " ";</a:t>
                      </a:r>
                    </a:p>
                    <a:p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&lt;&lt; "\n";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main ()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firstarray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 ] = {5, 10, 15};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secondarray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 ] = {2, 4, 6, 8, 10};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printarray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firstarray,3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ko-KR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printarray</a:t>
                      </a:r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(secondarray,5);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return 0;</a:t>
                      </a:r>
                    </a:p>
                    <a:p>
                      <a:r>
                        <a:rPr kumimoji="0"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524000"/>
            <a:ext cx="8074152" cy="40985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readData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ifstream</a:t>
            </a:r>
            <a:r>
              <a:rPr lang="en-US" sz="2400" b="1" dirty="0" smtClean="0"/>
              <a:t> *</a:t>
            </a:r>
            <a:r>
              <a:rPr lang="en-US" sz="2400" b="1" dirty="0" err="1" smtClean="0"/>
              <a:t>OpenFile</a:t>
            </a:r>
            <a:r>
              <a:rPr lang="en-US" sz="2400" b="1" dirty="0" smtClean="0"/>
              <a:t>, double x[ ], double sent) </a:t>
            </a:r>
          </a:p>
          <a:p>
            <a:pPr marL="0" indent="0">
              <a:buNone/>
            </a:pPr>
            <a:r>
              <a:rPr lang="en-US" sz="2400" b="1" dirty="0" smtClean="0"/>
              <a:t>{</a:t>
            </a:r>
          </a:p>
          <a:p>
            <a:pPr marL="0" indent="0">
              <a:buNone/>
            </a:pPr>
            <a:r>
              <a:rPr lang="en-US" sz="2400" b="1" dirty="0" smtClean="0"/>
              <a:t>    *</a:t>
            </a:r>
            <a:r>
              <a:rPr lang="en-US" sz="2400" b="1" dirty="0" err="1" smtClean="0"/>
              <a:t>OpenFile</a:t>
            </a:r>
            <a:r>
              <a:rPr lang="en-US" sz="2400" b="1" dirty="0" smtClean="0"/>
              <a:t> &gt;&gt; </a:t>
            </a:r>
            <a:r>
              <a:rPr lang="en-US" sz="2400" b="1" dirty="0" err="1" smtClean="0"/>
              <a:t>aNumber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while( </a:t>
            </a:r>
            <a:r>
              <a:rPr lang="en-US" sz="2400" b="1" dirty="0" err="1" smtClean="0"/>
              <a:t>aNumber</a:t>
            </a:r>
            <a:r>
              <a:rPr lang="en-US" sz="2400" b="1" dirty="0" smtClean="0"/>
              <a:t> != sent)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{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  x[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] = </a:t>
            </a:r>
            <a:r>
              <a:rPr lang="en-US" sz="2400" b="1" dirty="0" err="1" smtClean="0"/>
              <a:t>aNumber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++;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*</a:t>
            </a:r>
            <a:r>
              <a:rPr lang="en-US" sz="2400" b="1" dirty="0" err="1" smtClean="0"/>
              <a:t>OpenFile</a:t>
            </a:r>
            <a:r>
              <a:rPr lang="en-US" sz="2400" b="1" dirty="0" smtClean="0"/>
              <a:t> &gt;&gt; </a:t>
            </a:r>
            <a:r>
              <a:rPr lang="en-US" sz="2400" b="1" dirty="0" err="1" smtClean="0"/>
              <a:t>aNumber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     }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return 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0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works in the following way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r>
              <a:rPr lang="en-US" altLang="ko-KR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executed. Generally it is an initial value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settings for a counter variable. ( Executed only once)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checked. If it is true the loop continues,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otherwise the loop ends and statement is skipped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</a:t>
            </a:r>
            <a:r>
              <a:rPr lang="en-US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Statement is executed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 usual, it can be either a single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statement or block enclosed in braces {  } 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 Finally, whatever is specified in the increase field is</a:t>
            </a:r>
          </a:p>
          <a:p>
            <a:pPr marL="0" lvl="0" indent="0">
              <a:lnSpc>
                <a:spcPts val="2400"/>
              </a:lnSpc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executed and the loop gets back to step </a:t>
            </a:r>
            <a:r>
              <a:rPr lang="en-US" altLang="ko-K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– steps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90600" y="4800600"/>
          <a:ext cx="7315200" cy="15544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226560"/>
                <a:gridCol w="3088640"/>
              </a:tblGrid>
              <a:tr h="1447800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727CA3"/>
                        </a:buClr>
                        <a:buNone/>
                      </a:pPr>
                      <a:r>
                        <a:rPr lang="en-US" altLang="ko-KR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( int n = 10;  n &gt; 0; n -- 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27CA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cout &lt;&lt;  n</a:t>
                      </a:r>
                      <a:r>
                        <a:rPr lang="en-US" altLang="ko-KR" sz="24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   </a:t>
                      </a: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,“ ;</a:t>
                      </a:r>
                      <a:endParaRPr lang="en-US" altLang="ko-KR" sz="24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buClr>
                          <a:srgbClr val="727CA3"/>
                        </a:buClr>
                        <a:buNone/>
                      </a:pPr>
                      <a:r>
                        <a:rPr lang="en-US" altLang="ko-KR" sz="24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lvl="0" indent="0">
                        <a:buClr>
                          <a:srgbClr val="727CA3"/>
                        </a:buClr>
                        <a:buNone/>
                      </a:pPr>
                      <a:r>
                        <a:rPr lang="en-US" altLang="ko-KR" sz="2400" b="0" dirty="0" smtClean="0"/>
                        <a:t>cout</a:t>
                      </a:r>
                      <a:r>
                        <a:rPr lang="en-US" altLang="ko-KR" sz="2400" b="0" baseline="0" dirty="0" smtClean="0"/>
                        <a:t>  &lt;&lt; “fire”;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10,9,8,7,6,5,4,3,2,1, fire!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problem into parts helps us to clarify what needs to be done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steps of refinement, the new parts become less complicated 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solution may turn out to be reusable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problem into parts allows more than one person to work on the solution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Top-down Design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numbers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524000"/>
            <a:ext cx="8074152" cy="40985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double sum </a:t>
            </a:r>
            <a:r>
              <a:rPr lang="en-US" sz="2400" b="1" dirty="0" err="1" smtClean="0"/>
              <a:t>readData</a:t>
            </a:r>
            <a:r>
              <a:rPr lang="en-US" sz="2400" b="1" dirty="0" smtClean="0"/>
              <a:t>(double 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 ],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) </a:t>
            </a:r>
          </a:p>
          <a:p>
            <a:pPr marL="0" indent="0">
              <a:buNone/>
            </a:pPr>
            <a:r>
              <a:rPr lang="en-US" sz="2400" b="1" dirty="0" smtClean="0"/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double x = 0;</a:t>
            </a:r>
          </a:p>
          <a:p>
            <a:pPr marL="0" indent="0">
              <a:buNone/>
            </a:pPr>
            <a:r>
              <a:rPr lang="en-US" sz="2400" b="1" dirty="0" smtClean="0"/>
              <a:t>    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&lt;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</a:t>
            </a:r>
          </a:p>
          <a:p>
            <a:pPr marL="0" indent="0">
              <a:buNone/>
            </a:pPr>
            <a:r>
              <a:rPr lang="en-US" sz="2400" b="1" dirty="0" smtClean="0"/>
              <a:t>    {</a:t>
            </a:r>
          </a:p>
          <a:p>
            <a:pPr marL="0" indent="0">
              <a:buNone/>
            </a:pPr>
            <a:r>
              <a:rPr lang="en-US" sz="2400" b="1" dirty="0" smtClean="0"/>
              <a:t>       x +=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return x;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7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 -  A variable declared in the main body of the source code, outside all functions.</a:t>
            </a:r>
            <a:r>
              <a:rPr lang="en-US" altLang="ko-K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 – Declared within the body of a function or a block.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95600"/>
            <a:ext cx="4953000" cy="35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value of an expression in specific columns.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-The value of the expression can be either string or a number.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-The output is right-justified.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setw(5) &lt;&lt; x &lt;&lt; </a:t>
            </a:r>
            <a:r>
              <a:rPr lang="en-US" altLang="ko-KR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setpression</a:t>
            </a:r>
            <a:endParaRPr lang="en-US" altLang="ko-KR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floating-point numbers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setpression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   //where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decimal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-To output floating-point numbers in a fixed decimal format   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Output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altLang="ko-K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to 8 characters with </a:t>
            </a:r>
            <a:r>
              <a:rPr lang="en-US" altLang="ko-KR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ko-K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and </a:t>
            </a:r>
            <a:r>
              <a:rPr lang="en-US" altLang="ko-KR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altLang="ko-K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sets the decimal precision to be used to format floating-point values on output operations.</a:t>
            </a:r>
            <a:endParaRPr lang="en-US" altLang="ko-KR" sz="33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Output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2667001"/>
          <a:ext cx="7467600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67600"/>
              </a:tblGrid>
              <a:tr h="2590800">
                <a:tc>
                  <a:txBody>
                    <a:bodyPr/>
                    <a:lstStyle/>
                    <a:p>
                      <a:r>
                        <a:rPr kumimoji="0" lang="en-US" altLang="ko-KR" sz="2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#include </a:t>
                      </a: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iomanip</a:t>
                      </a: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kumimoji="0" lang="en-US" altLang="ko-KR" sz="2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kumimoji="0" lang="en-US" altLang="ko-KR" sz="2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altLang="ko-KR" sz="2400" b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kumimoji="0" lang="en-US" altLang="ko-KR" sz="24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setw</a:t>
                      </a:r>
                      <a:r>
                        <a:rPr kumimoji="0" lang="en-US" altLang="ko-KR" sz="2400" b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(6) &lt;&lt; </a:t>
                      </a:r>
                      <a:r>
                        <a:rPr kumimoji="0" lang="en-US" altLang="ko-KR" sz="24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setprecision</a:t>
                      </a:r>
                      <a:r>
                        <a:rPr kumimoji="0" lang="en-US" altLang="ko-KR" sz="2400" b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(3) &lt;&lt; fixed</a:t>
                      </a:r>
                    </a:p>
                    <a:p>
                      <a:r>
                        <a:rPr kumimoji="0" lang="en-US" altLang="ko-KR" sz="2400" b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&lt;&lt; </a:t>
                      </a:r>
                      <a:r>
                        <a:rPr kumimoji="0" lang="en-US" altLang="ko-KR" sz="24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aVar</a:t>
                      </a:r>
                      <a:r>
                        <a:rPr kumimoji="0" lang="en-US" altLang="ko-KR" sz="24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400" b="0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 “\n”;</a:t>
                      </a:r>
                      <a:endParaRPr kumimoji="0" lang="en-US" altLang="ko-KR" sz="24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 of function: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 Library function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User-defined function 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functions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ko-KR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bult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C++. Programmer can user library function by invoking function directly. 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programmer to </a:t>
            </a:r>
            <a:r>
              <a:rPr lang="en-US" altLang="ko-K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their own function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 function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library function is invoked to calculate the square root of a number. </a:t>
            </a: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is written in  #include &lt;</a:t>
            </a:r>
            <a:r>
              <a:rPr lang="en-US" altLang="ko-KR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568"/>
            <a:ext cx="7067617" cy="41935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9758</TotalTime>
  <Words>4477</Words>
  <Application>Microsoft Office PowerPoint</Application>
  <PresentationFormat>On-screen Show (4:3)</PresentationFormat>
  <Paragraphs>1212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5" baseType="lpstr">
      <vt:lpstr>Courier</vt:lpstr>
      <vt:lpstr>돋움</vt:lpstr>
      <vt:lpstr>돋움체</vt:lpstr>
      <vt:lpstr>굴림</vt:lpstr>
      <vt:lpstr>HY나무B</vt:lpstr>
      <vt:lpstr>맑은 고딕</vt:lpstr>
      <vt:lpstr>Monotype Sorts</vt:lpstr>
      <vt:lpstr>MS PGothic</vt:lpstr>
      <vt:lpstr>MS PGothic</vt:lpstr>
      <vt:lpstr>新細明體</vt:lpstr>
      <vt:lpstr>新細明體</vt:lpstr>
      <vt:lpstr>Arial</vt:lpstr>
      <vt:lpstr>Bookman Old Style</vt:lpstr>
      <vt:lpstr>Courier New</vt:lpstr>
      <vt:lpstr>Gill Sans MT</vt:lpstr>
      <vt:lpstr>Lucida Sans</vt:lpstr>
      <vt:lpstr>Lucida Sans Unicode</vt:lpstr>
      <vt:lpstr>Times</vt:lpstr>
      <vt:lpstr>Times New Roman</vt:lpstr>
      <vt:lpstr>Wingdings</vt:lpstr>
      <vt:lpstr>Wingdings 3</vt:lpstr>
      <vt:lpstr>Origin</vt:lpstr>
      <vt:lpstr>MCIS 6204 - Data Structure and Algorithms  (C++ Labs)  Lab#3</vt:lpstr>
      <vt:lpstr> </vt:lpstr>
      <vt:lpstr>            - Input Data </vt:lpstr>
      <vt:lpstr>            - Output Result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  How to buy a hamburger ? </vt:lpstr>
      <vt:lpstr> </vt:lpstr>
      <vt:lpstr>PowerPoint Presentation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 Operator &amp;</vt:lpstr>
      <vt:lpstr>Address Operator &amp;</vt:lpstr>
      <vt:lpstr>Pointer Variables</vt:lpstr>
      <vt:lpstr> Dereferencing Operator *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         - Input Data </vt:lpstr>
      <vt:lpstr>            - Output </vt:lpstr>
      <vt:lpstr>PowerPoint Presentation</vt:lpstr>
      <vt:lpstr>PowerPoint Presentation</vt:lpstr>
      <vt:lpstr>Arrays</vt:lpstr>
      <vt:lpstr>Array Declaration</vt:lpstr>
      <vt:lpstr>Accessing Array Elements </vt:lpstr>
      <vt:lpstr>Array – Examples </vt:lpstr>
      <vt:lpstr>Arrays as parameters </vt:lpstr>
      <vt:lpstr>Arrays as parameters – Examples </vt:lpstr>
      <vt:lpstr>PowerPoint Presentation</vt:lpstr>
      <vt:lpstr> </vt:lpstr>
      <vt:lpstr>PowerPoint Presentation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Performance-Aware Distributed Beacon Scheduling for IEEE 802.15.4/ZigBee  Cluster-Tree Wireless Sensor Networks</dc:title>
  <dc:creator>howard</dc:creator>
  <cp:lastModifiedBy>Jkim</cp:lastModifiedBy>
  <cp:revision>407</cp:revision>
  <cp:lastPrinted>2016-09-14T13:42:23Z</cp:lastPrinted>
  <dcterms:created xsi:type="dcterms:W3CDTF">2006-08-16T00:00:00Z</dcterms:created>
  <dcterms:modified xsi:type="dcterms:W3CDTF">2018-01-28T23:09:21Z</dcterms:modified>
</cp:coreProperties>
</file>