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75" r:id="rId6"/>
    <p:sldId id="269" r:id="rId7"/>
    <p:sldId id="259" r:id="rId8"/>
    <p:sldId id="261" r:id="rId9"/>
    <p:sldId id="270" r:id="rId10"/>
    <p:sldId id="271" r:id="rId11"/>
    <p:sldId id="276" r:id="rId12"/>
    <p:sldId id="277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72F7B-B8F9-406A-8A70-46AB04E2D08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1F3CF-FF73-4626-A83F-356AB82F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F3CF-FF73-4626-A83F-356AB82F3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8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1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5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84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4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2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2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8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3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0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EC9A-F7FC-4745-8E4E-E57965B1342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9425-6BE6-4916-82AA-7808ACBF6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4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uitbasics.com/basics-of-the-i2c-communication-protocol/" TargetMode="External"/><Relationship Id="rId2" Type="http://schemas.openxmlformats.org/officeDocument/2006/relationships/hyperlink" Target="https://www.nxp.com/docs/en/user-guide/UM10204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C693-945F-4650-9C3F-7B8FAC10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640"/>
            <a:ext cx="9144000" cy="1574950"/>
          </a:xfrm>
          <a:noFill/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and Verification of a I2C based memory subsystem</a:t>
            </a:r>
            <a:endParaRPr lang="en-IN" sz="4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2AA08-4446-4286-99C0-CB6D37209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0269" y="3882453"/>
            <a:ext cx="4430044" cy="2590334"/>
          </a:xfrm>
        </p:spPr>
        <p:txBody>
          <a:bodyPr>
            <a:normAutofit fontScale="92500"/>
          </a:bodyPr>
          <a:lstStyle/>
          <a:p>
            <a:pPr algn="l"/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Batch 1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l"/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Divyasri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Mandla</a:t>
            </a:r>
          </a:p>
          <a:p>
            <a:pPr algn="l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Goutham Kumar Reddy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Palem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Naveen Babu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Vanamala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Sai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Sukitha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Puli</a:t>
            </a:r>
          </a:p>
          <a:p>
            <a:pPr algn="l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Venkata Mohan Krishna Challa</a:t>
            </a:r>
          </a:p>
          <a:p>
            <a:pPr algn="l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Veera Venkata Sai Prasanna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Korlapati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D41F87-D8DA-F44F-D2E0-CE1B52C6E6EC}"/>
              </a:ext>
            </a:extLst>
          </p:cNvPr>
          <p:cNvSpPr txBox="1">
            <a:spLocks/>
          </p:cNvSpPr>
          <p:nvPr/>
        </p:nvSpPr>
        <p:spPr>
          <a:xfrm>
            <a:off x="551688" y="3882453"/>
            <a:ext cx="3790700" cy="259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 link:</a:t>
            </a:r>
          </a:p>
          <a:p>
            <a:pPr algn="l"/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https://github.com/mohankrishna-cv/Design-and-Verifica-on-of-a-I2C-based-memory-subsystem</a:t>
            </a:r>
          </a:p>
        </p:txBody>
      </p:sp>
    </p:spTree>
    <p:extLst>
      <p:ext uri="{BB962C8B-B14F-4D97-AF65-F5344CB8AC3E}">
        <p14:creationId xmlns:p14="http://schemas.microsoft.com/office/powerpoint/2010/main" val="21790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75">
            <a:extLst>
              <a:ext uri="{FF2B5EF4-FFF2-40B4-BE49-F238E27FC236}">
                <a16:creationId xmlns:a16="http://schemas.microsoft.com/office/drawing/2014/main" id="{4AD4B960-010B-8070-0A02-39227BB94E55}"/>
              </a:ext>
            </a:extLst>
          </p:cNvPr>
          <p:cNvSpPr txBox="1"/>
          <p:nvPr/>
        </p:nvSpPr>
        <p:spPr>
          <a:xfrm rot="18256802" flipH="1">
            <a:off x="5107978" y="1255385"/>
            <a:ext cx="111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!M_en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84C454-2F6F-0BD1-71F8-53E4F857A81E}"/>
              </a:ext>
            </a:extLst>
          </p:cNvPr>
          <p:cNvSpPr txBox="1">
            <a:spLocks/>
          </p:cNvSpPr>
          <p:nvPr/>
        </p:nvSpPr>
        <p:spPr>
          <a:xfrm>
            <a:off x="838200" y="33748"/>
            <a:ext cx="10515600" cy="111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Functional Unit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913CDFD-2C41-769E-353A-286FA7B64D8C}"/>
              </a:ext>
            </a:extLst>
          </p:cNvPr>
          <p:cNvSpPr/>
          <p:nvPr/>
        </p:nvSpPr>
        <p:spPr>
          <a:xfrm rot="20514506">
            <a:off x="5288561" y="1917008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4378B66-9E80-4F71-8845-214A170C980F}"/>
              </a:ext>
            </a:extLst>
          </p:cNvPr>
          <p:cNvSpPr/>
          <p:nvPr/>
        </p:nvSpPr>
        <p:spPr>
          <a:xfrm>
            <a:off x="4261426" y="5030932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268FD05-3405-8F13-6ADF-85124C182E85}"/>
              </a:ext>
            </a:extLst>
          </p:cNvPr>
          <p:cNvSpPr/>
          <p:nvPr/>
        </p:nvSpPr>
        <p:spPr>
          <a:xfrm>
            <a:off x="6435528" y="4942766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" name="TextBox 5">
            <a:extLst>
              <a:ext uri="{FF2B5EF4-FFF2-40B4-BE49-F238E27FC236}">
                <a16:creationId xmlns:a16="http://schemas.microsoft.com/office/drawing/2014/main" id="{E9B37BF4-D0F3-3DD0-2286-2664221E40D7}"/>
              </a:ext>
            </a:extLst>
          </p:cNvPr>
          <p:cNvSpPr txBox="1"/>
          <p:nvPr/>
        </p:nvSpPr>
        <p:spPr>
          <a:xfrm flipH="1">
            <a:off x="5489322" y="2184758"/>
            <a:ext cx="82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IDLE</a:t>
            </a: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D63A05BE-C67D-004B-33E1-B6B1A2D99CD0}"/>
              </a:ext>
            </a:extLst>
          </p:cNvPr>
          <p:cNvSpPr txBox="1"/>
          <p:nvPr/>
        </p:nvSpPr>
        <p:spPr>
          <a:xfrm flipH="1">
            <a:off x="6337831" y="5237785"/>
            <a:ext cx="124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</a:t>
            </a:r>
          </a:p>
        </p:txBody>
      </p:sp>
      <p:sp>
        <p:nvSpPr>
          <p:cNvPr id="112" name="TextBox 7">
            <a:extLst>
              <a:ext uri="{FF2B5EF4-FFF2-40B4-BE49-F238E27FC236}">
                <a16:creationId xmlns:a16="http://schemas.microsoft.com/office/drawing/2014/main" id="{FEB90583-C4C7-3388-779B-1DC2E233B9C7}"/>
              </a:ext>
            </a:extLst>
          </p:cNvPr>
          <p:cNvSpPr txBox="1"/>
          <p:nvPr/>
        </p:nvSpPr>
        <p:spPr>
          <a:xfrm flipH="1">
            <a:off x="6559103" y="5432348"/>
            <a:ext cx="105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</a:t>
            </a:r>
          </a:p>
        </p:txBody>
      </p:sp>
      <p:sp>
        <p:nvSpPr>
          <p:cNvPr id="113" name="TextBox 8">
            <a:extLst>
              <a:ext uri="{FF2B5EF4-FFF2-40B4-BE49-F238E27FC236}">
                <a16:creationId xmlns:a16="http://schemas.microsoft.com/office/drawing/2014/main" id="{1F71E981-AD61-6F5E-DDE8-47F960ADA568}"/>
              </a:ext>
            </a:extLst>
          </p:cNvPr>
          <p:cNvSpPr txBox="1"/>
          <p:nvPr/>
        </p:nvSpPr>
        <p:spPr>
          <a:xfrm flipH="1">
            <a:off x="4402127" y="5237785"/>
            <a:ext cx="95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SEND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DB90EA7-98B4-0B85-1EA1-149A17E5A42C}"/>
              </a:ext>
            </a:extLst>
          </p:cNvPr>
          <p:cNvCxnSpPr>
            <a:endCxn id="107" idx="2"/>
          </p:cNvCxnSpPr>
          <p:nvPr/>
        </p:nvCxnSpPr>
        <p:spPr>
          <a:xfrm flipV="1">
            <a:off x="4131817" y="2545653"/>
            <a:ext cx="1180459" cy="55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B786C49-3FD1-D7BB-1CEC-B166BD94B759}"/>
              </a:ext>
            </a:extLst>
          </p:cNvPr>
          <p:cNvSpPr/>
          <p:nvPr/>
        </p:nvSpPr>
        <p:spPr>
          <a:xfrm>
            <a:off x="3674575" y="3135959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6" name="TextBox 13">
            <a:extLst>
              <a:ext uri="{FF2B5EF4-FFF2-40B4-BE49-F238E27FC236}">
                <a16:creationId xmlns:a16="http://schemas.microsoft.com/office/drawing/2014/main" id="{03331A29-A620-C553-0730-565B4046B64F}"/>
              </a:ext>
            </a:extLst>
          </p:cNvPr>
          <p:cNvSpPr txBox="1"/>
          <p:nvPr/>
        </p:nvSpPr>
        <p:spPr>
          <a:xfrm flipH="1">
            <a:off x="3691253" y="3430978"/>
            <a:ext cx="10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DISABLE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4C02A22-4E15-95D0-E34F-4308B990DEBC}"/>
              </a:ext>
            </a:extLst>
          </p:cNvPr>
          <p:cNvCxnSpPr>
            <a:cxnSpLocks/>
            <a:stCxn id="119" idx="4"/>
            <a:endCxn id="109" idx="7"/>
          </p:cNvCxnSpPr>
          <p:nvPr/>
        </p:nvCxnSpPr>
        <p:spPr>
          <a:xfrm flipH="1">
            <a:off x="7254402" y="4025014"/>
            <a:ext cx="396008" cy="105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53C8E4B-42A6-477A-F455-DEEC44273773}"/>
              </a:ext>
            </a:extLst>
          </p:cNvPr>
          <p:cNvCxnSpPr>
            <a:cxnSpLocks/>
            <a:stCxn id="107" idx="5"/>
            <a:endCxn id="119" idx="1"/>
          </p:cNvCxnSpPr>
          <p:nvPr/>
        </p:nvCxnSpPr>
        <p:spPr>
          <a:xfrm>
            <a:off x="6195997" y="2613782"/>
            <a:ext cx="1115224" cy="59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2CE5E9D-7720-C88A-28F0-7306941E3CD1}"/>
              </a:ext>
            </a:extLst>
          </p:cNvPr>
          <p:cNvSpPr/>
          <p:nvPr/>
        </p:nvSpPr>
        <p:spPr>
          <a:xfrm>
            <a:off x="7170725" y="3065644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0" name="TextBox 32">
            <a:extLst>
              <a:ext uri="{FF2B5EF4-FFF2-40B4-BE49-F238E27FC236}">
                <a16:creationId xmlns:a16="http://schemas.microsoft.com/office/drawing/2014/main" id="{C2384119-2BD2-30B7-B448-0E03526D3123}"/>
              </a:ext>
            </a:extLst>
          </p:cNvPr>
          <p:cNvSpPr txBox="1"/>
          <p:nvPr/>
        </p:nvSpPr>
        <p:spPr>
          <a:xfrm flipH="1">
            <a:off x="7389089" y="3341662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RESET</a:t>
            </a:r>
          </a:p>
        </p:txBody>
      </p:sp>
      <p:sp>
        <p:nvSpPr>
          <p:cNvPr id="121" name="TextBox 33">
            <a:extLst>
              <a:ext uri="{FF2B5EF4-FFF2-40B4-BE49-F238E27FC236}">
                <a16:creationId xmlns:a16="http://schemas.microsoft.com/office/drawing/2014/main" id="{7F60DAB8-01D1-5137-FF30-E3B7213EF211}"/>
              </a:ext>
            </a:extLst>
          </p:cNvPr>
          <p:cNvSpPr txBox="1"/>
          <p:nvPr/>
        </p:nvSpPr>
        <p:spPr>
          <a:xfrm flipH="1">
            <a:off x="4447846" y="5438832"/>
            <a:ext cx="68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7FEC7B8-5D41-F574-BEEF-D32EA407F636}"/>
              </a:ext>
            </a:extLst>
          </p:cNvPr>
          <p:cNvCxnSpPr>
            <a:cxnSpLocks/>
            <a:stCxn id="108" idx="1"/>
            <a:endCxn id="115" idx="4"/>
          </p:cNvCxnSpPr>
          <p:nvPr/>
        </p:nvCxnSpPr>
        <p:spPr>
          <a:xfrm flipH="1" flipV="1">
            <a:off x="4154260" y="4095329"/>
            <a:ext cx="247662" cy="10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EC5294-5C19-CF84-AED1-0AC5FEC1102F}"/>
              </a:ext>
            </a:extLst>
          </p:cNvPr>
          <p:cNvCxnSpPr>
            <a:cxnSpLocks/>
          </p:cNvCxnSpPr>
          <p:nvPr/>
        </p:nvCxnSpPr>
        <p:spPr>
          <a:xfrm flipH="1">
            <a:off x="5220796" y="5510617"/>
            <a:ext cx="121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D93B2AC-AEB9-EF66-2AC4-FF4CF2D2D3A9}"/>
              </a:ext>
            </a:extLst>
          </p:cNvPr>
          <p:cNvSpPr txBox="1"/>
          <p:nvPr/>
        </p:nvSpPr>
        <p:spPr>
          <a:xfrm flipH="1">
            <a:off x="8606835" y="3334323"/>
            <a:ext cx="111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DC044EC-D289-3149-B8F1-D88EC2D0C986}"/>
              </a:ext>
            </a:extLst>
          </p:cNvPr>
          <p:cNvSpPr txBox="1"/>
          <p:nvPr/>
        </p:nvSpPr>
        <p:spPr>
          <a:xfrm rot="1954821" flipH="1">
            <a:off x="6506110" y="2555093"/>
            <a:ext cx="111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M_en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FA08A4-3C4A-D77D-4EBE-54015BB43E05}"/>
              </a:ext>
            </a:extLst>
          </p:cNvPr>
          <p:cNvCxnSpPr>
            <a:cxnSpLocks/>
            <a:stCxn id="109" idx="0"/>
            <a:endCxn id="119" idx="3"/>
          </p:cNvCxnSpPr>
          <p:nvPr/>
        </p:nvCxnSpPr>
        <p:spPr>
          <a:xfrm flipV="1">
            <a:off x="6915213" y="3884518"/>
            <a:ext cx="396008" cy="105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1099F9A-C23D-F9FA-044E-0218A2279E19}"/>
              </a:ext>
            </a:extLst>
          </p:cNvPr>
          <p:cNvSpPr txBox="1"/>
          <p:nvPr/>
        </p:nvSpPr>
        <p:spPr>
          <a:xfrm rot="17591048" flipH="1">
            <a:off x="6336252" y="4190692"/>
            <a:ext cx="111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DB6C4F1E-7EBD-46EF-B5BA-119DE30EA12F}"/>
              </a:ext>
            </a:extLst>
          </p:cNvPr>
          <p:cNvSpPr/>
          <p:nvPr/>
        </p:nvSpPr>
        <p:spPr>
          <a:xfrm>
            <a:off x="6037677" y="1948095"/>
            <a:ext cx="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Conector recto 12">
            <a:extLst>
              <a:ext uri="{FF2B5EF4-FFF2-40B4-BE49-F238E27FC236}">
                <a16:creationId xmlns:a16="http://schemas.microsoft.com/office/drawing/2014/main" id="{109AF355-D858-4593-8B51-210C55570BEB}"/>
              </a:ext>
            </a:extLst>
          </p:cNvPr>
          <p:cNvSpPr/>
          <p:nvPr/>
        </p:nvSpPr>
        <p:spPr>
          <a:xfrm rot="-2491333">
            <a:off x="8187197" y="3570075"/>
            <a:ext cx="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Conector recto 6">
            <a:extLst>
              <a:ext uri="{FF2B5EF4-FFF2-40B4-BE49-F238E27FC236}">
                <a16:creationId xmlns:a16="http://schemas.microsoft.com/office/drawing/2014/main" id="{FB8F395E-0762-48A0-BCD9-E9F4F460C46B}"/>
              </a:ext>
            </a:extLst>
          </p:cNvPr>
          <p:cNvSpPr/>
          <p:nvPr/>
        </p:nvSpPr>
        <p:spPr>
          <a:xfrm rot="-2491333">
            <a:off x="8187197" y="3570075"/>
            <a:ext cx="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5DDE25E-6745-252D-8AE2-51670493235B}"/>
              </a:ext>
            </a:extLst>
          </p:cNvPr>
          <p:cNvCxnSpPr>
            <a:cxnSpLocks/>
            <a:stCxn id="107" idx="0"/>
            <a:endCxn id="107" idx="6"/>
          </p:cNvCxnSpPr>
          <p:nvPr/>
        </p:nvCxnSpPr>
        <p:spPr>
          <a:xfrm rot="16200000" flipH="1">
            <a:off x="5768246" y="1791763"/>
            <a:ext cx="307010" cy="604930"/>
          </a:xfrm>
          <a:prstGeom prst="curvedConnector4">
            <a:avLst>
              <a:gd name="adj1" fmla="val -140777"/>
              <a:gd name="adj2" fmla="val 1417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0F18D5-F98D-ED01-99AB-2A25221154B9}"/>
              </a:ext>
            </a:extLst>
          </p:cNvPr>
          <p:cNvCxnSpPr>
            <a:stCxn id="119" idx="7"/>
            <a:endCxn id="119" idx="5"/>
          </p:cNvCxnSpPr>
          <p:nvPr/>
        </p:nvCxnSpPr>
        <p:spPr>
          <a:xfrm rot="16200000" flipH="1">
            <a:off x="7650410" y="3545329"/>
            <a:ext cx="678378" cy="12700"/>
          </a:xfrm>
          <a:prstGeom prst="curvedConnector5">
            <a:avLst>
              <a:gd name="adj1" fmla="val -552"/>
              <a:gd name="adj2" fmla="val 5297008"/>
              <a:gd name="adj3" fmla="val 102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9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84C454-2F6F-0BD1-71F8-53E4F857A81E}"/>
              </a:ext>
            </a:extLst>
          </p:cNvPr>
          <p:cNvSpPr txBox="1">
            <a:spLocks/>
          </p:cNvSpPr>
          <p:nvPr/>
        </p:nvSpPr>
        <p:spPr>
          <a:xfrm>
            <a:off x="838200" y="381614"/>
            <a:ext cx="10515600" cy="111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I2C Interface FSM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DC6720-F3FE-5641-6661-E00788EDF2C2}"/>
              </a:ext>
            </a:extLst>
          </p:cNvPr>
          <p:cNvSpPr/>
          <p:nvPr/>
        </p:nvSpPr>
        <p:spPr>
          <a:xfrm>
            <a:off x="3025512" y="3121702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CE0D6-B912-4B78-6792-7917B8AC53B3}"/>
              </a:ext>
            </a:extLst>
          </p:cNvPr>
          <p:cNvSpPr/>
          <p:nvPr/>
        </p:nvSpPr>
        <p:spPr>
          <a:xfrm>
            <a:off x="3345305" y="5149122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43369-5F53-4B1F-FE7B-549B7E9B5D08}"/>
              </a:ext>
            </a:extLst>
          </p:cNvPr>
          <p:cNvSpPr/>
          <p:nvPr/>
        </p:nvSpPr>
        <p:spPr>
          <a:xfrm>
            <a:off x="5955572" y="5120641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4FA421-83DD-DB1B-8605-390EA2B54E9C}"/>
              </a:ext>
            </a:extLst>
          </p:cNvPr>
          <p:cNvSpPr/>
          <p:nvPr/>
        </p:nvSpPr>
        <p:spPr>
          <a:xfrm>
            <a:off x="6756521" y="3188997"/>
            <a:ext cx="1034438" cy="10344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48A6E-60FF-D09D-D405-9B522E0D435E}"/>
              </a:ext>
            </a:extLst>
          </p:cNvPr>
          <p:cNvSpPr/>
          <p:nvPr/>
        </p:nvSpPr>
        <p:spPr>
          <a:xfrm>
            <a:off x="5209847" y="2069920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F1B7D-14A2-27D4-8CAF-3D1FA6273F18}"/>
              </a:ext>
            </a:extLst>
          </p:cNvPr>
          <p:cNvSpPr txBox="1"/>
          <p:nvPr/>
        </p:nvSpPr>
        <p:spPr>
          <a:xfrm>
            <a:off x="5305795" y="2331216"/>
            <a:ext cx="77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B3C5D5-6AB4-DA28-CB7D-C7822C393F5F}"/>
              </a:ext>
            </a:extLst>
          </p:cNvPr>
          <p:cNvSpPr txBox="1"/>
          <p:nvPr/>
        </p:nvSpPr>
        <p:spPr>
          <a:xfrm flipH="1">
            <a:off x="6831589" y="3399423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72DBF-2D55-05E8-EBBA-49F996E9017E}"/>
              </a:ext>
            </a:extLst>
          </p:cNvPr>
          <p:cNvSpPr txBox="1"/>
          <p:nvPr/>
        </p:nvSpPr>
        <p:spPr>
          <a:xfrm>
            <a:off x="6667440" y="3583258"/>
            <a:ext cx="119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A418B2-A45F-7518-E098-5052F5883509}"/>
              </a:ext>
            </a:extLst>
          </p:cNvPr>
          <p:cNvSpPr txBox="1"/>
          <p:nvPr/>
        </p:nvSpPr>
        <p:spPr>
          <a:xfrm flipH="1">
            <a:off x="6080611" y="5259475"/>
            <a:ext cx="91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5EF96-8742-ADB4-3B54-2281B473B2EB}"/>
              </a:ext>
            </a:extLst>
          </p:cNvPr>
          <p:cNvSpPr txBox="1"/>
          <p:nvPr/>
        </p:nvSpPr>
        <p:spPr>
          <a:xfrm flipH="1">
            <a:off x="5908639" y="5556156"/>
            <a:ext cx="105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A213A-CE6F-1081-0B88-E22ED6AED09B}"/>
              </a:ext>
            </a:extLst>
          </p:cNvPr>
          <p:cNvSpPr txBox="1"/>
          <p:nvPr/>
        </p:nvSpPr>
        <p:spPr>
          <a:xfrm flipH="1">
            <a:off x="3468454" y="5339848"/>
            <a:ext cx="79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301A7-4878-79AD-2E0A-E312E48AD1CD}"/>
              </a:ext>
            </a:extLst>
          </p:cNvPr>
          <p:cNvSpPr txBox="1"/>
          <p:nvPr/>
        </p:nvSpPr>
        <p:spPr>
          <a:xfrm flipH="1">
            <a:off x="3391900" y="5574744"/>
            <a:ext cx="90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32CFEE-340E-9873-277B-296AA8AD936D}"/>
              </a:ext>
            </a:extLst>
          </p:cNvPr>
          <p:cNvSpPr txBox="1"/>
          <p:nvPr/>
        </p:nvSpPr>
        <p:spPr>
          <a:xfrm flipH="1">
            <a:off x="3154927" y="3391524"/>
            <a:ext cx="70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3B0CEC-6A17-7C74-0FC1-8858C248C283}"/>
              </a:ext>
            </a:extLst>
          </p:cNvPr>
          <p:cNvCxnSpPr>
            <a:cxnSpLocks/>
            <a:stCxn id="8" idx="6"/>
            <a:endCxn id="7" idx="0"/>
          </p:cNvCxnSpPr>
          <p:nvPr/>
        </p:nvCxnSpPr>
        <p:spPr>
          <a:xfrm>
            <a:off x="6169217" y="2549605"/>
            <a:ext cx="1104523" cy="63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75E933-3CEC-0692-B0FE-D728C689C0EC}"/>
              </a:ext>
            </a:extLst>
          </p:cNvPr>
          <p:cNvCxnSpPr>
            <a:cxnSpLocks/>
            <a:stCxn id="7" idx="4"/>
            <a:endCxn id="6" idx="7"/>
          </p:cNvCxnSpPr>
          <p:nvPr/>
        </p:nvCxnSpPr>
        <p:spPr>
          <a:xfrm flipH="1">
            <a:off x="6774446" y="4223435"/>
            <a:ext cx="499294" cy="103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81C769-3456-CEAB-3058-2C3939B531B5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4304675" y="5600326"/>
            <a:ext cx="1650897" cy="2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C87254-383F-6E6C-DAB4-690D94E827F9}"/>
              </a:ext>
            </a:extLst>
          </p:cNvPr>
          <p:cNvCxnSpPr>
            <a:cxnSpLocks/>
            <a:stCxn id="5" idx="1"/>
            <a:endCxn id="3" idx="4"/>
          </p:cNvCxnSpPr>
          <p:nvPr/>
        </p:nvCxnSpPr>
        <p:spPr>
          <a:xfrm flipV="1">
            <a:off x="3485801" y="4081072"/>
            <a:ext cx="19396" cy="1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6C8011-D44C-D9EE-EC97-67019BE0A3C8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6028721" y="2888794"/>
            <a:ext cx="879290" cy="45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6D2060-3D34-A196-76EB-8401D0FB354A}"/>
              </a:ext>
            </a:extLst>
          </p:cNvPr>
          <p:cNvCxnSpPr>
            <a:cxnSpLocks/>
            <a:stCxn id="5" idx="7"/>
            <a:endCxn id="8" idx="3"/>
          </p:cNvCxnSpPr>
          <p:nvPr/>
        </p:nvCxnSpPr>
        <p:spPr>
          <a:xfrm flipV="1">
            <a:off x="4164179" y="2888794"/>
            <a:ext cx="1186164" cy="240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F8103F-9FE4-7424-CCB0-4A457EEAA6E6}"/>
              </a:ext>
            </a:extLst>
          </p:cNvPr>
          <p:cNvCxnSpPr>
            <a:cxnSpLocks/>
            <a:stCxn id="3" idx="7"/>
            <a:endCxn id="8" idx="2"/>
          </p:cNvCxnSpPr>
          <p:nvPr/>
        </p:nvCxnSpPr>
        <p:spPr>
          <a:xfrm flipV="1">
            <a:off x="3844386" y="2549605"/>
            <a:ext cx="1365461" cy="71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752CD16-0E02-ABA2-0185-ADB57615BD09}"/>
              </a:ext>
            </a:extLst>
          </p:cNvPr>
          <p:cNvSpPr txBox="1"/>
          <p:nvPr/>
        </p:nvSpPr>
        <p:spPr>
          <a:xfrm flipH="1">
            <a:off x="6273975" y="1750771"/>
            <a:ext cx="111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26DE86C-5F38-87E4-2DE4-0706B07EC550}"/>
              </a:ext>
            </a:extLst>
          </p:cNvPr>
          <p:cNvSpPr txBox="1"/>
          <p:nvPr/>
        </p:nvSpPr>
        <p:spPr>
          <a:xfrm rot="17864758" flipH="1">
            <a:off x="3899899" y="4015841"/>
            <a:ext cx="10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894DA6-5126-9B10-395B-B1531B14857D}"/>
              </a:ext>
            </a:extLst>
          </p:cNvPr>
          <p:cNvSpPr txBox="1"/>
          <p:nvPr/>
        </p:nvSpPr>
        <p:spPr>
          <a:xfrm rot="15707162" flipH="1">
            <a:off x="5176484" y="4175043"/>
            <a:ext cx="108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BC3128-D689-D686-9455-123407537649}"/>
              </a:ext>
            </a:extLst>
          </p:cNvPr>
          <p:cNvSpPr txBox="1"/>
          <p:nvPr/>
        </p:nvSpPr>
        <p:spPr>
          <a:xfrm rot="19950787" flipH="1">
            <a:off x="3844363" y="2578015"/>
            <a:ext cx="104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EC0ACF-85D5-25E4-040F-5317A0401F6C}"/>
              </a:ext>
            </a:extLst>
          </p:cNvPr>
          <p:cNvSpPr txBox="1"/>
          <p:nvPr/>
        </p:nvSpPr>
        <p:spPr>
          <a:xfrm rot="12466220" flipH="1" flipV="1">
            <a:off x="6077938" y="2811328"/>
            <a:ext cx="11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!</a:t>
            </a:r>
            <a:r>
              <a:rPr lang="en-US" dirty="0" err="1"/>
              <a:t>reset_n</a:t>
            </a:r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AFFB41C-3F9F-1C71-75A9-5E96200D22B1}"/>
              </a:ext>
            </a:extLst>
          </p:cNvPr>
          <p:cNvCxnSpPr>
            <a:cxnSpLocks/>
            <a:stCxn id="6" idx="1"/>
            <a:endCxn id="8" idx="4"/>
          </p:cNvCxnSpPr>
          <p:nvPr/>
        </p:nvCxnSpPr>
        <p:spPr>
          <a:xfrm flipH="1" flipV="1">
            <a:off x="5689532" y="3029290"/>
            <a:ext cx="406536" cy="223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A5BE87-B442-517B-7638-07EADBF76781}"/>
              </a:ext>
            </a:extLst>
          </p:cNvPr>
          <p:cNvSpPr txBox="1"/>
          <p:nvPr/>
        </p:nvSpPr>
        <p:spPr>
          <a:xfrm rot="17544896" flipH="1">
            <a:off x="6153870" y="4403090"/>
            <a:ext cx="1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data_ready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470866F-3129-BE42-D546-18F5DD5BB850}"/>
              </a:ext>
            </a:extLst>
          </p:cNvPr>
          <p:cNvSpPr txBox="1"/>
          <p:nvPr/>
        </p:nvSpPr>
        <p:spPr>
          <a:xfrm rot="10800000" flipH="1" flipV="1">
            <a:off x="4642326" y="5259475"/>
            <a:ext cx="11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!</a:t>
            </a:r>
            <a:r>
              <a:rPr lang="en-US" dirty="0" err="1"/>
              <a:t>ack_n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F819FB1-4D14-6AD2-3E74-5E6BBC50096C}"/>
              </a:ext>
            </a:extLst>
          </p:cNvPr>
          <p:cNvSpPr txBox="1"/>
          <p:nvPr/>
        </p:nvSpPr>
        <p:spPr>
          <a:xfrm rot="5400000" flipH="1" flipV="1">
            <a:off x="2718968" y="4475497"/>
            <a:ext cx="11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!</a:t>
            </a:r>
            <a:r>
              <a:rPr lang="en-US" dirty="0" err="1"/>
              <a:t>ack_n</a:t>
            </a:r>
            <a:endParaRPr lang="en-US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B8268BF-F3F4-33B2-5BCD-76B176D3B770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84882" y="3601387"/>
            <a:ext cx="2789564" cy="2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8389C57-8612-5F7E-7266-EB20FA4CCCBB}"/>
              </a:ext>
            </a:extLst>
          </p:cNvPr>
          <p:cNvSpPr txBox="1"/>
          <p:nvPr/>
        </p:nvSpPr>
        <p:spPr>
          <a:xfrm rot="10800000" flipH="1" flipV="1">
            <a:off x="3991820" y="3279071"/>
            <a:ext cx="11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!</a:t>
            </a:r>
            <a:r>
              <a:rPr lang="en-US" dirty="0" err="1"/>
              <a:t>ack_n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3521107-D79E-A852-9857-F3855C92C46F}"/>
              </a:ext>
            </a:extLst>
          </p:cNvPr>
          <p:cNvCxnSpPr>
            <a:cxnSpLocks/>
            <a:endCxn id="8" idx="6"/>
          </p:cNvCxnSpPr>
          <p:nvPr/>
        </p:nvCxnSpPr>
        <p:spPr>
          <a:xfrm rot="16200000" flipH="1">
            <a:off x="5689531" y="2069919"/>
            <a:ext cx="479686" cy="479686"/>
          </a:xfrm>
          <a:prstGeom prst="curvedConnector4">
            <a:avLst>
              <a:gd name="adj1" fmla="val -25000"/>
              <a:gd name="adj2" fmla="val 1476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6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84C454-2F6F-0BD1-71F8-53E4F857A81E}"/>
              </a:ext>
            </a:extLst>
          </p:cNvPr>
          <p:cNvSpPr txBox="1">
            <a:spLocks/>
          </p:cNvSpPr>
          <p:nvPr/>
        </p:nvSpPr>
        <p:spPr>
          <a:xfrm>
            <a:off x="838200" y="183849"/>
            <a:ext cx="10515600" cy="1117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Memory Controller FSM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643E6C-57FA-6858-5051-8C6FC0889029}"/>
              </a:ext>
            </a:extLst>
          </p:cNvPr>
          <p:cNvSpPr/>
          <p:nvPr/>
        </p:nvSpPr>
        <p:spPr>
          <a:xfrm>
            <a:off x="4826833" y="1918741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99BB73-8DAE-D17D-43C5-6A4D35F87443}"/>
              </a:ext>
            </a:extLst>
          </p:cNvPr>
          <p:cNvSpPr/>
          <p:nvPr/>
        </p:nvSpPr>
        <p:spPr>
          <a:xfrm>
            <a:off x="3541451" y="4799106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6B1BF3-980B-0E80-2B53-59E4E2DA5395}"/>
              </a:ext>
            </a:extLst>
          </p:cNvPr>
          <p:cNvSpPr/>
          <p:nvPr/>
        </p:nvSpPr>
        <p:spPr>
          <a:xfrm>
            <a:off x="5738919" y="5171307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5A967-82E9-102D-0E3D-E54DDE2CB6AF}"/>
              </a:ext>
            </a:extLst>
          </p:cNvPr>
          <p:cNvSpPr/>
          <p:nvPr/>
        </p:nvSpPr>
        <p:spPr>
          <a:xfrm>
            <a:off x="7186657" y="4125412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24C4F-C263-5DC8-47CF-2630DAC54E9B}"/>
              </a:ext>
            </a:extLst>
          </p:cNvPr>
          <p:cNvSpPr txBox="1"/>
          <p:nvPr/>
        </p:nvSpPr>
        <p:spPr>
          <a:xfrm flipH="1">
            <a:off x="5019396" y="2186491"/>
            <a:ext cx="82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ABE08-B552-2CEA-D851-C0B5C481C622}"/>
              </a:ext>
            </a:extLst>
          </p:cNvPr>
          <p:cNvSpPr txBox="1"/>
          <p:nvPr/>
        </p:nvSpPr>
        <p:spPr>
          <a:xfrm flipH="1">
            <a:off x="5911505" y="5327684"/>
            <a:ext cx="91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5DE9F-D6E7-3D46-6143-C4479F313FE3}"/>
              </a:ext>
            </a:extLst>
          </p:cNvPr>
          <p:cNvSpPr txBox="1"/>
          <p:nvPr/>
        </p:nvSpPr>
        <p:spPr>
          <a:xfrm flipH="1">
            <a:off x="5723684" y="5573163"/>
            <a:ext cx="105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1ACED-D64E-C8DF-5808-EFB0E2E0CECB}"/>
              </a:ext>
            </a:extLst>
          </p:cNvPr>
          <p:cNvSpPr txBox="1"/>
          <p:nvPr/>
        </p:nvSpPr>
        <p:spPr>
          <a:xfrm flipH="1">
            <a:off x="3623700" y="5053961"/>
            <a:ext cx="95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BDBD3-062F-2C04-AA14-EB6B0D694B04}"/>
              </a:ext>
            </a:extLst>
          </p:cNvPr>
          <p:cNvCxnSpPr>
            <a:cxnSpLocks/>
            <a:stCxn id="61" idx="5"/>
            <a:endCxn id="6" idx="0"/>
          </p:cNvCxnSpPr>
          <p:nvPr/>
        </p:nvCxnSpPr>
        <p:spPr>
          <a:xfrm>
            <a:off x="7415702" y="3251616"/>
            <a:ext cx="250640" cy="87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B9EF26-9A74-0E7E-279F-81058AB8CD8D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4445539" y="5373708"/>
            <a:ext cx="1293380" cy="27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F9C110-8E71-657F-8B6E-50A1683ABF0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670089" y="2398426"/>
            <a:ext cx="1156744" cy="70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0B21FF-7F64-B777-FAF1-48A460F23D95}"/>
              </a:ext>
            </a:extLst>
          </p:cNvPr>
          <p:cNvCxnSpPr>
            <a:cxnSpLocks/>
          </p:cNvCxnSpPr>
          <p:nvPr/>
        </p:nvCxnSpPr>
        <p:spPr>
          <a:xfrm flipV="1">
            <a:off x="4360325" y="2619538"/>
            <a:ext cx="492641" cy="232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52E5C31-010E-89C3-C4FC-F47EF406675A}"/>
              </a:ext>
            </a:extLst>
          </p:cNvPr>
          <p:cNvSpPr/>
          <p:nvPr/>
        </p:nvSpPr>
        <p:spPr>
          <a:xfrm>
            <a:off x="3204649" y="3137692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089799-DDA4-1534-05FE-01C53CDC0C78}"/>
              </a:ext>
            </a:extLst>
          </p:cNvPr>
          <p:cNvSpPr txBox="1"/>
          <p:nvPr/>
        </p:nvSpPr>
        <p:spPr>
          <a:xfrm flipH="1">
            <a:off x="3291663" y="3432711"/>
            <a:ext cx="82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47170D-D235-84DE-7316-1A28CF940D84}"/>
              </a:ext>
            </a:extLst>
          </p:cNvPr>
          <p:cNvSpPr txBox="1"/>
          <p:nvPr/>
        </p:nvSpPr>
        <p:spPr>
          <a:xfrm flipH="1">
            <a:off x="7356794" y="4420431"/>
            <a:ext cx="7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3395EF-C59C-3DE9-0D66-71223DDBFC0C}"/>
              </a:ext>
            </a:extLst>
          </p:cNvPr>
          <p:cNvCxnSpPr>
            <a:cxnSpLocks/>
            <a:stCxn id="5" idx="1"/>
            <a:endCxn id="32" idx="6"/>
          </p:cNvCxnSpPr>
          <p:nvPr/>
        </p:nvCxnSpPr>
        <p:spPr>
          <a:xfrm flipH="1" flipV="1">
            <a:off x="4164019" y="3617377"/>
            <a:ext cx="1715396" cy="169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C5BD5A-AEB8-0AEB-891D-EBFFA3859896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H="1" flipV="1">
            <a:off x="4967329" y="2737615"/>
            <a:ext cx="1251275" cy="243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BCC1A04-AAE0-DD2F-CA4C-0EF08C0FE4C0}"/>
              </a:ext>
            </a:extLst>
          </p:cNvPr>
          <p:cNvSpPr/>
          <p:nvPr/>
        </p:nvSpPr>
        <p:spPr>
          <a:xfrm>
            <a:off x="6596828" y="2432742"/>
            <a:ext cx="959370" cy="9593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2BD849-1942-06A2-904F-7291D3891A24}"/>
              </a:ext>
            </a:extLst>
          </p:cNvPr>
          <p:cNvSpPr txBox="1"/>
          <p:nvPr/>
        </p:nvSpPr>
        <p:spPr>
          <a:xfrm flipH="1">
            <a:off x="6712836" y="2727761"/>
            <a:ext cx="7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757A66F-E357-C0C8-9D1C-B5C08DBCB887}"/>
              </a:ext>
            </a:extLst>
          </p:cNvPr>
          <p:cNvCxnSpPr>
            <a:cxnSpLocks/>
            <a:stCxn id="32" idx="7"/>
            <a:endCxn id="61" idx="2"/>
          </p:cNvCxnSpPr>
          <p:nvPr/>
        </p:nvCxnSpPr>
        <p:spPr>
          <a:xfrm flipV="1">
            <a:off x="4023523" y="2912427"/>
            <a:ext cx="2573305" cy="36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56EE2A0-D0A1-2C32-E04F-81FE6B4686A5}"/>
              </a:ext>
            </a:extLst>
          </p:cNvPr>
          <p:cNvSpPr txBox="1"/>
          <p:nvPr/>
        </p:nvSpPr>
        <p:spPr>
          <a:xfrm rot="21210244" flipH="1">
            <a:off x="5540465" y="2630068"/>
            <a:ext cx="100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73B973-AB13-B431-D633-69836FFFA57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557793" y="3331095"/>
            <a:ext cx="318908" cy="198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30A262-CC82-2EED-DB67-45A164F08FB7}"/>
              </a:ext>
            </a:extLst>
          </p:cNvPr>
          <p:cNvSpPr txBox="1"/>
          <p:nvPr/>
        </p:nvSpPr>
        <p:spPr>
          <a:xfrm rot="16989999" flipH="1">
            <a:off x="6058737" y="4026234"/>
            <a:ext cx="100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0AE4B6-05B1-6A28-74AA-BA05D8F2820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723684" y="2168643"/>
            <a:ext cx="1013640" cy="40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4CB96F1-ED7F-514F-FCBA-AA4ED46285AA}"/>
              </a:ext>
            </a:extLst>
          </p:cNvPr>
          <p:cNvSpPr txBox="1"/>
          <p:nvPr/>
        </p:nvSpPr>
        <p:spPr>
          <a:xfrm rot="1171162" flipH="1">
            <a:off x="5783982" y="1970997"/>
            <a:ext cx="100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17377EC-325B-A21D-6AAD-1AA81FE3D720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655708" y="4944286"/>
            <a:ext cx="671445" cy="53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DEF7B17-2622-C8B8-5CCD-5B3C821A9267}"/>
              </a:ext>
            </a:extLst>
          </p:cNvPr>
          <p:cNvSpPr txBox="1"/>
          <p:nvPr/>
        </p:nvSpPr>
        <p:spPr>
          <a:xfrm rot="1171162" flipH="1">
            <a:off x="7473135" y="2176445"/>
            <a:ext cx="100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reset_n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908D658-EE30-95C3-D110-BA064C26BEB4}"/>
              </a:ext>
            </a:extLst>
          </p:cNvPr>
          <p:cNvSpPr txBox="1"/>
          <p:nvPr/>
        </p:nvSpPr>
        <p:spPr>
          <a:xfrm rot="19652227" flipH="1">
            <a:off x="6583670" y="4891759"/>
            <a:ext cx="7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!SDA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B510917-F93C-DAF3-183E-817BEC5A0A34}"/>
              </a:ext>
            </a:extLst>
          </p:cNvPr>
          <p:cNvSpPr txBox="1"/>
          <p:nvPr/>
        </p:nvSpPr>
        <p:spPr>
          <a:xfrm rot="2912169" flipH="1">
            <a:off x="5090965" y="4494336"/>
            <a:ext cx="89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r_w_in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145A66-2843-DF28-E4AF-57243F2016BA}"/>
              </a:ext>
            </a:extLst>
          </p:cNvPr>
          <p:cNvSpPr txBox="1"/>
          <p:nvPr/>
        </p:nvSpPr>
        <p:spPr>
          <a:xfrm rot="792507" flipH="1">
            <a:off x="4679402" y="5146262"/>
            <a:ext cx="106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r_w_in</a:t>
            </a:r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D15C67-13EF-0E80-5FE5-4C04B31417F6}"/>
              </a:ext>
            </a:extLst>
          </p:cNvPr>
          <p:cNvSpPr txBox="1"/>
          <p:nvPr/>
        </p:nvSpPr>
        <p:spPr>
          <a:xfrm flipH="1">
            <a:off x="8514310" y="4321449"/>
            <a:ext cx="65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455538A-7063-33E9-D68F-4A5124935B16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5306518" y="2878111"/>
            <a:ext cx="2020635" cy="138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8971AA1-0AE8-DC62-218B-48B68431F8BD}"/>
              </a:ext>
            </a:extLst>
          </p:cNvPr>
          <p:cNvSpPr txBox="1"/>
          <p:nvPr/>
        </p:nvSpPr>
        <p:spPr>
          <a:xfrm rot="2119832" flipH="1">
            <a:off x="6021572" y="3140070"/>
            <a:ext cx="65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AEE40AF-6870-39A8-8892-6B97D487C49E}"/>
              </a:ext>
            </a:extLst>
          </p:cNvPr>
          <p:cNvSpPr txBox="1"/>
          <p:nvPr/>
        </p:nvSpPr>
        <p:spPr>
          <a:xfrm rot="19652227" flipH="1">
            <a:off x="4678034" y="1390197"/>
            <a:ext cx="71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!SDA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3309A9F-6F6A-3FD3-C357-4C88021A9DED}"/>
              </a:ext>
            </a:extLst>
          </p:cNvPr>
          <p:cNvCxnSpPr>
            <a:stCxn id="2" idx="1"/>
            <a:endCxn id="2" idx="7"/>
          </p:cNvCxnSpPr>
          <p:nvPr/>
        </p:nvCxnSpPr>
        <p:spPr>
          <a:xfrm rot="5400000" flipH="1" flipV="1">
            <a:off x="5306518" y="1720048"/>
            <a:ext cx="12700" cy="678378"/>
          </a:xfrm>
          <a:prstGeom prst="curvedConnector3">
            <a:avLst>
              <a:gd name="adj1" fmla="val 36144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459BFC3-B6B3-BE69-8DC7-85670C32647A}"/>
              </a:ext>
            </a:extLst>
          </p:cNvPr>
          <p:cNvCxnSpPr>
            <a:stCxn id="61" idx="7"/>
            <a:endCxn id="61" idx="5"/>
          </p:cNvCxnSpPr>
          <p:nvPr/>
        </p:nvCxnSpPr>
        <p:spPr>
          <a:xfrm rot="16200000" flipH="1">
            <a:off x="7076513" y="2912427"/>
            <a:ext cx="678378" cy="12700"/>
          </a:xfrm>
          <a:prstGeom prst="curvedConnector5">
            <a:avLst>
              <a:gd name="adj1" fmla="val -13811"/>
              <a:gd name="adj2" fmla="val 4706843"/>
              <a:gd name="adj3" fmla="val 983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91062D2-40C2-F30B-41B1-042D894ED52A}"/>
              </a:ext>
            </a:extLst>
          </p:cNvPr>
          <p:cNvCxnSpPr>
            <a:stCxn id="6" idx="7"/>
            <a:endCxn id="6" idx="5"/>
          </p:cNvCxnSpPr>
          <p:nvPr/>
        </p:nvCxnSpPr>
        <p:spPr>
          <a:xfrm rot="16200000" flipH="1">
            <a:off x="7666342" y="4605097"/>
            <a:ext cx="678378" cy="12700"/>
          </a:xfrm>
          <a:prstGeom prst="curvedConnector5">
            <a:avLst>
              <a:gd name="adj1" fmla="val -22649"/>
              <a:gd name="adj2" fmla="val 4352748"/>
              <a:gd name="adj3" fmla="val 109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ED82-5403-D580-DB38-0FD1A5EF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492" y="2766219"/>
            <a:ext cx="4319016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507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549B-0ED1-482F-83C0-C1305662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Contents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3452-A5E9-44FC-BDD3-A9932DE5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535"/>
            <a:ext cx="10515600" cy="394342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What is I2C?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Resources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Starting Point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Team’s Contribution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Operation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36760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16B-0342-410C-BF6E-61547511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I2C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490E-7906-4F00-8D04-D495E609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4" y="1662112"/>
            <a:ext cx="11227632" cy="4859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I2C is a serial communication protocol, so data is transferred bit by bit along a single wire (the SDA line).</a:t>
            </a:r>
            <a:endParaRPr lang="en-GB" sz="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Output of bits is synchronized to the sampling of bits by a clock signal shared between the master and the slave. The clock signal is always controlled by the master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Start Condition: The SDA line switches from a high voltage level to a low voltage level before the SCL line switches from high to low.</a:t>
            </a:r>
          </a:p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Stop Condition: The SDA line switches from a low voltage level to a high voltage level after the SCL line switches from low to high.</a:t>
            </a:r>
          </a:p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Address Frame: A 7 or 10 bit sequence unique to each slave that identifies the slave when the master wants to talk to it.</a:t>
            </a:r>
          </a:p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Read/Write Bit: A single bit specifying whether the master is sending data to the slave (low voltage level) or requesting data from it (high voltage level).</a:t>
            </a:r>
          </a:p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ACK/NACK Bit: Each frame in a message is followed by an acknowledge/no-acknowledge bit. If an address frame or data frame was successfully received, an ACK bit is returned to the sender from the receiving device.</a:t>
            </a: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9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16B-0342-410C-BF6E-61547511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490E-7906-4F00-8D04-D495E609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8647"/>
            <a:ext cx="10515600" cy="3478343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https://www.nxp.com/docs/en/user-guide/UM10204.pdf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- NXP</a:t>
            </a:r>
          </a:p>
          <a:p>
            <a:pPr algn="just"/>
            <a:endParaRPr lang="en-GB" sz="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https://www.circuitbasics.com/basics-of-the-i2c-communication-protocol/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- Circuit Basics</a:t>
            </a:r>
          </a:p>
        </p:txBody>
      </p:sp>
    </p:spTree>
    <p:extLst>
      <p:ext uri="{BB962C8B-B14F-4D97-AF65-F5344CB8AC3E}">
        <p14:creationId xmlns:p14="http://schemas.microsoft.com/office/powerpoint/2010/main" val="241493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16B-0342-410C-BF6E-61547511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490E-7906-4F00-8D04-D495E609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437"/>
            <a:ext cx="10515600" cy="3993554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Developed a Memory sub system model which uses the basic behaviour of the I2C.</a:t>
            </a:r>
          </a:p>
          <a:p>
            <a:pPr algn="just"/>
            <a:endParaRPr lang="en-GB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Developing a corresponding Testbench to verify the behaviour of the all the design modules.</a:t>
            </a:r>
          </a:p>
        </p:txBody>
      </p:sp>
    </p:spTree>
    <p:extLst>
      <p:ext uri="{BB962C8B-B14F-4D97-AF65-F5344CB8AC3E}">
        <p14:creationId xmlns:p14="http://schemas.microsoft.com/office/powerpoint/2010/main" val="44207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216B-0342-410C-BF6E-61547511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Team’s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490E-7906-4F00-8D04-D495E609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663"/>
            <a:ext cx="10515600" cy="3570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Functional Unit</a:t>
            </a:r>
          </a:p>
          <a:p>
            <a:endParaRPr lang="en-GB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I2C Interface</a:t>
            </a:r>
          </a:p>
          <a:p>
            <a:endParaRPr lang="en-GB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Memory Controller and Memory</a:t>
            </a:r>
          </a:p>
          <a:p>
            <a:endParaRPr lang="en-GB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14056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127C-05EE-49BA-A502-45940A0D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Operation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E029-ED72-4AA0-A4B2-82B6E017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543"/>
            <a:ext cx="10515600" cy="437814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The inputs are provided to the Functional unit which is a Shift Register, and it will generate the outputs</a:t>
            </a:r>
          </a:p>
          <a:p>
            <a:pPr algn="just">
              <a:lnSpc>
                <a:spcPct val="110000"/>
              </a:lnSpc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The I2C interface will collect the outputs generated by the Functional Unit, it transfers the address,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wr_rdn_en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 and the collected outputs to the Memory Controller bit by bit through the SDA line. </a:t>
            </a:r>
          </a:p>
          <a:p>
            <a:pPr algn="just">
              <a:lnSpc>
                <a:spcPct val="110000"/>
              </a:lnSpc>
            </a:pP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Based on the address,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wr_rdn_en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, data the Memory controller will either write the data into the Memory or read from it.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6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EAC2-FBEF-46C1-89AB-0C1A11CD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B925-0157-4F1B-9BEC-509FA8F9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692"/>
            <a:ext cx="10515600" cy="3735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Four Modules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IN" dirty="0"/>
              <a:t>Functional Unit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I2C Interface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Memory Controller and Memory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Top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84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84C454-2F6F-0BD1-71F8-53E4F857A81E}"/>
              </a:ext>
            </a:extLst>
          </p:cNvPr>
          <p:cNvSpPr txBox="1">
            <a:spLocks/>
          </p:cNvSpPr>
          <p:nvPr/>
        </p:nvSpPr>
        <p:spPr>
          <a:xfrm>
            <a:off x="838200" y="456565"/>
            <a:ext cx="10515600" cy="10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High-level representation of the circuit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1A4DC-4F47-1394-79A9-9B81571B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50" y="1738859"/>
            <a:ext cx="11144250" cy="452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6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1849</TotalTime>
  <Words>575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Design and Verification of a I2C based memory subsystem</vt:lpstr>
      <vt:lpstr>Contents </vt:lpstr>
      <vt:lpstr>What is I2C ? </vt:lpstr>
      <vt:lpstr>Resources</vt:lpstr>
      <vt:lpstr>Starting Point</vt:lpstr>
      <vt:lpstr>Team’s Contribution</vt:lpstr>
      <vt:lpstr>Operation </vt:lpstr>
      <vt:lpstr>Design 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Verification of 8b/10b Encoder - Decoder</dc:title>
  <dc:creator>Sk Shamshi</dc:creator>
  <cp:lastModifiedBy>Venkata Mohan Krishna Challa</cp:lastModifiedBy>
  <cp:revision>46</cp:revision>
  <dcterms:created xsi:type="dcterms:W3CDTF">2023-03-22T04:38:31Z</dcterms:created>
  <dcterms:modified xsi:type="dcterms:W3CDTF">2023-06-09T22:14:33Z</dcterms:modified>
</cp:coreProperties>
</file>