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Lato"/>
      <p:regular r:id="rId21"/>
      <p:bold r:id="rId22"/>
      <p:italic r:id="rId23"/>
      <p:boldItalic r:id="rId24"/>
    </p:embeddedFont>
    <p:embeddedFont>
      <p:font typeface="Maven Pro"/>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TSansNarrow-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3e11c45d7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3e11c45d7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3e11c45d7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3e11c45d7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3fb33e1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3fb33e1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e11c45d7_0_1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e11c45d7_0_1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3e11c45d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3e11c45d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3e11c45d7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3e11c45d7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3e11c45d7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3e11c45d7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c3e11c45d7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c3e11c45d7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c3e11c45d7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c3e11c45d7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3e11c45d7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3e11c45d7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3e11c45d7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3e11c45d7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3e11c45d7_0_1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3e11c45d7_0_1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xwolf12/malicious-and-benign-websit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800">
                <a:latin typeface="Maven Pro"/>
                <a:ea typeface="Maven Pro"/>
                <a:cs typeface="Maven Pro"/>
                <a:sym typeface="Maven Pro"/>
              </a:rPr>
              <a:t>Malicious URL Detector</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pic>
        <p:nvPicPr>
          <p:cNvPr id="134" name="Google Shape;134;p22"/>
          <p:cNvPicPr preferRelativeResize="0"/>
          <p:nvPr/>
        </p:nvPicPr>
        <p:blipFill>
          <a:blip r:embed="rId3">
            <a:alphaModFix/>
          </a:blip>
          <a:stretch>
            <a:fillRect/>
          </a:stretch>
        </p:blipFill>
        <p:spPr>
          <a:xfrm>
            <a:off x="152401" y="1967950"/>
            <a:ext cx="2747450" cy="2057950"/>
          </a:xfrm>
          <a:prstGeom prst="rect">
            <a:avLst/>
          </a:prstGeom>
          <a:noFill/>
          <a:ln>
            <a:noFill/>
          </a:ln>
        </p:spPr>
      </p:pic>
      <p:sp>
        <p:nvSpPr>
          <p:cNvPr id="135" name="Google Shape;135;p22"/>
          <p:cNvSpPr txBox="1"/>
          <p:nvPr/>
        </p:nvSpPr>
        <p:spPr>
          <a:xfrm>
            <a:off x="3445925" y="2273300"/>
            <a:ext cx="5037600" cy="708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Lato"/>
                <a:ea typeface="Lato"/>
                <a:cs typeface="Lato"/>
                <a:sym typeface="Lato"/>
              </a:rPr>
              <a:t>It consists of a large number of individual decision trees that operate as an ensemble.</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41" name="Google Shape;141;p23"/>
          <p:cNvPicPr preferRelativeResize="0"/>
          <p:nvPr/>
        </p:nvPicPr>
        <p:blipFill>
          <a:blip r:embed="rId3">
            <a:alphaModFix/>
          </a:blip>
          <a:stretch>
            <a:fillRect/>
          </a:stretch>
        </p:blipFill>
        <p:spPr>
          <a:xfrm>
            <a:off x="568850" y="1301450"/>
            <a:ext cx="8006300" cy="360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47" name="Google Shape;147;p24"/>
          <p:cNvPicPr preferRelativeResize="0"/>
          <p:nvPr/>
        </p:nvPicPr>
        <p:blipFill>
          <a:blip r:embed="rId3">
            <a:alphaModFix/>
          </a:blip>
          <a:stretch>
            <a:fillRect/>
          </a:stretch>
        </p:blipFill>
        <p:spPr>
          <a:xfrm>
            <a:off x="2677588" y="1457225"/>
            <a:ext cx="3788824" cy="29053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3" name="Google Shape;15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[1] </a:t>
            </a:r>
            <a:r>
              <a:rPr lang="en"/>
              <a:t>P. Varaprasada Rao, S. Govinda Rao, P. Chandrasekhar Reddy, B. S. Anil Kumar, G. Anil Kumar, “</a:t>
            </a:r>
            <a:r>
              <a:rPr lang="en"/>
              <a:t>Detection of Malicious uniform Resource Locator</a:t>
            </a:r>
            <a:r>
              <a:rPr lang="en"/>
              <a:t>”, IJRTE ISSN: 2277-3878 (Online), Volume-8 Issue-2, July 2019</a:t>
            </a:r>
            <a:endParaRPr/>
          </a:p>
          <a:p>
            <a:pPr indent="0" lvl="0" marL="0" rtl="0" algn="l">
              <a:spcBef>
                <a:spcPts val="1200"/>
              </a:spcBef>
              <a:spcAft>
                <a:spcPts val="0"/>
              </a:spcAft>
              <a:buNone/>
            </a:pPr>
            <a:r>
              <a:rPr lang="en"/>
              <a:t>[2] P. Prakash, M. Kumar, R. R. Kompella, M. Gupta, "Phishnet: predictive blacklisting to detect phishing attacks", INFOCOM 2010 Proceedings IEEE., pp. 1-5, 2010.</a:t>
            </a:r>
            <a:endParaRPr/>
          </a:p>
          <a:p>
            <a:pPr indent="0" lvl="0" marL="0" rtl="0" algn="l">
              <a:spcBef>
                <a:spcPts val="1200"/>
              </a:spcBef>
              <a:spcAft>
                <a:spcPts val="0"/>
              </a:spcAft>
              <a:buNone/>
            </a:pPr>
            <a:r>
              <a:rPr lang="en"/>
              <a:t>[3] P. de las Cuevas, Z. Chelly, A. Mora, J. Merelo, A. Esparcia-Alcazar, "An improved decision system for URL accesses based on a rough feature selection technique" in Recent Advances in Computational Intelligence in Defense and Security, Springer, pp. 139-167, 2016.</a:t>
            </a:r>
            <a:endParaRPr/>
          </a:p>
          <a:p>
            <a:pPr indent="0" lvl="0" marL="0" rtl="0" algn="l">
              <a:spcBef>
                <a:spcPts val="1200"/>
              </a:spcBef>
              <a:spcAft>
                <a:spcPts val="0"/>
              </a:spcAft>
              <a:buNone/>
            </a:pPr>
            <a:r>
              <a:rPr lang="en"/>
              <a:t>[4] J. Ma, L. K. Saul, S. Savage, G. M. Voelker, "Identifying Suspicious URLs: An Application of Large-scale Online Learning", Proceedings of the 26th Annual International Conference on Machine Learning, pp. 681-688, 2009.</a:t>
            </a:r>
            <a:endParaRPr/>
          </a:p>
          <a:p>
            <a:pPr indent="0" lvl="0" marL="0" rtl="0" algn="l">
              <a:spcBef>
                <a:spcPts val="1200"/>
              </a:spcBef>
              <a:spcAft>
                <a:spcPts val="0"/>
              </a:spcAft>
              <a:buNone/>
            </a:pPr>
            <a:r>
              <a:rPr lang="en"/>
              <a:t>[5] L. OpenDNS, “Phishtank: An anti-phishing site,” Online: https://www. phishtank. com, 2016. </a:t>
            </a:r>
            <a:endParaRPr/>
          </a:p>
          <a:p>
            <a:pPr indent="0" lvl="0" marL="0" rtl="0" algn="l">
              <a:spcBef>
                <a:spcPts val="1200"/>
              </a:spcBef>
              <a:spcAft>
                <a:spcPts val="1200"/>
              </a:spcAft>
              <a:buNone/>
            </a:pPr>
            <a:r>
              <a:rPr lang="en"/>
              <a:t>[6] Y. Alshboul, R. Nepali, and Y. Wang, “Detecting malicious short urls on twitter,” 2015.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642800"/>
            <a:ext cx="8520600" cy="1857900"/>
          </a:xfrm>
          <a:prstGeom prst="rect">
            <a:avLst/>
          </a:prstGeom>
        </p:spPr>
        <p:txBody>
          <a:bodyPr anchorCtr="0" anchor="ctr" bIns="91425" lIns="91425" spcFirstLastPara="1" rIns="91425" wrap="square" tIns="91425">
            <a:normAutofit fontScale="77500" lnSpcReduction="20000"/>
          </a:bodyPr>
          <a:lstStyle/>
          <a:p>
            <a:pPr indent="0" lvl="0" marL="0" rtl="0" algn="just">
              <a:spcBef>
                <a:spcPts val="0"/>
              </a:spcBef>
              <a:spcAft>
                <a:spcPts val="0"/>
              </a:spcAft>
              <a:buNone/>
            </a:pPr>
            <a:r>
              <a:rPr lang="en"/>
              <a:t>This project is aimed at detecting malicious website. A malicious website is a site that attempts to install malware onto your device (which usually allows it to gain full access to your device). This usually requires some action on your part, however, in the case of a drive-by download, the website will attempt to install software on your computer without asking for permission first.</a:t>
            </a:r>
            <a:endParaRPr/>
          </a:p>
          <a:p>
            <a:pPr indent="0" lvl="0" marL="0" rtl="0" algn="just">
              <a:spcBef>
                <a:spcPts val="1200"/>
              </a:spcBef>
              <a:spcAft>
                <a:spcPts val="1200"/>
              </a:spcAft>
              <a:buNone/>
            </a:pPr>
            <a:r>
              <a:rPr lang="en"/>
              <a:t>We put forward a model to forecast whether a  URL is malicious or benign websites, based on application layer and network characteristics. Machine learning techniques are used to build a classification model which is used to identify the malicious URLs.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Through Ransomware</a:t>
            </a:r>
            <a:endParaRPr/>
          </a:p>
        </p:txBody>
      </p:sp>
      <p:sp>
        <p:nvSpPr>
          <p:cNvPr id="79" name="Google Shape;79;p15"/>
          <p:cNvSpPr txBox="1"/>
          <p:nvPr>
            <p:ph idx="1" type="body"/>
          </p:nvPr>
        </p:nvSpPr>
        <p:spPr>
          <a:xfrm>
            <a:off x="3367500" y="3418775"/>
            <a:ext cx="5464800" cy="1446000"/>
          </a:xfrm>
          <a:prstGeom prst="rect">
            <a:avLst/>
          </a:prstGeom>
        </p:spPr>
        <p:txBody>
          <a:bodyPr anchorCtr="0" anchor="ctr" bIns="91425" lIns="91425" spcFirstLastPara="1" rIns="91425" wrap="square" tIns="91425">
            <a:normAutofit fontScale="77500"/>
          </a:bodyPr>
          <a:lstStyle/>
          <a:p>
            <a:pPr indent="0" lvl="0" marL="0" rtl="0" algn="just">
              <a:spcBef>
                <a:spcPts val="0"/>
              </a:spcBef>
              <a:spcAft>
                <a:spcPts val="1200"/>
              </a:spcAft>
              <a:buNone/>
            </a:pPr>
            <a:r>
              <a:rPr lang="en"/>
              <a:t>Malicious websites are a significant threat in the realm of cyber attacks and scams, and can be delivered to users through various means such as email, text message, pop-ups, or ads. These websites can lead to the download of malware, spyware, ransomware, and the compromise of accounts.</a:t>
            </a:r>
            <a:endParaRPr/>
          </a:p>
        </p:txBody>
      </p:sp>
      <p:pic>
        <p:nvPicPr>
          <p:cNvPr id="80" name="Google Shape;80;p15"/>
          <p:cNvPicPr preferRelativeResize="0"/>
          <p:nvPr/>
        </p:nvPicPr>
        <p:blipFill rotWithShape="1">
          <a:blip r:embed="rId3">
            <a:alphaModFix/>
          </a:blip>
          <a:srcRect b="4100" l="1322" r="0" t="11010"/>
          <a:stretch/>
        </p:blipFill>
        <p:spPr>
          <a:xfrm>
            <a:off x="4355000" y="994550"/>
            <a:ext cx="3489801" cy="2287725"/>
          </a:xfrm>
          <a:prstGeom prst="rect">
            <a:avLst/>
          </a:prstGeom>
          <a:noFill/>
          <a:ln>
            <a:noFill/>
          </a:ln>
        </p:spPr>
      </p:pic>
      <p:pic>
        <p:nvPicPr>
          <p:cNvPr id="81" name="Google Shape;81;p15"/>
          <p:cNvPicPr preferRelativeResize="0"/>
          <p:nvPr/>
        </p:nvPicPr>
        <p:blipFill rotWithShape="1">
          <a:blip r:embed="rId4">
            <a:alphaModFix/>
          </a:blip>
          <a:srcRect b="12686" l="0" r="0" t="0"/>
          <a:stretch/>
        </p:blipFill>
        <p:spPr>
          <a:xfrm>
            <a:off x="311700" y="1074925"/>
            <a:ext cx="2808525" cy="3789850"/>
          </a:xfrm>
          <a:prstGeom prst="rect">
            <a:avLst/>
          </a:prstGeom>
          <a:noFill/>
          <a:ln>
            <a:noFill/>
          </a:ln>
        </p:spPr>
      </p:pic>
      <p:sp>
        <p:nvSpPr>
          <p:cNvPr id="82" name="Google Shape;82;p15"/>
          <p:cNvSpPr txBox="1"/>
          <p:nvPr/>
        </p:nvSpPr>
        <p:spPr>
          <a:xfrm>
            <a:off x="4228800" y="3184575"/>
            <a:ext cx="3742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Amounts Demanded by Ransomware Perpetrators</a:t>
            </a:r>
            <a:endParaRPr b="1" sz="11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Audience</a:t>
            </a:r>
            <a:endParaRPr/>
          </a:p>
        </p:txBody>
      </p:sp>
      <p:sp>
        <p:nvSpPr>
          <p:cNvPr id="88" name="Google Shape;88;p16"/>
          <p:cNvSpPr txBox="1"/>
          <p:nvPr>
            <p:ph idx="1" type="body"/>
          </p:nvPr>
        </p:nvSpPr>
        <p:spPr>
          <a:xfrm>
            <a:off x="4572000" y="1266325"/>
            <a:ext cx="4260300" cy="2410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It appears that the majority of publicly addressed cyber attacks with ransom demands have occurred in the government sector, with a total of 47 instances. </a:t>
            </a:r>
            <a:endParaRPr/>
          </a:p>
          <a:p>
            <a:pPr indent="0" lvl="0" marL="0" rtl="0" algn="l">
              <a:spcBef>
                <a:spcPts val="1200"/>
              </a:spcBef>
              <a:spcAft>
                <a:spcPts val="1200"/>
              </a:spcAft>
              <a:buNone/>
            </a:pPr>
            <a:r>
              <a:rPr lang="en"/>
              <a:t>Additionally, these types of attacks have also affected other sectors such as healthcare, education, and services. It is not clear from the information provided how frequently these attacks occur or how they have impacted the affected sectors.</a:t>
            </a:r>
            <a:endParaRPr/>
          </a:p>
        </p:txBody>
      </p:sp>
      <p:pic>
        <p:nvPicPr>
          <p:cNvPr id="89" name="Google Shape;89;p16"/>
          <p:cNvPicPr preferRelativeResize="0"/>
          <p:nvPr/>
        </p:nvPicPr>
        <p:blipFill>
          <a:blip r:embed="rId3">
            <a:alphaModFix/>
          </a:blip>
          <a:stretch>
            <a:fillRect/>
          </a:stretch>
        </p:blipFill>
        <p:spPr>
          <a:xfrm>
            <a:off x="311700" y="1288525"/>
            <a:ext cx="4083801" cy="3302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a:t>
            </a:r>
            <a:endParaRPr/>
          </a:p>
        </p:txBody>
      </p:sp>
      <p:sp>
        <p:nvSpPr>
          <p:cNvPr id="95" name="Google Shape;95;p17"/>
          <p:cNvSpPr txBox="1"/>
          <p:nvPr>
            <p:ph idx="1" type="body"/>
          </p:nvPr>
        </p:nvSpPr>
        <p:spPr>
          <a:xfrm>
            <a:off x="311700" y="1266325"/>
            <a:ext cx="8520600" cy="2259900"/>
          </a:xfrm>
          <a:prstGeom prst="rect">
            <a:avLst/>
          </a:prstGeom>
        </p:spPr>
        <p:txBody>
          <a:bodyPr anchorCtr="0" anchor="t" bIns="91425" lIns="91425" spcFirstLastPara="1" rIns="91425" wrap="square" tIns="91425">
            <a:normAutofit fontScale="77500"/>
          </a:bodyPr>
          <a:lstStyle/>
          <a:p>
            <a:pPr indent="-317182" lvl="0" marL="457200" rtl="0" algn="just">
              <a:spcBef>
                <a:spcPts val="0"/>
              </a:spcBef>
              <a:spcAft>
                <a:spcPts val="0"/>
              </a:spcAft>
              <a:buSzPct val="100000"/>
              <a:buChar char="●"/>
            </a:pPr>
            <a:r>
              <a:rPr lang="en"/>
              <a:t>Blacklisting is a method of detecting malicious URLs that involves maintaining a list of known malicious URLs and checking new URLs against this list. When a new URL is visited, a database lookup is performed to determine if it is malicious or benign. </a:t>
            </a:r>
            <a:endParaRPr/>
          </a:p>
          <a:p>
            <a:pPr indent="-317182" lvl="0" marL="457200" rtl="0" algn="just">
              <a:spcBef>
                <a:spcPts val="0"/>
              </a:spcBef>
              <a:spcAft>
                <a:spcPts val="0"/>
              </a:spcAft>
              <a:buSzPct val="100000"/>
              <a:buChar char="●"/>
            </a:pPr>
            <a:r>
              <a:rPr lang="en"/>
              <a:t>However, blacklisting can be limited in its effectiveness because it is difficult to maintain an exhaustive list of all malicious URLs, especially when new URLs can be easily generated daily. </a:t>
            </a:r>
            <a:endParaRPr/>
          </a:p>
          <a:p>
            <a:pPr indent="-317182" lvl="0" marL="457200" rtl="0" algn="just">
              <a:spcBef>
                <a:spcPts val="0"/>
              </a:spcBef>
              <a:spcAft>
                <a:spcPts val="0"/>
              </a:spcAft>
              <a:buSzPct val="100000"/>
              <a:buChar char="●"/>
            </a:pPr>
            <a:r>
              <a:rPr lang="en"/>
              <a:t>This becomes a particular concern when attackers generate new URLs algorithmically, which can allow them to bypass blacklists. Despite these challenges, blacklisting remains a popular technique due to its simplicity and efficiency, and is used by many anti-virus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grpSp>
        <p:nvGrpSpPr>
          <p:cNvPr id="101" name="Google Shape;101;p18"/>
          <p:cNvGrpSpPr/>
          <p:nvPr/>
        </p:nvGrpSpPr>
        <p:grpSpPr>
          <a:xfrm>
            <a:off x="5632317" y="1189775"/>
            <a:ext cx="3305700" cy="3483050"/>
            <a:chOff x="5632317" y="1189775"/>
            <a:chExt cx="3305700" cy="3483050"/>
          </a:xfrm>
        </p:grpSpPr>
        <p:sp>
          <p:nvSpPr>
            <p:cNvPr id="102" name="Google Shape;102;p18"/>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pen Sans"/>
                  <a:ea typeface="Open Sans"/>
                  <a:cs typeface="Open Sans"/>
                  <a:sym typeface="Open Sans"/>
                </a:rPr>
                <a:t>Building Classifier</a:t>
              </a:r>
              <a:endParaRPr>
                <a:solidFill>
                  <a:srgbClr val="FFFFFF"/>
                </a:solidFill>
                <a:latin typeface="Open Sans"/>
                <a:ea typeface="Open Sans"/>
                <a:cs typeface="Open Sans"/>
                <a:sym typeface="Open Sans"/>
              </a:endParaRPr>
            </a:p>
          </p:txBody>
        </p:sp>
        <p:sp>
          <p:nvSpPr>
            <p:cNvPr id="103" name="Google Shape;103;p18"/>
            <p:cNvSpPr txBox="1"/>
            <p:nvPr/>
          </p:nvSpPr>
          <p:spPr>
            <a:xfrm>
              <a:off x="6167076" y="2057125"/>
              <a:ext cx="24723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50">
                  <a:latin typeface="Open Sans"/>
                  <a:ea typeface="Open Sans"/>
                  <a:cs typeface="Open Sans"/>
                  <a:sym typeface="Open Sans"/>
                </a:rPr>
                <a:t>Select the algorithm that is best suited for the dataset.</a:t>
              </a:r>
              <a:endParaRPr sz="1350">
                <a:latin typeface="Open Sans"/>
                <a:ea typeface="Open Sans"/>
                <a:cs typeface="Open Sans"/>
                <a:sym typeface="Open Sans"/>
              </a:endParaRPr>
            </a:p>
            <a:p>
              <a:pPr indent="0" lvl="0" marL="0" rtl="0" algn="just">
                <a:lnSpc>
                  <a:spcPct val="115000"/>
                </a:lnSpc>
                <a:spcBef>
                  <a:spcPts val="0"/>
                </a:spcBef>
                <a:spcAft>
                  <a:spcPts val="0"/>
                </a:spcAft>
                <a:buNone/>
              </a:pPr>
              <a:r>
                <a:rPr lang="en" sz="1350">
                  <a:latin typeface="Open Sans"/>
                  <a:ea typeface="Open Sans"/>
                  <a:cs typeface="Open Sans"/>
                  <a:sym typeface="Open Sans"/>
                </a:rPr>
                <a:t>Train and test the model with the dataset.</a:t>
              </a:r>
              <a:endParaRPr sz="1350">
                <a:latin typeface="Open Sans"/>
                <a:ea typeface="Open Sans"/>
                <a:cs typeface="Open Sans"/>
                <a:sym typeface="Open Sans"/>
              </a:endParaRPr>
            </a:p>
          </p:txBody>
        </p:sp>
      </p:grpSp>
      <p:grpSp>
        <p:nvGrpSpPr>
          <p:cNvPr id="104" name="Google Shape;104;p18"/>
          <p:cNvGrpSpPr/>
          <p:nvPr/>
        </p:nvGrpSpPr>
        <p:grpSpPr>
          <a:xfrm>
            <a:off x="0" y="1189989"/>
            <a:ext cx="3546900" cy="3482836"/>
            <a:chOff x="0" y="1189989"/>
            <a:chExt cx="3546900" cy="3482836"/>
          </a:xfrm>
        </p:grpSpPr>
        <p:sp>
          <p:nvSpPr>
            <p:cNvPr id="105" name="Google Shape;105;p18"/>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pen Sans"/>
                  <a:ea typeface="Open Sans"/>
                  <a:cs typeface="Open Sans"/>
                  <a:sym typeface="Open Sans"/>
                </a:rPr>
                <a:t>Data Collection</a:t>
              </a:r>
              <a:endParaRPr>
                <a:solidFill>
                  <a:srgbClr val="FFFFFF"/>
                </a:solidFill>
                <a:latin typeface="Open Sans"/>
                <a:ea typeface="Open Sans"/>
                <a:cs typeface="Open Sans"/>
                <a:sym typeface="Open Sans"/>
              </a:endParaRPr>
            </a:p>
          </p:txBody>
        </p:sp>
        <p:sp>
          <p:nvSpPr>
            <p:cNvPr id="106" name="Google Shape;106;p18"/>
            <p:cNvSpPr txBox="1"/>
            <p:nvPr/>
          </p:nvSpPr>
          <p:spPr>
            <a:xfrm>
              <a:off x="574986" y="2057125"/>
              <a:ext cx="22362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50">
                  <a:latin typeface="Open Sans"/>
                  <a:ea typeface="Open Sans"/>
                  <a:cs typeface="Open Sans"/>
                  <a:sym typeface="Open Sans"/>
                </a:rPr>
                <a:t>The data for this project is gathered from:</a:t>
              </a:r>
              <a:endParaRPr sz="1350">
                <a:latin typeface="Open Sans"/>
                <a:ea typeface="Open Sans"/>
                <a:cs typeface="Open Sans"/>
                <a:sym typeface="Open Sans"/>
              </a:endParaRPr>
            </a:p>
            <a:p>
              <a:pPr indent="0" lvl="0" marL="0" rtl="0" algn="just">
                <a:lnSpc>
                  <a:spcPct val="115000"/>
                </a:lnSpc>
                <a:spcBef>
                  <a:spcPts val="0"/>
                </a:spcBef>
                <a:spcAft>
                  <a:spcPts val="0"/>
                </a:spcAft>
                <a:buNone/>
              </a:pPr>
              <a:r>
                <a:rPr lang="en" sz="1350" u="sng">
                  <a:solidFill>
                    <a:schemeClr val="hlink"/>
                  </a:solidFill>
                  <a:latin typeface="Open Sans"/>
                  <a:ea typeface="Open Sans"/>
                  <a:cs typeface="Open Sans"/>
                  <a:sym typeface="Open Sans"/>
                  <a:hlinkClick r:id="rId3"/>
                </a:rPr>
                <a:t>https://www.kaggle.com/datasets/xwolf12/malicious-and-benign-websites</a:t>
              </a:r>
              <a:endParaRPr sz="1350">
                <a:latin typeface="Open Sans"/>
                <a:ea typeface="Open Sans"/>
                <a:cs typeface="Open Sans"/>
                <a:sym typeface="Open Sans"/>
              </a:endParaRPr>
            </a:p>
          </p:txBody>
        </p:sp>
      </p:grpSp>
      <p:grpSp>
        <p:nvGrpSpPr>
          <p:cNvPr id="107" name="Google Shape;107;p18"/>
          <p:cNvGrpSpPr/>
          <p:nvPr/>
        </p:nvGrpSpPr>
        <p:grpSpPr>
          <a:xfrm>
            <a:off x="2944204" y="1189775"/>
            <a:ext cx="3305700" cy="3483050"/>
            <a:chOff x="2944204" y="1189775"/>
            <a:chExt cx="3305700" cy="3483050"/>
          </a:xfrm>
        </p:grpSpPr>
        <p:sp>
          <p:nvSpPr>
            <p:cNvPr id="108" name="Google Shape;108;p18"/>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pen Sans"/>
                  <a:ea typeface="Open Sans"/>
                  <a:cs typeface="Open Sans"/>
                  <a:sym typeface="Open Sans"/>
                </a:rPr>
                <a:t>Data Pre-Processor</a:t>
              </a:r>
              <a:endParaRPr>
                <a:solidFill>
                  <a:srgbClr val="FFFFFF"/>
                </a:solidFill>
                <a:latin typeface="Open Sans"/>
                <a:ea typeface="Open Sans"/>
                <a:cs typeface="Open Sans"/>
                <a:sym typeface="Open Sans"/>
              </a:endParaRPr>
            </a:p>
          </p:txBody>
        </p:sp>
        <p:sp>
          <p:nvSpPr>
            <p:cNvPr id="109" name="Google Shape;109;p18"/>
            <p:cNvSpPr txBox="1"/>
            <p:nvPr/>
          </p:nvSpPr>
          <p:spPr>
            <a:xfrm>
              <a:off x="3316200" y="2057125"/>
              <a:ext cx="25116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50">
                  <a:latin typeface="Open Sans"/>
                  <a:ea typeface="Open Sans"/>
                  <a:cs typeface="Open Sans"/>
                  <a:sym typeface="Open Sans"/>
                </a:rPr>
                <a:t>The data is </a:t>
              </a:r>
              <a:r>
                <a:rPr lang="en" sz="1350">
                  <a:latin typeface="Open Sans"/>
                  <a:ea typeface="Open Sans"/>
                  <a:cs typeface="Open Sans"/>
                  <a:sym typeface="Open Sans"/>
                </a:rPr>
                <a:t>preprocessed by:</a:t>
              </a:r>
              <a:endParaRPr sz="1350">
                <a:latin typeface="Open Sans"/>
                <a:ea typeface="Open Sans"/>
                <a:cs typeface="Open Sans"/>
                <a:sym typeface="Open Sans"/>
              </a:endParaRPr>
            </a:p>
            <a:p>
              <a:pPr indent="-314325" lvl="0" marL="457200" rtl="0" algn="just">
                <a:lnSpc>
                  <a:spcPct val="115000"/>
                </a:lnSpc>
                <a:spcBef>
                  <a:spcPts val="0"/>
                </a:spcBef>
                <a:spcAft>
                  <a:spcPts val="0"/>
                </a:spcAft>
                <a:buSzPts val="1350"/>
                <a:buFont typeface="Open Sans"/>
                <a:buAutoNum type="arabicPeriod"/>
              </a:pPr>
              <a:r>
                <a:rPr lang="en" sz="1350">
                  <a:latin typeface="Open Sans"/>
                  <a:ea typeface="Open Sans"/>
                  <a:cs typeface="Open Sans"/>
                  <a:sym typeface="Open Sans"/>
                </a:rPr>
                <a:t>Interpolating</a:t>
              </a:r>
              <a:endParaRPr sz="1350">
                <a:latin typeface="Open Sans"/>
                <a:ea typeface="Open Sans"/>
                <a:cs typeface="Open Sans"/>
                <a:sym typeface="Open Sans"/>
              </a:endParaRPr>
            </a:p>
            <a:p>
              <a:pPr indent="-314325" lvl="0" marL="457200" rtl="0" algn="just">
                <a:lnSpc>
                  <a:spcPct val="115000"/>
                </a:lnSpc>
                <a:spcBef>
                  <a:spcPts val="0"/>
                </a:spcBef>
                <a:spcAft>
                  <a:spcPts val="0"/>
                </a:spcAft>
                <a:buSzPts val="1350"/>
                <a:buFont typeface="Open Sans"/>
                <a:buAutoNum type="arabicPeriod"/>
              </a:pPr>
              <a:r>
                <a:rPr lang="en" sz="1350">
                  <a:latin typeface="Open Sans"/>
                  <a:ea typeface="Open Sans"/>
                  <a:cs typeface="Open Sans"/>
                  <a:sym typeface="Open Sans"/>
                </a:rPr>
                <a:t>Identifying key features by correlation</a:t>
              </a:r>
              <a:endParaRPr sz="1350">
                <a:latin typeface="Open Sans"/>
                <a:ea typeface="Open Sans"/>
                <a:cs typeface="Open Sans"/>
                <a:sym typeface="Open Sans"/>
              </a:endParaRPr>
            </a:p>
            <a:p>
              <a:pPr indent="-314325" lvl="0" marL="457200" rtl="0" algn="just">
                <a:lnSpc>
                  <a:spcPct val="115000"/>
                </a:lnSpc>
                <a:spcBef>
                  <a:spcPts val="0"/>
                </a:spcBef>
                <a:spcAft>
                  <a:spcPts val="0"/>
                </a:spcAft>
                <a:buSzPts val="1350"/>
                <a:buFont typeface="Open Sans"/>
                <a:buAutoNum type="arabicPeriod"/>
              </a:pPr>
              <a:r>
                <a:rPr lang="en" sz="1350">
                  <a:latin typeface="Open Sans"/>
                  <a:ea typeface="Open Sans"/>
                  <a:cs typeface="Open Sans"/>
                  <a:sym typeface="Open Sans"/>
                </a:rPr>
                <a:t>One Hot Encoding</a:t>
              </a:r>
              <a:endParaRPr sz="1350">
                <a:latin typeface="Open Sans"/>
                <a:ea typeface="Open Sans"/>
                <a:cs typeface="Open Sans"/>
                <a:sym typeface="Open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b="21175" l="14826" r="25436" t="7932"/>
          <a:stretch/>
        </p:blipFill>
        <p:spPr>
          <a:xfrm>
            <a:off x="749661" y="218225"/>
            <a:ext cx="7644676" cy="4707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20" name="Google Shape;120;p20"/>
          <p:cNvSpPr txBox="1"/>
          <p:nvPr>
            <p:ph idx="1" type="body"/>
          </p:nvPr>
        </p:nvSpPr>
        <p:spPr>
          <a:xfrm>
            <a:off x="4572000" y="1266325"/>
            <a:ext cx="4260300" cy="117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To understand the relationship of features we generate a correlation matrix.</a:t>
            </a:r>
            <a:endParaRPr/>
          </a:p>
          <a:p>
            <a:pPr indent="0" lvl="0" marL="0" rtl="0" algn="l">
              <a:spcBef>
                <a:spcPts val="1200"/>
              </a:spcBef>
              <a:spcAft>
                <a:spcPts val="1200"/>
              </a:spcAft>
              <a:buNone/>
            </a:pPr>
            <a:r>
              <a:rPr lang="en"/>
              <a:t>We perform One-Hot encoding to </a:t>
            </a:r>
            <a:r>
              <a:rPr lang="en"/>
              <a:t>enhance</a:t>
            </a:r>
            <a:r>
              <a:rPr lang="en"/>
              <a:t> the model building</a:t>
            </a:r>
            <a:endParaRPr/>
          </a:p>
        </p:txBody>
      </p:sp>
      <p:pic>
        <p:nvPicPr>
          <p:cNvPr id="121" name="Google Shape;121;p20"/>
          <p:cNvPicPr preferRelativeResize="0"/>
          <p:nvPr/>
        </p:nvPicPr>
        <p:blipFill>
          <a:blip r:embed="rId3">
            <a:alphaModFix/>
          </a:blip>
          <a:stretch>
            <a:fillRect/>
          </a:stretch>
        </p:blipFill>
        <p:spPr>
          <a:xfrm>
            <a:off x="311695" y="1266325"/>
            <a:ext cx="3811207" cy="3302699"/>
          </a:xfrm>
          <a:prstGeom prst="rect">
            <a:avLst/>
          </a:prstGeom>
          <a:noFill/>
          <a:ln>
            <a:noFill/>
          </a:ln>
        </p:spPr>
      </p:pic>
      <p:pic>
        <p:nvPicPr>
          <p:cNvPr id="122" name="Google Shape;122;p20"/>
          <p:cNvPicPr preferRelativeResize="0"/>
          <p:nvPr/>
        </p:nvPicPr>
        <p:blipFill rotWithShape="1">
          <a:blip r:embed="rId4">
            <a:alphaModFix/>
          </a:blip>
          <a:srcRect b="0" l="1122" r="20415" t="0"/>
          <a:stretch/>
        </p:blipFill>
        <p:spPr>
          <a:xfrm>
            <a:off x="4721575" y="2552925"/>
            <a:ext cx="4018725" cy="149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a:t>
            </a:r>
            <a:endParaRPr/>
          </a:p>
        </p:txBody>
      </p:sp>
      <p:pic>
        <p:nvPicPr>
          <p:cNvPr id="128" name="Google Shape;128;p21"/>
          <p:cNvPicPr preferRelativeResize="0"/>
          <p:nvPr/>
        </p:nvPicPr>
        <p:blipFill>
          <a:blip r:embed="rId3">
            <a:alphaModFix/>
          </a:blip>
          <a:stretch>
            <a:fillRect/>
          </a:stretch>
        </p:blipFill>
        <p:spPr>
          <a:xfrm>
            <a:off x="942514" y="1266325"/>
            <a:ext cx="4552386" cy="349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