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sldIdLst>
    <p:sldId id="256" r:id="rId2"/>
    <p:sldId id="261" r:id="rId3"/>
    <p:sldId id="358" r:id="rId4"/>
    <p:sldId id="370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CBEC0"/>
    <a:srgbClr val="C3E2C1"/>
    <a:srgbClr val="6BA8D0"/>
    <a:srgbClr val="9FD18B"/>
    <a:srgbClr val="DBE8F3"/>
    <a:srgbClr val="A1C5E0"/>
    <a:srgbClr val="E9F4E7"/>
    <a:srgbClr val="6AC17B"/>
    <a:srgbClr val="E6E7E8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434" autoAdjust="0"/>
  </p:normalViewPr>
  <p:slideViewPr>
    <p:cSldViewPr showGuides="1">
      <p:cViewPr varScale="1">
        <p:scale>
          <a:sx n="70" d="100"/>
          <a:sy n="70" d="100"/>
        </p:scale>
        <p:origin x="-612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6681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8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08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xmlns="" val="33162295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187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38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 smtClean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  <a:endParaRPr lang="en-GB" sz="900" baseline="0" dirty="0">
              <a:solidFill>
                <a:srgbClr val="6D6E7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ghttalk.com/webcast/14777/266613?utm_campaign=webcasts-search-results-feed&amp;utm_content=12%20factor%20apps&amp;utm_source=brighttalk-portal&amp;utm_medium=web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12 Factor Apps and </a:t>
            </a:r>
            <a:r>
              <a:rPr lang="en-GB" dirty="0" err="1" smtClean="0"/>
              <a:t>Redhat</a:t>
            </a:r>
            <a:r>
              <a:rPr lang="en-GB" dirty="0" smtClean="0"/>
              <a:t> </a:t>
            </a:r>
            <a:r>
              <a:rPr lang="en-GB" dirty="0" err="1" smtClean="0"/>
              <a:t>OpenShift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-Raghu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993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12 Factors for success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Processes - </a:t>
            </a:r>
            <a:r>
              <a:rPr lang="en-US" dirty="0" smtClean="0"/>
              <a:t>Execute the app as one or more stateless processes. Twelve-factor processes are stateless and share-nothing</a:t>
            </a:r>
            <a:r>
              <a:rPr lang="en-US" b="1" dirty="0" smtClean="0"/>
              <a:t>.</a:t>
            </a:r>
            <a:r>
              <a:rPr lang="en-US" dirty="0" smtClean="0"/>
              <a:t> Any data that needs to persist must be stored in a </a:t>
            </a:r>
            <a:r>
              <a:rPr lang="en-US" dirty="0" err="1" smtClean="0"/>
              <a:t>stateful</a:t>
            </a:r>
            <a:r>
              <a:rPr lang="en-US" dirty="0" smtClean="0"/>
              <a:t> backing service, typically a database.</a:t>
            </a:r>
          </a:p>
          <a:p>
            <a:endParaRPr lang="en-US" dirty="0" smtClean="0"/>
          </a:p>
          <a:p>
            <a:r>
              <a:rPr lang="en-GB" b="1" dirty="0" smtClean="0"/>
              <a:t>Port binding - </a:t>
            </a:r>
            <a:r>
              <a:rPr lang="fr-FR" dirty="0" smtClean="0"/>
              <a:t>Export services via port </a:t>
            </a:r>
            <a:r>
              <a:rPr lang="fr-FR" dirty="0" err="1" smtClean="0"/>
              <a:t>binding</a:t>
            </a:r>
            <a:r>
              <a:rPr lang="fr-FR" dirty="0" smtClean="0"/>
              <a:t>. </a:t>
            </a:r>
            <a:r>
              <a:rPr lang="en-US" dirty="0" smtClean="0"/>
              <a:t>In a local development environment, the developer visits a service URL like http://localhost:5000/ to access the service exported by their app. In deployment, a routing layer handles routing requests from a public-facing hostname to the port-bound web processes.</a:t>
            </a:r>
          </a:p>
          <a:p>
            <a:pPr>
              <a:buNone/>
            </a:pP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12 Factors for success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Concurrency - </a:t>
            </a:r>
            <a:r>
              <a:rPr lang="en-US" dirty="0" smtClean="0"/>
              <a:t>Java processes take the approach of, JVM providing one massive </a:t>
            </a:r>
            <a:r>
              <a:rPr lang="en-US" dirty="0" err="1" smtClean="0"/>
              <a:t>uberprocess</a:t>
            </a:r>
            <a:r>
              <a:rPr lang="en-US" dirty="0" smtClean="0"/>
              <a:t> that reserves a large block of system resources (CPU and memory) on startup, with concurrency managed internally via threads. In both cases, the running process(</a:t>
            </a:r>
            <a:r>
              <a:rPr lang="en-US" dirty="0" err="1" smtClean="0"/>
              <a:t>es</a:t>
            </a:r>
            <a:r>
              <a:rPr lang="en-US" dirty="0" smtClean="0"/>
              <a:t>) are only minimally visible to the developers of the app</a:t>
            </a:r>
            <a:endParaRPr lang="en-GB" b="1" dirty="0" smtClean="0"/>
          </a:p>
        </p:txBody>
      </p:sp>
      <p:pic>
        <p:nvPicPr>
          <p:cNvPr id="25602" name="Picture 2" descr="Scale is expressed as running processes, workload diversity is expressed as process type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667000"/>
            <a:ext cx="4000500" cy="3648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12 Factors for success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Disposability - </a:t>
            </a:r>
            <a:r>
              <a:rPr lang="en-US" dirty="0" smtClean="0"/>
              <a:t>Maximize robustness with fast startup and graceful shutdown</a:t>
            </a:r>
            <a:r>
              <a:rPr lang="en-GB" dirty="0" smtClean="0"/>
              <a:t>. </a:t>
            </a:r>
            <a:r>
              <a:rPr lang="en-US" dirty="0" smtClean="0"/>
              <a:t>The twelve-factor app’s processes are disposable, meaning they can be started or stopped at a moment’s notice. This facilitates fast elastic scaling, rapid deployment of code or </a:t>
            </a:r>
            <a:r>
              <a:rPr lang="en-US" dirty="0" err="1" smtClean="0"/>
              <a:t>config</a:t>
            </a:r>
            <a:r>
              <a:rPr lang="en-US" dirty="0" smtClean="0"/>
              <a:t> changes, and robustness of production deploys.</a:t>
            </a:r>
          </a:p>
          <a:p>
            <a:r>
              <a:rPr lang="en-US" dirty="0" smtClean="0"/>
              <a:t>Start with refusing new requests, and then shutdown the application</a:t>
            </a:r>
          </a:p>
          <a:p>
            <a:endParaRPr lang="en-US" dirty="0" smtClean="0"/>
          </a:p>
          <a:p>
            <a:r>
              <a:rPr lang="en-GB" b="1" dirty="0" smtClean="0"/>
              <a:t>Dev/prod parity</a:t>
            </a:r>
            <a:r>
              <a:rPr lang="en-US" dirty="0" smtClean="0"/>
              <a:t> </a:t>
            </a:r>
            <a:r>
              <a:rPr lang="en-US" b="1" dirty="0" smtClean="0"/>
              <a:t>- </a:t>
            </a:r>
            <a:r>
              <a:rPr lang="en-US" dirty="0" smtClean="0"/>
              <a:t>Keep development, staging, and production as similar as possible</a:t>
            </a:r>
            <a:r>
              <a:rPr lang="en-GB" b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12 Factors for success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Logs</a:t>
            </a:r>
            <a:r>
              <a:rPr lang="en-US" dirty="0" smtClean="0"/>
              <a:t> </a:t>
            </a:r>
            <a:r>
              <a:rPr lang="en-US" b="1" dirty="0" smtClean="0"/>
              <a:t>- </a:t>
            </a:r>
            <a:r>
              <a:rPr lang="en-US" dirty="0" smtClean="0"/>
              <a:t>Treat logs as event streams</a:t>
            </a:r>
            <a:r>
              <a:rPr lang="en-GB" b="1" dirty="0" smtClean="0"/>
              <a:t>. </a:t>
            </a:r>
            <a:r>
              <a:rPr lang="en-US" i="1" dirty="0" smtClean="0"/>
              <a:t>Logs</a:t>
            </a:r>
            <a:r>
              <a:rPr lang="en-US" dirty="0" smtClean="0"/>
              <a:t> provide visibility into the behavior of a running app. In server-based environments they are commonly written to a file on disk (a “</a:t>
            </a:r>
            <a:r>
              <a:rPr lang="en-US" dirty="0" err="1" smtClean="0"/>
              <a:t>logfile</a:t>
            </a:r>
            <a:r>
              <a:rPr lang="en-US" dirty="0" smtClean="0"/>
              <a:t>”); but this is only an output format.</a:t>
            </a:r>
          </a:p>
          <a:p>
            <a:r>
              <a:rPr lang="en-US" dirty="0" smtClean="0"/>
              <a:t>Finding specific events in the past.</a:t>
            </a:r>
          </a:p>
          <a:p>
            <a:r>
              <a:rPr lang="en-US" dirty="0" smtClean="0"/>
              <a:t>Large-scale graphing of trends (such as requests per minute).</a:t>
            </a:r>
          </a:p>
          <a:p>
            <a:r>
              <a:rPr lang="en-US" dirty="0" smtClean="0"/>
              <a:t>Active alerting according to user-defined heuristics (such as an alert when the quantity of errors per minute exceeds a certain threshold).</a:t>
            </a:r>
          </a:p>
          <a:p>
            <a:endParaRPr lang="en-US" dirty="0" smtClean="0"/>
          </a:p>
          <a:p>
            <a:r>
              <a:rPr lang="en-GB" b="1" dirty="0" smtClean="0"/>
              <a:t>Admin processes - </a:t>
            </a:r>
            <a:r>
              <a:rPr lang="en-US" dirty="0" smtClean="0"/>
              <a:t>Run admin/management tasks as one-off processes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Demo on </a:t>
            </a:r>
            <a:r>
              <a:rPr lang="en-GB" dirty="0" err="1" smtClean="0"/>
              <a:t>Redhat</a:t>
            </a:r>
            <a:r>
              <a:rPr lang="en-GB" dirty="0" smtClean="0"/>
              <a:t> </a:t>
            </a:r>
            <a:r>
              <a:rPr lang="en-GB" dirty="0" err="1" smtClean="0"/>
              <a:t>Openshift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7650" name="AutoShape 2" descr="data:image/png;base64,iVBORw0KGgoAAAANSUhEUgAAAcgAAABuCAMAAACUTXOfAAABI1BMVEX///8jHyDMAAAgHB0AAACjAAAVDxF/fX0dGBkSCw0XEhP6+vq7urrw8PCPjY3NAAAKAAHf39+qqakwLC3Ew8M2MjNWVFTT0tJ2dXXq6elOSkubmZlnZGU9Ozv29vYsJyhtbGyAAABOS0vOzc1FQkNbWVn98vL209OdnJydAACmpaXa2dmGhIX+9vb65ua2tbbfhoa0AACFAADBAADxvb3trq7qoqLPGRn46em3QUHpl5feZ2eqAADaV1eQAAC7AADTLi7Yl5fXS0vGbW3WPz/SIiLkjY3vubnUMzPLYmLfdHT22Nj2zMzZX1+6VFTEa2upHx+wLy/hfX3Ofn6lHh7Ts7OsY2OPLS3FjIzdqqqbISG3TU2WLy+4enqYQ0PMSUnBMTG0sdakAAASpUlEQVR4nO2dfWObOLbGwRBbgI2xDbbxe4Pf4td0aifZpGk7mSTNJu00k053tnfunbvf/1MsAgQCCQxONvW2PP+0sWWQ+flIR+ccBMOkSpUqVapUqVKlSpUqVapUqVKlSpUqVapn1OLD+6PrQ0un69Xo5Fv3J1VyDe+OLt4VM35dnq0W82/ds1QJtDo8z9B1dXY0+ta9SxVPiwfCFH06vlinZrn7+vAQSdEZY4/S+XK3tTg73ozRQpla5Q5reBjDGl2UH7Y5RWFqmKrpT931p1apBvs5LXzrfmyl1UV8jKaOb5MapT6uV9uVbrei7bdmBqXBNEdq1lQp2NU6pSlSs0C0k4kjLJ13mh3y4LlWX+tWzH5We81p8N3SLJer52nfL28esl7z/pbK8AR472chPZ6hHi+jvtdMR9dx1gz/iQ0PE2GEulmFHo2UZPQ4RQScJSAK/H6Z6IwqCllCAp9tNKeSv+WEJxsiKfs60Y5fBs+V453GgV50ln1FEDnUT4Vv5f3nNlghyzdpX1E2D8ljiCV4Dr6EtehSvh/8il3U41zE9xJY+0dl5Mr5PNUQoE6SmaOt4jrkaKQKdTbLsbiAUA12RmX9TRxxQKn0/IZTVmgNnQNXdaId6AfNepZ1GvtB6j0B2CflnL6IQg9nwdQqHCvQQQosq/hAiiybxT+sUb8fy2mod06v6K26NsicVDdyOjnGWFolmB1xnQ3pxwtK5QTyOwBe9v/YQ0DCLyFwPptKCpLNVgM9ooPUWQGeLauIFa0rKKLVH5HHx99HgwSExIprkYr3qnVuDmtlg9THzGCak8bU67y+2o5jXJLLCqBec8VPMhwk/PplrGVikGxwcKWC7PTgq4KYyxu1ac1Y1gEPLLDY2PFokA1Sbo+bfe/FPjxzBW9lHapkgpzJDBXk0bYYTV0uaEf0K5+lczS/dw5vFwWSBZzqtUwOEmg1/FR0kBMe2kAOs7/JvgJ/b1ibR4Lk2nFd9prZWqyTr+ekGSN3aEPrYzhmMucbgwMlDePIuZMPaSiRIFnQ8K55cpCs2PJ1igoSDhzAf4kKM16p4+OG8TiQID7ICh2kWp8y0zrF2Xn/KI6ZzMdNo2tb9C6yyHa7rOiB5XBDcUECz1cTPbaYYbiARFLCPhVkYHClgZyaBgkGwe7nW75L/0iLTApSIt8omcsPykE+RJrbw+nRen10fXsZ4Q3dRncIjlcOH746UQ1DLTcUF6WIXTgEkmuhBdcs1+q6bbmu29IF1OqRmtEtF1TwNSENpEUCn4rDru+3BUnXIiwod3V+dHKC1vzz4cnoMBTmKez13T//+iftBKU+AiH2887s01E9K+W9QQKBzOYZCalTWLbdA7hXyQHEVXSpQwj77r4hWKxjkx8NZN18TfStNSjaUZDzi5Dx8ojixKwOQ7zb9eLLP16YuqOcYeyOglXsO+kDl07PfREDiavUdYZXwR1bXZAbgmj+uVTBXD0ayJ5oujr/pSBPqWAu34eE3xYPRNtisfj29z8gxhc/faJ8DNkT0HzRLh15QNgsGQKSKTtNs+7X2g4k0LyrSrVI88ILREwuoN0ESZ0gb6ICNotbP8XM272fbIpvDvYOvhLtp84MyQHV/4aBrrEyQS+FgSy1Ocd40di4HUhzQnbb00DOBNzqQ/TMXms8kNSB9WzDynDtTZXFV6/f/IQoQt0TrZuCYw2NwBtSLovGVtTZMJD6vm2SwOWwJUg267oyNJBL3r/IoWonLfKaxHi8OX46dApBjs/+5wVO0dTBz4G2UsvxakQ1eBjDmfo8GptAiq2tQTqzLKcg14q6joSjh7gfPUvuIsjFO3LGi5PRGJ7BefR0xHwxzfHNgYdx72/BLGWp79Ai+y810NSHJskthtaaXkLSKd/ZaQcGyHV2D0EFWYfDhzAIyyxY2kWQZ+T0GLO06uHWdlC/YMZ4/+dnclB22eTIHqGx1Z0kw0AuHXvKugE9ZGkcFlRmKW6KC1JF8STB8VypIO2lEhB7UzJLibSDIBekPSYukfvsYvw8okV48s7IKkwo7/EBPiEgC8jBJZYfrB3ysxUFsm+tEa32ToKQnv0wFDtI3u2pYSgtZ4casm7GAxm37CA+SCKVfJwkU2xr+Kfl4/zyPiROt3SuuEgJmOgOSDcKSgMpddQqCh548ywl1orSdT55IPUuGlxbFqKQfKTat9KmnMj25RL1IsLrC/brpHINLk7QXCvnXUUudWKDJGfIo80fIjS6v//0lRYIsOWOgZTiiA7K+qIoHQIJerKr3ECICtHFBslMUM7WHhdDQDKlup2F5IAAekvKMAivrzn6UgQ/tjmNxSm8q8ilTmyQ6yDHi82fITRfXUWmJJ24DscSTqsJ0gmIA5T09YLmohc19wLstKB5PJBc27ms1h8ibBgGkpFqA84uZuBE0JYJlBbIUCWqEKBPtfiJYoEMGuS7cLsK0Xx1fWUOyFHrzkiQbBhIqvByjaQgoS2XEAERwsuFgTQBqLOKU9AABHYSQGmB5La3SGxWV54EJOHqXG/8iF/z6/PixhE5EiRIApITsTQUDWSEs2MPyhMnNsGKE9vFDAFpajrWbDAsJ1T960p4fbl+i6J+nDnS7OcTgwxGWW9ilt/YWqwvPB8p4pNu9RNRxmaCREGf4BxJ5ZgdUw7LeWOwADaBxDxXA0WcQkCams7ail2yA3zz+yO91gQVAjFBBheRSTyd1e0N/tEIZzfKa+2Eea00jL6SHS8goE5rrigLBj/IEgrgi4PNIBmpVLZzoaCLRwh2bR05CmSkoswqqGAy6zC8ad4xAtpvWA1bRxIYhW7Pb24JQ3TI3827KbVy9NDqqDO28qYivvbbNZDBAsgkM2SwOOQivGwHRVTEHmkvzrVkeWRsmNeKBAuUeVauBb7PliC9wbVdF2OANAfYKuykiIUzdg1kIF5+nORWjuGF/8MRAVo0mnk1uJ72UaYSWZtb6jHwVtk5OU/55tuCROF38xU2FkiGgVE7gNWj7xrIwBR5mehGjqCjFG7ObvYjS0ySaEHGaUT2g+Li+rUtSG9wZeOCNGCnBO/q71o+8tKP4mPMo9s6CRT6RIQS0PgJ2sF3UKZycz6S1NYg3Uh9bJDWJ3hvit4xi5QCU2TC6FzgZ5AJb2mgGrqg3zp18xHuG88BUu+DhCDHEKTXox0DeRIgAdMe0jB27V2wpjnC5XVzuhV/qfcARcy8Wp7nAMmoSkKQMEiL1cTuGMhAsU5xzgy//ONN7CDdXQCk4yrRvNcmunC+5Vih5cawvbsGngUkk1O2AOnN2jsG0hcxLxavvvzfXz+9+CPGfRy2TgJLSTgyD79++oVimVO3LBVoY7QGMZA9+qaf5wHpeq4UkLQkpAxBejh2DCTmdxYzr16/sYpv/jc2yGFg/5aH4YfPrw8O/kYzSbewleV4TYaV5suq4nIE2G08iUGyLC3m2aoH2/lAMgbgQkCWNTLMB7lzlZ31Wk+RLRaLL9+gesbfYw+tc7wosljM/OvPPVjzQQXZ4b3rxgkKYAXvhgF/tesWIGmJwWwl2M4PEh9c/fd+gGybWPmMBdZ3PXfUIl8evMAq4eInsg4xim9fo7odKkim1vVF3vA/OAW/cFuApInTgu0CIDtVb0DAQBpd0/b4uj/ZAetRuO7T3R/5HwF5deuvZzyIX7LjDs2vXroYw0CalzMkGB5I5DwXSCyoi4OUraFDbIy9a6/LMGoh4Hfk7RjIo8y7hxUz/yO6KjXq89Aaz/9/z6c/Q4Kuk5DNAUR/SdazgcRcaQxkR7bSySDLVptGqVSqjQddWCsg+jYg2DGQoyNrGP0Lx/j6cyKLPH54P/8Zx/jybeiOLflulkDJZbuB0rrnA9lpiCRI8wdnVwZwQODFLuAV6BVxQtvnAe2Ys+Pok4vx/tevSTLLR+dw76v5Ly7F1y8zUfmsaYsV/ShFrhV0EZ8PpIWDBMnorQr6xTmBJ8C1/EucHbNIRz8fOBXiEYVwVNnQh78iiq+g12PdKBkiSR1wCtq/hhOV7CBP9FHNCpb4jSAnvBAupRtspwDiCLL9Dh/cZ8fIVZQsQPvsCNm+GuimwSpC2D47/q5LOfiCb58dRVAoaSC6avBEvZggFxDkb/Ta4jgf/80aUl/BxShUBEhzOJuOW5qVPepqgzEtn19CNZCbbm1jjJkcoSbZjjhCwXljEuyHpC9z/YrVzcq+bBARB70pyzNqekY1TzbDu56HJ8C5NWHnwovYyRPJlAoZqoYmxa/b7w/45cCcGF8V3QD8xhuApKlqKpgm3j2VDLObxs5vmedqePTq/WM+/3dnSHV0nLigMtUTaPHho8ng4TGHKBZ92bCrp+paqvi6u7ZzipePOEbwfudtStVTPULzO69i5zHDYbCi8lHDdKqkGh759kmO9DQjNQredBA7eZLqCbS48V/98y2XHgzzMcDxPN0e+zkVTCVmkhRC4hoFjrPVXXmptldwB4ib7Q5DbNV7lS4+nleroCVt56MQO4Ikq6hM9WjNg7duRFT8h4u4TXbrITrVtiL2Z90iKDAi9iK82Pm423enBbHLo2tMcR9idkfuLpguIp9d0m0QwjHMKM9Hn+8PaNsCkhqRG36e/4c7nYoiwt0xp8nFz7/ew5wUrTSV+Dy5Y1ZqkN9E/thaEZZQ7Tm1Age/bar3GNL2QD8Lb1+ohb/HFByFTrCS91yjgo727dWJLGHHiJvm+66ERbuLxaKvEG5v7z66BGtBe7bkcTh9ozoId4MK9eoAqpUL2f+tM9PQO5161bndp1ytB1KF056TeDfKUT+b70/e/rkBint7r99mLlehl35BfyxhREZZjipX0PcFe/8gQZlRW+k864LsowoLmW8EQJZ5uxRGbU7KG8sLvic5u14Vz47u/RRhpth843ZFdXruTm9oGCM9nWYkyKoow728yn2Ro9qkLnQ9kKgKtok//spSWbFBTpbl/Ma7ZL8rra1Hsy5Q+ZVTz+gW32SKN4d3fpbz4fo8ZCP7i6i0BwSp10pwCis4c1tHRxxMkPZ1L1Xt/bw6ZlM0ARam004USKlQchoXJkJ7WjD/W5rUxv89BRpPoodrZ/H4ya1KfeXP92cuHtarD4uT+XAxWq1PP4Y/IzTSPWryA7nL81UV3jJqP1ulCfqOkZognbKzGQ/LudWWOcw27JfKbZ7vN7lQkIWZ2YDXmh2moLEc2+32GVhs84NxZNzhbvjrgTUxZoq02e/43c3l5c1VJuKxHxv26m0KrKD1WaFSYmrA2thcr7rlhB7IHN+Dd18oWkPLWg80KwNR63NiAKQkSYwkW89o0TW2X20DZcwU2hZI4ub2H0zD35yJcTsVN2SvTJAzvZPXhBlTaPHwJjo120WupQUSPt0jr/EThmkoA10q9QStw3RYoa53jH0RAyk27K0+GqI1tBq1AlPICTysHMy2jdKmBz1897q72JpiZnOFQZNvSdY/pqc5FuAOHjLvFm/rVVCFD88ZVARtytS6AFIrcHyNqfEcBDMFGEggWh6uIgLPa63xvAQ32IpdwP09a6ungDramE1u8tZ9pyoHpkwJ8CrT0bzHFpkg4fJDFNmqaaRL0F7CetKKOYaOeTjlMYUui1tkzrFICFLK56qNVl2EIMspSEsnwaqN2Nq857IDsqbBR6PAsdVQFDcKY4LMlcsTQbRW+EvAZRVFEQTTg5X5fasBDlKR7Uct2XOkbNsnm4LENKev8zfpIkYOEoGsQJB5QdNn0K1x5Cw/coJ14/JS1HIzS6r5Mcsi/SBxr3UqZOVayZCFFKRPR1uQjJWRRkOr9RQAvc2Wq9heJ47Xqtr7zuexnduXfBdOrYVQkKpgrWFKfArSr8VFQozH8YqtmkrbsO5Msjwc073kvOcaucsP0/eEK8O2MmNgUAC+w1sbSk5CAwKqYG3p4VikkIJ0dZLMKD/GLO1oCkBrlnNAsOzQYAF+cyECWROsDcubPCeXJy24Z7E0UNrN8gwACkgZgtSBUC+X6xwHQeYB1yxH7kf8Q2lEPtElTDfruJUdMs9qpk8CetZfUlVksfyE3nBuKGzxcJbszABverEanDdrDejKNATRBdlGu/LLPLwZvMnBYHvVGlpLfUXh/c/e/bG1IooHqHq3jl/VXCur03FPRqHsurCPvdnJl+1lvF62/6PKvdnEfqk0rueW5utozJSWKEVllJfQ7zVk87B6eQJ/UrVZr/ljJbA2aXS28VH2NwkwOnLNV2/T7/b1hD2QVdq4NWLI/1NBLU7PIybLm8NHlT0uxUrqlTybhndrulke3462qYH1VBjw8R//nOopNF+dHt5eXNm2WTy+/Hh4vX783VaFZjqTfQNJJ3d3I0t3i63v2UqVKlWqVKlSpUqVKlWqVKlSpUqVKlWq71D/BmAyDTd8sx9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652" name="AutoShape 4" descr="data:image/png;base64,iVBORw0KGgoAAAANSUhEUgAAAcgAAABuCAMAAACUTXOfAAABI1BMVEX///8jHyDMAAAgHB0AAACjAAAVDxF/fX0dGBkSCw0XEhP6+vq7urrw8PCPjY3NAAAKAAHf39+qqakwLC3Ew8M2MjNWVFTT0tJ2dXXq6elOSkubmZlnZGU9Ozv29vYsJyhtbGyAAABOS0vOzc1FQkNbWVn98vL209OdnJydAACmpaXa2dmGhIX+9vb65ua2tbbfhoa0AACFAADBAADxvb3trq7qoqLPGRn46em3QUHpl5feZ2eqAADaV1eQAAC7AADTLi7Yl5fXS0vGbW3WPz/SIiLkjY3vubnUMzPLYmLfdHT22Nj2zMzZX1+6VFTEa2upHx+wLy/hfX3Ofn6lHh7Ts7OsY2OPLS3FjIzdqqqbISG3TU2WLy+4enqYQ0PMSUnBMTG0sdakAAASpUlEQVR4nO2dfWObOLbGwRBbgI2xDbbxe4Pf4td0aifZpGk7mSTNJu00k053tnfunbvf/1MsAgQCCQxONvW2PP+0sWWQ+flIR+ccBMOkSpUqVapUqVKlSpUqVapUqVKlSpUqVapn1OLD+6PrQ0un69Xo5Fv3J1VyDe+OLt4VM35dnq0W82/ds1QJtDo8z9B1dXY0+ta9SxVPiwfCFH06vlinZrn7+vAQSdEZY4/S+XK3tTg73ozRQpla5Q5reBjDGl2UH7Y5RWFqmKrpT931p1apBvs5LXzrfmyl1UV8jKaOb5MapT6uV9uVbrei7bdmBqXBNEdq1lQp2NU6pSlSs0C0k4kjLJ13mh3y4LlWX+tWzH5We81p8N3SLJer52nfL28esl7z/pbK8AR472chPZ6hHi+jvtdMR9dx1gz/iQ0PE2GEulmFHo2UZPQ4RQScJSAK/H6Z6IwqCllCAp9tNKeSv+WEJxsiKfs60Y5fBs+V453GgV50ln1FEDnUT4Vv5f3nNlghyzdpX1E2D8ljiCV4Dr6EtehSvh/8il3U41zE9xJY+0dl5Mr5PNUQoE6SmaOt4jrkaKQKdTbLsbiAUA12RmX9TRxxQKn0/IZTVmgNnQNXdaId6AfNepZ1GvtB6j0B2CflnL6IQg9nwdQqHCvQQQosq/hAiiybxT+sUb8fy2mod06v6K26NsicVDdyOjnGWFolmB1xnQ3pxwtK5QTyOwBe9v/YQ0DCLyFwPptKCpLNVgM9ooPUWQGeLauIFa0rKKLVH5HHx99HgwSExIprkYr3qnVuDmtlg9THzGCak8bU67y+2o5jXJLLCqBec8VPMhwk/PplrGVikGxwcKWC7PTgq4KYyxu1ac1Y1gEPLLDY2PFokA1Sbo+bfe/FPjxzBW9lHapkgpzJDBXk0bYYTV0uaEf0K5+lczS/dw5vFwWSBZzqtUwOEmg1/FR0kBMe2kAOs7/JvgJ/b1ibR4Lk2nFd9prZWqyTr+ekGSN3aEPrYzhmMucbgwMlDePIuZMPaSiRIFnQ8K55cpCs2PJ1igoSDhzAf4kKM16p4+OG8TiQID7ICh2kWp8y0zrF2Xn/KI6ZzMdNo2tb9C6yyHa7rOiB5XBDcUECz1cTPbaYYbiARFLCPhVkYHClgZyaBgkGwe7nW75L/0iLTApSIt8omcsPykE+RJrbw+nRen10fXsZ4Q3dRncIjlcOH746UQ1DLTcUF6WIXTgEkmuhBdcs1+q6bbmu29IF1OqRmtEtF1TwNSENpEUCn4rDru+3BUnXIiwod3V+dHKC1vzz4cnoMBTmKez13T//+iftBKU+AiH2887s01E9K+W9QQKBzOYZCalTWLbdA7hXyQHEVXSpQwj77r4hWKxjkx8NZN18TfStNSjaUZDzi5Dx8ojixKwOQ7zb9eLLP16YuqOcYeyOglXsO+kDl07PfREDiavUdYZXwR1bXZAbgmj+uVTBXD0ayJ5oujr/pSBPqWAu34eE3xYPRNtisfj29z8gxhc/faJ8DNkT0HzRLh15QNgsGQKSKTtNs+7X2g4k0LyrSrVI88ILREwuoN0ESZ0gb6ICNotbP8XM272fbIpvDvYOvhLtp84MyQHV/4aBrrEyQS+FgSy1Ocd40di4HUhzQnbb00DOBNzqQ/TMXms8kNSB9WzDynDtTZXFV6/f/IQoQt0TrZuCYw2NwBtSLovGVtTZMJD6vm2SwOWwJUg267oyNJBL3r/IoWonLfKaxHi8OX46dApBjs/+5wVO0dTBz4G2UsvxakQ1eBjDmfo8GptAiq2tQTqzLKcg14q6joSjh7gfPUvuIsjFO3LGi5PRGJ7BefR0xHwxzfHNgYdx72/BLGWp79Ai+y810NSHJskthtaaXkLSKd/ZaQcGyHV2D0EFWYfDhzAIyyxY2kWQZ+T0GLO06uHWdlC/YMZ4/+dnclB22eTIHqGx1Z0kw0AuHXvKugE9ZGkcFlRmKW6KC1JF8STB8VypIO2lEhB7UzJLibSDIBekPSYukfvsYvw8okV48s7IKkwo7/EBPiEgC8jBJZYfrB3ysxUFsm+tEa32ToKQnv0wFDtI3u2pYSgtZ4casm7GAxm37CA+SCKVfJwkU2xr+Kfl4/zyPiROt3SuuEgJmOgOSDcKSgMpddQqCh548ywl1orSdT55IPUuGlxbFqKQfKTat9KmnMj25RL1IsLrC/brpHINLk7QXCvnXUUudWKDJGfIo80fIjS6v//0lRYIsOWOgZTiiA7K+qIoHQIJerKr3ECICtHFBslMUM7WHhdDQDKlup2F5IAAekvKMAivrzn6UgQ/tjmNxSm8q8ilTmyQ6yDHi82fITRfXUWmJJ24DscSTqsJ0gmIA5T09YLmohc19wLstKB5PJBc27ms1h8ibBgGkpFqA84uZuBE0JYJlBbIUCWqEKBPtfiJYoEMGuS7cLsK0Xx1fWUOyFHrzkiQbBhIqvByjaQgoS2XEAERwsuFgTQBqLOKU9AABHYSQGmB5La3SGxWV54EJOHqXG/8iF/z6/PixhE5EiRIApITsTQUDWSEs2MPyhMnNsGKE9vFDAFpajrWbDAsJ1T960p4fbl+i6J+nDnS7OcTgwxGWW9ilt/YWqwvPB8p4pNu9RNRxmaCREGf4BxJ5ZgdUw7LeWOwADaBxDxXA0WcQkCams7ail2yA3zz+yO91gQVAjFBBheRSTyd1e0N/tEIZzfKa+2Eea00jL6SHS8goE5rrigLBj/IEgrgi4PNIBmpVLZzoaCLRwh2bR05CmSkoswqqGAy6zC8ad4xAtpvWA1bRxIYhW7Pb24JQ3TI3827KbVy9NDqqDO28qYivvbbNZDBAsgkM2SwOOQivGwHRVTEHmkvzrVkeWRsmNeKBAuUeVauBb7PliC9wbVdF2OANAfYKuykiIUzdg1kIF5+nORWjuGF/8MRAVo0mnk1uJ72UaYSWZtb6jHwVtk5OU/55tuCROF38xU2FkiGgVE7gNWj7xrIwBR5mehGjqCjFG7ObvYjS0ySaEHGaUT2g+Li+rUtSG9wZeOCNGCnBO/q71o+8tKP4mPMo9s6CRT6RIQS0PgJ2sF3UKZycz6S1NYg3Uh9bJDWJ3hvit4xi5QCU2TC6FzgZ5AJb2mgGrqg3zp18xHuG88BUu+DhCDHEKTXox0DeRIgAdMe0jB27V2wpjnC5XVzuhV/qfcARcy8Wp7nAMmoSkKQMEiL1cTuGMhAsU5xzgy//ONN7CDdXQCk4yrRvNcmunC+5Vih5cawvbsGngUkk1O2AOnN2jsG0hcxLxavvvzfXz+9+CPGfRy2TgJLSTgyD79++oVimVO3LBVoY7QGMZA9+qaf5wHpeq4UkLQkpAxBejh2DCTmdxYzr16/sYpv/jc2yGFg/5aH4YfPrw8O/kYzSbewleV4TYaV5suq4nIE2G08iUGyLC3m2aoH2/lAMgbgQkCWNTLMB7lzlZ31Wk+RLRaLL9+gesbfYw+tc7wosljM/OvPPVjzQQXZ4b3rxgkKYAXvhgF/tesWIGmJwWwl2M4PEh9c/fd+gGybWPmMBdZ3PXfUIl8evMAq4eInsg4xim9fo7odKkim1vVF3vA/OAW/cFuApInTgu0CIDtVb0DAQBpd0/b4uj/ZAetRuO7T3R/5HwF5deuvZzyIX7LjDs2vXroYw0CalzMkGB5I5DwXSCyoi4OUraFDbIy9a6/LMGoh4Hfk7RjIo8y7hxUz/yO6KjXq89Aaz/9/z6c/Q4Kuk5DNAUR/SdazgcRcaQxkR7bSySDLVptGqVSqjQddWCsg+jYg2DGQoyNrGP0Lx/j6cyKLPH54P/8Zx/jybeiOLflulkDJZbuB0rrnA9lpiCRI8wdnVwZwQODFLuAV6BVxQtvnAe2Ys+Pok4vx/tevSTLLR+dw76v5Ly7F1y8zUfmsaYsV/ShFrhV0EZ8PpIWDBMnorQr6xTmBJ8C1/EucHbNIRz8fOBXiEYVwVNnQh78iiq+g12PdKBkiSR1wCtq/hhOV7CBP9FHNCpb4jSAnvBAupRtspwDiCLL9Dh/cZ8fIVZQsQPvsCNm+GuimwSpC2D47/q5LOfiCb58dRVAoaSC6avBEvZggFxDkb/Ta4jgf/80aUl/BxShUBEhzOJuOW5qVPepqgzEtn19CNZCbbm1jjJkcoSbZjjhCwXljEuyHpC9z/YrVzcq+bBARB70pyzNqekY1TzbDu56HJ8C5NWHnwovYyRPJlAoZqoYmxa/b7w/45cCcGF8V3QD8xhuApKlqKpgm3j2VDLObxs5vmedqePTq/WM+/3dnSHV0nLigMtUTaPHho8ng4TGHKBZ92bCrp+paqvi6u7ZzipePOEbwfudtStVTPULzO69i5zHDYbCi8lHDdKqkGh759kmO9DQjNQredBA7eZLqCbS48V/98y2XHgzzMcDxPN0e+zkVTCVmkhRC4hoFjrPVXXmptldwB4ib7Q5DbNV7lS4+nleroCVt56MQO4Ikq6hM9WjNg7duRFT8h4u4TXbrITrVtiL2Z90iKDAi9iK82Pm423enBbHLo2tMcR9idkfuLpguIp9d0m0QwjHMKM9Hn+8PaNsCkhqRG36e/4c7nYoiwt0xp8nFz7/ew5wUrTSV+Dy5Y1ZqkN9E/thaEZZQ7Tm1Age/bar3GNL2QD8Lb1+ohb/HFByFTrCS91yjgo727dWJLGHHiJvm+66ERbuLxaKvEG5v7z66BGtBe7bkcTh9ozoId4MK9eoAqpUL2f+tM9PQO5161bndp1ytB1KF056TeDfKUT+b70/e/rkBint7r99mLlehl35BfyxhREZZjipX0PcFe/8gQZlRW+k864LsowoLmW8EQJZ5uxRGbU7KG8sLvic5u14Vz47u/RRhpth843ZFdXruTm9oGCM9nWYkyKoow728yn2Ro9qkLnQ9kKgKtok//spSWbFBTpbl/Ma7ZL8rra1Hsy5Q+ZVTz+gW32SKN4d3fpbz4fo8ZCP7i6i0BwSp10pwCis4c1tHRxxMkPZ1L1Xt/bw6ZlM0ARam004USKlQchoXJkJ7WjD/W5rUxv89BRpPoodrZ/H4ya1KfeXP92cuHtarD4uT+XAxWq1PP4Y/IzTSPWryA7nL81UV3jJqP1ulCfqOkZognbKzGQ/LudWWOcw27JfKbZ7vN7lQkIWZ2YDXmh2moLEc2+32GVhs84NxZNzhbvjrgTUxZoq02e/43c3l5c1VJuKxHxv26m0KrKD1WaFSYmrA2thcr7rlhB7IHN+Dd18oWkPLWg80KwNR63NiAKQkSYwkW89o0TW2X20DZcwU2hZI4ub2H0zD35yJcTsVN2SvTJAzvZPXhBlTaPHwJjo120WupQUSPt0jr/EThmkoA10q9QStw3RYoa53jH0RAyk27K0+GqI1tBq1AlPICTysHMy2jdKmBz1897q72JpiZnOFQZNvSdY/pqc5FuAOHjLvFm/rVVCFD88ZVARtytS6AFIrcHyNqfEcBDMFGEggWh6uIgLPa63xvAQ32IpdwP09a6ungDramE1u8tZ9pyoHpkwJ8CrT0bzHFpkg4fJDFNmqaaRL0F7CetKKOYaOeTjlMYUui1tkzrFICFLK56qNVl2EIMspSEsnwaqN2Nq857IDsqbBR6PAsdVQFDcKY4LMlcsTQbRW+EvAZRVFEQTTg5X5fasBDlKR7Uct2XOkbNsnm4LENKev8zfpIkYOEoGsQJB5QdNn0K1x5Cw/coJ14/JS1HIzS6r5Mcsi/SBxr3UqZOVayZCFFKRPR1uQjJWRRkOr9RQAvc2Wq9heJ47Xqtr7zuexnduXfBdOrYVQkKpgrWFKfArSr8VFQozH8YqtmkrbsO5Msjwc073kvOcaucsP0/eEK8O2MmNgUAC+w1sbSk5CAwKqYG3p4VikkIJ0dZLMKD/GLO1oCkBrlnNAsOzQYAF+cyECWROsDcubPCeXJy24Z7E0UNrN8gwACkgZgtSBUC+X6xwHQeYB1yxH7kf8Q2lEPtElTDfruJUdMs9qpk8CetZfUlVksfyE3nBuKGzxcJbszABverEanDdrDejKNATRBdlGu/LLPLwZvMnBYHvVGlpLfUXh/c/e/bG1IooHqHq3jl/VXCur03FPRqHsurCPvdnJl+1lvF62/6PKvdnEfqk0rueW5utozJSWKEVllJfQ7zVk87B6eQJ/UrVZr/ljJbA2aXS28VH2NwkwOnLNV2/T7/b1hD2QVdq4NWLI/1NBLU7PIybLm8NHlT0uxUrqlTybhndrulke3462qYH1VBjw8R//nOopNF+dHt5eXNm2WTy+/Hh4vX783VaFZjqTfQNJJ3d3I0t3i63v2UqVKlWqVKlSpUqVKlWqVKlSpUqVKlWq71D/BmAyDTd8sx9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654" name="AutoShape 6" descr="data:image/png;base64,iVBORw0KGgoAAAANSUhEUgAAAcgAAABuCAMAAACUTXOfAAABI1BMVEX///8jHyDMAAAgHB0AAACjAAAVDxF/fX0dGBkSCw0XEhP6+vq7urrw8PCPjY3NAAAKAAHf39+qqakwLC3Ew8M2MjNWVFTT0tJ2dXXq6elOSkubmZlnZGU9Ozv29vYsJyhtbGyAAABOS0vOzc1FQkNbWVn98vL209OdnJydAACmpaXa2dmGhIX+9vb65ua2tbbfhoa0AACFAADBAADxvb3trq7qoqLPGRn46em3QUHpl5feZ2eqAADaV1eQAAC7AADTLi7Yl5fXS0vGbW3WPz/SIiLkjY3vubnUMzPLYmLfdHT22Nj2zMzZX1+6VFTEa2upHx+wLy/hfX3Ofn6lHh7Ts7OsY2OPLS3FjIzdqqqbISG3TU2WLy+4enqYQ0PMSUnBMTG0sdakAAASpUlEQVR4nO2dfWObOLbGwRBbgI2xDbbxe4Pf4td0aifZpGk7mSTNJu00k053tnfunbvf/1MsAgQCCQxONvW2PP+0sWWQ+flIR+ccBMOkSpUqVapUqVKlSpUqVapUqVKlSpUqVapn1OLD+6PrQ0un69Xo5Fv3J1VyDe+OLt4VM35dnq0W82/ds1QJtDo8z9B1dXY0+ta9SxVPiwfCFH06vlinZrn7+vAQSdEZY4/S+XK3tTg73ozRQpla5Q5reBjDGl2UH7Y5RWFqmKrpT931p1apBvs5LXzrfmyl1UV8jKaOb5MapT6uV9uVbrei7bdmBqXBNEdq1lQp2NU6pSlSs0C0k4kjLJ13mh3y4LlWX+tWzH5We81p8N3SLJer52nfL28esl7z/pbK8AR472chPZ6hHi+jvtdMR9dx1gz/iQ0PE2GEulmFHo2UZPQ4RQScJSAK/H6Z6IwqCllCAp9tNKeSv+WEJxsiKfs60Y5fBs+V453GgV50ln1FEDnUT4Vv5f3nNlghyzdpX1E2D8ljiCV4Dr6EtehSvh/8il3U41zE9xJY+0dl5Mr5PNUQoE6SmaOt4jrkaKQKdTbLsbiAUA12RmX9TRxxQKn0/IZTVmgNnQNXdaId6AfNepZ1GvtB6j0B2CflnL6IQg9nwdQqHCvQQQosq/hAiiybxT+sUb8fy2mod06v6K26NsicVDdyOjnGWFolmB1xnQ3pxwtK5QTyOwBe9v/YQ0DCLyFwPptKCpLNVgM9ooPUWQGeLauIFa0rKKLVH5HHx99HgwSExIprkYr3qnVuDmtlg9THzGCak8bU67y+2o5jXJLLCqBec8VPMhwk/PplrGVikGxwcKWC7PTgq4KYyxu1ac1Y1gEPLLDY2PFokA1Sbo+bfe/FPjxzBW9lHapkgpzJDBXk0bYYTV0uaEf0K5+lczS/dw5vFwWSBZzqtUwOEmg1/FR0kBMe2kAOs7/JvgJ/b1ibR4Lk2nFd9prZWqyTr+ekGSN3aEPrYzhmMucbgwMlDePIuZMPaSiRIFnQ8K55cpCs2PJ1igoSDhzAf4kKM16p4+OG8TiQID7ICh2kWp8y0zrF2Xn/KI6ZzMdNo2tb9C6yyHa7rOiB5XBDcUECz1cTPbaYYbiARFLCPhVkYHClgZyaBgkGwe7nW75L/0iLTApSIt8omcsPykE+RJrbw+nRen10fXsZ4Q3dRncIjlcOH746UQ1DLTcUF6WIXTgEkmuhBdcs1+q6bbmu29IF1OqRmtEtF1TwNSENpEUCn4rDru+3BUnXIiwod3V+dHKC1vzz4cnoMBTmKez13T//+iftBKU+AiH2887s01E9K+W9QQKBzOYZCalTWLbdA7hXyQHEVXSpQwj77r4hWKxjkx8NZN18TfStNSjaUZDzi5Dx8ojixKwOQ7zb9eLLP16YuqOcYeyOglXsO+kDl07PfREDiavUdYZXwR1bXZAbgmj+uVTBXD0ayJ5oujr/pSBPqWAu34eE3xYPRNtisfj29z8gxhc/faJ8DNkT0HzRLh15QNgsGQKSKTtNs+7X2g4k0LyrSrVI88ILREwuoN0ESZ0gb6ICNotbP8XM272fbIpvDvYOvhLtp84MyQHV/4aBrrEyQS+FgSy1Ocd40di4HUhzQnbb00DOBNzqQ/TMXms8kNSB9WzDynDtTZXFV6/f/IQoQt0TrZuCYw2NwBtSLovGVtTZMJD6vm2SwOWwJUg267oyNJBL3r/IoWonLfKaxHi8OX46dApBjs/+5wVO0dTBz4G2UsvxakQ1eBjDmfo8GptAiq2tQTqzLKcg14q6joSjh7gfPUvuIsjFO3LGi5PRGJ7BefR0xHwxzfHNgYdx72/BLGWp79Ai+y810NSHJskthtaaXkLSKd/ZaQcGyHV2D0EFWYfDhzAIyyxY2kWQZ+T0GLO06uHWdlC/YMZ4/+dnclB22eTIHqGx1Z0kw0AuHXvKugE9ZGkcFlRmKW6KC1JF8STB8VypIO2lEhB7UzJLibSDIBekPSYukfvsYvw8okV48s7IKkwo7/EBPiEgC8jBJZYfrB3ysxUFsm+tEa32ToKQnv0wFDtI3u2pYSgtZ4casm7GAxm37CA+SCKVfJwkU2xr+Kfl4/zyPiROt3SuuEgJmOgOSDcKSgMpddQqCh548ywl1orSdT55IPUuGlxbFqKQfKTat9KmnMj25RL1IsLrC/brpHINLk7QXCvnXUUudWKDJGfIo80fIjS6v//0lRYIsOWOgZTiiA7K+qIoHQIJerKr3ECICtHFBslMUM7WHhdDQDKlup2F5IAAekvKMAivrzn6UgQ/tjmNxSm8q8ilTmyQ6yDHi82fITRfXUWmJJ24DscSTqsJ0gmIA5T09YLmohc19wLstKB5PJBc27ms1h8ibBgGkpFqA84uZuBE0JYJlBbIUCWqEKBPtfiJYoEMGuS7cLsK0Xx1fWUOyFHrzkiQbBhIqvByjaQgoS2XEAERwsuFgTQBqLOKU9AABHYSQGmB5La3SGxWV54EJOHqXG/8iF/z6/PixhE5EiRIApITsTQUDWSEs2MPyhMnNsGKE9vFDAFpajrWbDAsJ1T960p4fbl+i6J+nDnS7OcTgwxGWW9ilt/YWqwvPB8p4pNu9RNRxmaCREGf4BxJ5ZgdUw7LeWOwADaBxDxXA0WcQkCams7ail2yA3zz+yO91gQVAjFBBheRSTyd1e0N/tEIZzfKa+2Eea00jL6SHS8goE5rrigLBj/IEgrgi4PNIBmpVLZzoaCLRwh2bR05CmSkoswqqGAy6zC8ad4xAtpvWA1bRxIYhW7Pb24JQ3TI3827KbVy9NDqqDO28qYivvbbNZDBAsgkM2SwOOQivGwHRVTEHmkvzrVkeWRsmNeKBAuUeVauBb7PliC9wbVdF2OANAfYKuykiIUzdg1kIF5+nORWjuGF/8MRAVo0mnk1uJ72UaYSWZtb6jHwVtk5OU/55tuCROF38xU2FkiGgVE7gNWj7xrIwBR5mehGjqCjFG7ObvYjS0ySaEHGaUT2g+Li+rUtSG9wZeOCNGCnBO/q71o+8tKP4mPMo9s6CRT6RIQS0PgJ2sF3UKZycz6S1NYg3Uh9bJDWJ3hvit4xi5QCU2TC6FzgZ5AJb2mgGrqg3zp18xHuG88BUu+DhCDHEKTXox0DeRIgAdMe0jB27V2wpjnC5XVzuhV/qfcARcy8Wp7nAMmoSkKQMEiL1cTuGMhAsU5xzgy//ONN7CDdXQCk4yrRvNcmunC+5Vih5cawvbsGngUkk1O2AOnN2jsG0hcxLxavvvzfXz+9+CPGfRy2TgJLSTgyD79++oVimVO3LBVoY7QGMZA9+qaf5wHpeq4UkLQkpAxBejh2DCTmdxYzr16/sYpv/jc2yGFg/5aH4YfPrw8O/kYzSbewleV4TYaV5suq4nIE2G08iUGyLC3m2aoH2/lAMgbgQkCWNTLMB7lzlZ31Wk+RLRaLL9+gesbfYw+tc7wosljM/OvPPVjzQQXZ4b3rxgkKYAXvhgF/tesWIGmJwWwl2M4PEh9c/fd+gGybWPmMBdZ3PXfUIl8evMAq4eInsg4xim9fo7odKkim1vVF3vA/OAW/cFuApInTgu0CIDtVb0DAQBpd0/b4uj/ZAetRuO7T3R/5HwF5deuvZzyIX7LjDs2vXroYw0CalzMkGB5I5DwXSCyoi4OUraFDbIy9a6/LMGoh4Hfk7RjIo8y7hxUz/yO6KjXq89Aaz/9/z6c/Q4Kuk5DNAUR/SdazgcRcaQxkR7bSySDLVptGqVSqjQddWCsg+jYg2DGQoyNrGP0Lx/j6cyKLPH54P/8Zx/jybeiOLflulkDJZbuB0rrnA9lpiCRI8wdnVwZwQODFLuAV6BVxQtvnAe2Ys+Pok4vx/tevSTLLR+dw76v5Ly7F1y8zUfmsaYsV/ShFrhV0EZ8PpIWDBMnorQr6xTmBJ8C1/EucHbNIRz8fOBXiEYVwVNnQh78iiq+g12PdKBkiSR1wCtq/hhOV7CBP9FHNCpb4jSAnvBAupRtspwDiCLL9Dh/cZ8fIVZQsQPvsCNm+GuimwSpC2D47/q5LOfiCb58dRVAoaSC6avBEvZggFxDkb/Ta4jgf/80aUl/BxShUBEhzOJuOW5qVPepqgzEtn19CNZCbbm1jjJkcoSbZjjhCwXljEuyHpC9z/YrVzcq+bBARB70pyzNqekY1TzbDu56HJ8C5NWHnwovYyRPJlAoZqoYmxa/b7w/45cCcGF8V3QD8xhuApKlqKpgm3j2VDLObxs5vmedqePTq/WM+/3dnSHV0nLigMtUTaPHho8ng4TGHKBZ92bCrp+paqvi6u7ZzipePOEbwfudtStVTPULzO69i5zHDYbCi8lHDdKqkGh759kmO9DQjNQredBA7eZLqCbS48V/98y2XHgzzMcDxPN0e+zkVTCVmkhRC4hoFjrPVXXmptldwB4ib7Q5DbNV7lS4+nleroCVt56MQO4Ikq6hM9WjNg7duRFT8h4u4TXbrITrVtiL2Z90iKDAi9iK82Pm423enBbHLo2tMcR9idkfuLpguIp9d0m0QwjHMKM9Hn+8PaNsCkhqRG36e/4c7nYoiwt0xp8nFz7/ew5wUrTSV+Dy5Y1ZqkN9E/thaEZZQ7Tm1Age/bar3GNL2QD8Lb1+ohb/HFByFTrCS91yjgo727dWJLGHHiJvm+66ERbuLxaKvEG5v7z66BGtBe7bkcTh9ozoId4MK9eoAqpUL2f+tM9PQO5161bndp1ytB1KF056TeDfKUT+b70/e/rkBint7r99mLlehl35BfyxhREZZjipX0PcFe/8gQZlRW+k864LsowoLmW8EQJZ5uxRGbU7KG8sLvic5u14Vz47u/RRhpth843ZFdXruTm9oGCM9nWYkyKoow728yn2Ro9qkLnQ9kKgKtok//spSWbFBTpbl/Ma7ZL8rra1Hsy5Q+ZVTz+gW32SKN4d3fpbz4fo8ZCP7i6i0BwSp10pwCis4c1tHRxxMkPZ1L1Xt/bw6ZlM0ARam004USKlQchoXJkJ7WjD/W5rUxv89BRpPoodrZ/H4ya1KfeXP92cuHtarD4uT+XAxWq1PP4Y/IzTSPWryA7nL81UV3jJqP1ulCfqOkZognbKzGQ/LudWWOcw27JfKbZ7vN7lQkIWZ2YDXmh2moLEc2+32GVhs84NxZNzhbvjrgTUxZoq02e/43c3l5c1VJuKxHxv26m0KrKD1WaFSYmrA2thcr7rlhB7IHN+Dd18oWkPLWg80KwNR63NiAKQkSYwkW89o0TW2X20DZcwU2hZI4ub2H0zD35yJcTsVN2SvTJAzvZPXhBlTaPHwJjo120WupQUSPt0jr/EThmkoA10q9QStw3RYoa53jH0RAyk27K0+GqI1tBq1AlPICTysHMy2jdKmBz1897q72JpiZnOFQZNvSdY/pqc5FuAOHjLvFm/rVVCFD88ZVARtytS6AFIrcHyNqfEcBDMFGEggWh6uIgLPa63xvAQ32IpdwP09a6ungDramE1u8tZ9pyoHpkwJ8CrT0bzHFpkg4fJDFNmqaaRL0F7CetKKOYaOeTjlMYUui1tkzrFICFLK56qNVl2EIMspSEsnwaqN2Nq857IDsqbBR6PAsdVQFDcKY4LMlcsTQbRW+EvAZRVFEQTTg5X5fasBDlKR7Uct2XOkbNsnm4LENKev8zfpIkYOEoGsQJB5QdNn0K1x5Cw/coJ14/JS1HIzS6r5Mcsi/SBxr3UqZOVayZCFFKRPR1uQjJWRRkOr9RQAvc2Wq9heJ47Xqtr7zuexnduXfBdOrYVQkKpgrWFKfArSr8VFQozH8YqtmkrbsO5Msjwc073kvOcaucsP0/eEK8O2MmNgUAC+w1sbSk5CAwKqYG3p4VikkIJ0dZLMKD/GLO1oCkBrlnNAsOzQYAF+cyECWROsDcubPCeXJy24Z7E0UNrN8gwACkgZgtSBUC+X6xwHQeYB1yxH7kf8Q2lEPtElTDfruJUdMs9qpk8CetZfUlVksfyE3nBuKGzxcJbszABverEanDdrDejKNATRBdlGu/LLPLwZvMnBYHvVGlpLfUXh/c/e/bG1IooHqHq3jl/VXCur03FPRqHsurCPvdnJl+1lvF62/6PKvdnEfqk0rueW5utozJSWKEVllJfQ7zVk87B6eQJ/UrVZr/ljJbA2aXS28VH2NwkwOnLNV2/T7/b1hD2QVdq4NWLI/1NBLU7PIybLm8NHlT0uxUrqlTybhndrulke3462qYH1VBjw8R//nOopNF+dHt5eXNm2WTy+/Hh4vX783VaFZjqTfQNJJ3d3I0t3i63v2UqVKlWqVKlSpUqVKlWqVKlSpUqVKlWq71D/BmAyDTd8sx9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656" name="AutoShape 8" descr="data:image/png;base64,iVBORw0KGgoAAAANSUhEUgAAAcgAAABuCAMAAACUTXOfAAABI1BMVEX///8jHyDMAAAgHB0AAACjAAAVDxF/fX0dGBkSCw0XEhP6+vq7urrw8PCPjY3NAAAKAAHf39+qqakwLC3Ew8M2MjNWVFTT0tJ2dXXq6elOSkubmZlnZGU9Ozv29vYsJyhtbGyAAABOS0vOzc1FQkNbWVn98vL209OdnJydAACmpaXa2dmGhIX+9vb65ua2tbbfhoa0AACFAADBAADxvb3trq7qoqLPGRn46em3QUHpl5feZ2eqAADaV1eQAAC7AADTLi7Yl5fXS0vGbW3WPz/SIiLkjY3vubnUMzPLYmLfdHT22Nj2zMzZX1+6VFTEa2upHx+wLy/hfX3Ofn6lHh7Ts7OsY2OPLS3FjIzdqqqbISG3TU2WLy+4enqYQ0PMSUnBMTG0sdakAAASpUlEQVR4nO2dfWObOLbGwRBbgI2xDbbxe4Pf4td0aifZpGk7mSTNJu00k053tnfunbvf/1MsAgQCCQxONvW2PP+0sWWQ+flIR+ccBMOkSpUqVapUqVKlSpUqVapUqVKlSpUqVapn1OLD+6PrQ0un69Xo5Fv3J1VyDe+OLt4VM35dnq0W82/ds1QJtDo8z9B1dXY0+ta9SxVPiwfCFH06vlinZrn7+vAQSdEZY4/S+XK3tTg73ozRQpla5Q5reBjDGl2UH7Y5RWFqmKrpT931p1apBvs5LXzrfmyl1UV8jKaOb5MapT6uV9uVbrei7bdmBqXBNEdq1lQp2NU6pSlSs0C0k4kjLJ13mh3y4LlWX+tWzH5We81p8N3SLJer52nfL28esl7z/pbK8AR472chPZ6hHi+jvtdMR9dx1gz/iQ0PE2GEulmFHo2UZPQ4RQScJSAK/H6Z6IwqCllCAp9tNKeSv+WEJxsiKfs60Y5fBs+V453GgV50ln1FEDnUT4Vv5f3nNlghyzdpX1E2D8ljiCV4Dr6EtehSvh/8il3U41zE9xJY+0dl5Mr5PNUQoE6SmaOt4jrkaKQKdTbLsbiAUA12RmX9TRxxQKn0/IZTVmgNnQNXdaId6AfNepZ1GvtB6j0B2CflnL6IQg9nwdQqHCvQQQosq/hAiiybxT+sUb8fy2mod06v6K26NsicVDdyOjnGWFolmB1xnQ3pxwtK5QTyOwBe9v/YQ0DCLyFwPptKCpLNVgM9ooPUWQGeLauIFa0rKKLVH5HHx99HgwSExIprkYr3qnVuDmtlg9THzGCak8bU67y+2o5jXJLLCqBec8VPMhwk/PplrGVikGxwcKWC7PTgq4KYyxu1ac1Y1gEPLLDY2PFokA1Sbo+bfe/FPjxzBW9lHapkgpzJDBXk0bYYTV0uaEf0K5+lczS/dw5vFwWSBZzqtUwOEmg1/FR0kBMe2kAOs7/JvgJ/b1ibR4Lk2nFd9prZWqyTr+ekGSN3aEPrYzhmMucbgwMlDePIuZMPaSiRIFnQ8K55cpCs2PJ1igoSDhzAf4kKM16p4+OG8TiQID7ICh2kWp8y0zrF2Xn/KI6ZzMdNo2tb9C6yyHa7rOiB5XBDcUECz1cTPbaYYbiARFLCPhVkYHClgZyaBgkGwe7nW75L/0iLTApSIt8omcsPykE+RJrbw+nRen10fXsZ4Q3dRncIjlcOH746UQ1DLTcUF6WIXTgEkmuhBdcs1+q6bbmu29IF1OqRmtEtF1TwNSENpEUCn4rDru+3BUnXIiwod3V+dHKC1vzz4cnoMBTmKez13T//+iftBKU+AiH2887s01E9K+W9QQKBzOYZCalTWLbdA7hXyQHEVXSpQwj77r4hWKxjkx8NZN18TfStNSjaUZDzi5Dx8ojixKwOQ7zb9eLLP16YuqOcYeyOglXsO+kDl07PfREDiavUdYZXwR1bXZAbgmj+uVTBXD0ayJ5oujr/pSBPqWAu34eE3xYPRNtisfj29z8gxhc/faJ8DNkT0HzRLh15QNgsGQKSKTtNs+7X2g4k0LyrSrVI88ILREwuoN0ESZ0gb6ICNotbP8XM272fbIpvDvYOvhLtp84MyQHV/4aBrrEyQS+FgSy1Ocd40di4HUhzQnbb00DOBNzqQ/TMXms8kNSB9WzDynDtTZXFV6/f/IQoQt0TrZuCYw2NwBtSLovGVtTZMJD6vm2SwOWwJUg267oyNJBL3r/IoWonLfKaxHi8OX46dApBjs/+5wVO0dTBz4G2UsvxakQ1eBjDmfo8GptAiq2tQTqzLKcg14q6joSjh7gfPUvuIsjFO3LGi5PRGJ7BefR0xHwxzfHNgYdx72/BLGWp79Ai+y810NSHJskthtaaXkLSKd/ZaQcGyHV2D0EFWYfDhzAIyyxY2kWQZ+T0GLO06uHWdlC/YMZ4/+dnclB22eTIHqGx1Z0kw0AuHXvKugE9ZGkcFlRmKW6KC1JF8STB8VypIO2lEhB7UzJLibSDIBekPSYukfvsYvw8okV48s7IKkwo7/EBPiEgC8jBJZYfrB3ysxUFsm+tEa32ToKQnv0wFDtI3u2pYSgtZ4casm7GAxm37CA+SCKVfJwkU2xr+Kfl4/zyPiROt3SuuEgJmOgOSDcKSgMpddQqCh548ywl1orSdT55IPUuGlxbFqKQfKTat9KmnMj25RL1IsLrC/brpHINLk7QXCvnXUUudWKDJGfIo80fIjS6v//0lRYIsOWOgZTiiA7K+qIoHQIJerKr3ECICtHFBslMUM7WHhdDQDKlup2F5IAAekvKMAivrzn6UgQ/tjmNxSm8q8ilTmyQ6yDHi82fITRfXUWmJJ24DscSTqsJ0gmIA5T09YLmohc19wLstKB5PJBc27ms1h8ibBgGkpFqA84uZuBE0JYJlBbIUCWqEKBPtfiJYoEMGuS7cLsK0Xx1fWUOyFHrzkiQbBhIqvByjaQgoS2XEAERwsuFgTQBqLOKU9AABHYSQGmB5La3SGxWV54EJOHqXG/8iF/z6/PixhE5EiRIApITsTQUDWSEs2MPyhMnNsGKE9vFDAFpajrWbDAsJ1T960p4fbl+i6J+nDnS7OcTgwxGWW9ilt/YWqwvPB8p4pNu9RNRxmaCREGf4BxJ5ZgdUw7LeWOwADaBxDxXA0WcQkCams7ail2yA3zz+yO91gQVAjFBBheRSTyd1e0N/tEIZzfKa+2Eea00jL6SHS8goE5rrigLBj/IEgrgi4PNIBmpVLZzoaCLRwh2bR05CmSkoswqqGAy6zC8ad4xAtpvWA1bRxIYhW7Pb24JQ3TI3827KbVy9NDqqDO28qYivvbbNZDBAsgkM2SwOOQivGwHRVTEHmkvzrVkeWRsmNeKBAuUeVauBb7PliC9wbVdF2OANAfYKuykiIUzdg1kIF5+nORWjuGF/8MRAVo0mnk1uJ72UaYSWZtb6jHwVtk5OU/55tuCROF38xU2FkiGgVE7gNWj7xrIwBR5mehGjqCjFG7ObvYjS0ySaEHGaUT2g+Li+rUtSG9wZeOCNGCnBO/q71o+8tKP4mPMo9s6CRT6RIQS0PgJ2sF3UKZycz6S1NYg3Uh9bJDWJ3hvit4xi5QCU2TC6FzgZ5AJb2mgGrqg3zp18xHuG88BUu+DhCDHEKTXox0DeRIgAdMe0jB27V2wpjnC5XVzuhV/qfcARcy8Wp7nAMmoSkKQMEiL1cTuGMhAsU5xzgy//ONN7CDdXQCk4yrRvNcmunC+5Vih5cawvbsGngUkk1O2AOnN2jsG0hcxLxavvvzfXz+9+CPGfRy2TgJLSTgyD79++oVimVO3LBVoY7QGMZA9+qaf5wHpeq4UkLQkpAxBejh2DCTmdxYzr16/sYpv/jc2yGFg/5aH4YfPrw8O/kYzSbewleV4TYaV5suq4nIE2G08iUGyLC3m2aoH2/lAMgbgQkCWNTLMB7lzlZ31Wk+RLRaLL9+gesbfYw+tc7wosljM/OvPPVjzQQXZ4b3rxgkKYAXvhgF/tesWIGmJwWwl2M4PEh9c/fd+gGybWPmMBdZ3PXfUIl8evMAq4eInsg4xim9fo7odKkim1vVF3vA/OAW/cFuApInTgu0CIDtVb0DAQBpd0/b4uj/ZAetRuO7T3R/5HwF5deuvZzyIX7LjDs2vXroYw0CalzMkGB5I5DwXSCyoi4OUraFDbIy9a6/LMGoh4Hfk7RjIo8y7hxUz/yO6KjXq89Aaz/9/z6c/Q4Kuk5DNAUR/SdazgcRcaQxkR7bSySDLVptGqVSqjQddWCsg+jYg2DGQoyNrGP0Lx/j6cyKLPH54P/8Zx/jybeiOLflulkDJZbuB0rrnA9lpiCRI8wdnVwZwQODFLuAV6BVxQtvnAe2Ys+Pok4vx/tevSTLLR+dw76v5Ly7F1y8zUfmsaYsV/ShFrhV0EZ8PpIWDBMnorQr6xTmBJ8C1/EucHbNIRz8fOBXiEYVwVNnQh78iiq+g12PdKBkiSR1wCtq/hhOV7CBP9FHNCpb4jSAnvBAupRtspwDiCLL9Dh/cZ8fIVZQsQPvsCNm+GuimwSpC2D47/q5LOfiCb58dRVAoaSC6avBEvZggFxDkb/Ta4jgf/80aUl/BxShUBEhzOJuOW5qVPepqgzEtn19CNZCbbm1jjJkcoSbZjjhCwXljEuyHpC9z/YrVzcq+bBARB70pyzNqekY1TzbDu56HJ8C5NWHnwovYyRPJlAoZqoYmxa/b7w/45cCcGF8V3QD8xhuApKlqKpgm3j2VDLObxs5vmedqePTq/WM+/3dnSHV0nLigMtUTaPHho8ng4TGHKBZ92bCrp+paqvi6u7ZzipePOEbwfudtStVTPULzO69i5zHDYbCi8lHDdKqkGh759kmO9DQjNQredBA7eZLqCbS48V/98y2XHgzzMcDxPN0e+zkVTCVmkhRC4hoFjrPVXXmptldwB4ib7Q5DbNV7lS4+nleroCVt56MQO4Ikq6hM9WjNg7duRFT8h4u4TXbrITrVtiL2Z90iKDAi9iK82Pm423enBbHLo2tMcR9idkfuLpguIp9d0m0QwjHMKM9Hn+8PaNsCkhqRG36e/4c7nYoiwt0xp8nFz7/ew5wUrTSV+Dy5Y1ZqkN9E/thaEZZQ7Tm1Age/bar3GNL2QD8Lb1+ohb/HFByFTrCS91yjgo727dWJLGHHiJvm+66ERbuLxaKvEG5v7z66BGtBe7bkcTh9ozoId4MK9eoAqpUL2f+tM9PQO5161bndp1ytB1KF056TeDfKUT+b70/e/rkBint7r99mLlehl35BfyxhREZZjipX0PcFe/8gQZlRW+k864LsowoLmW8EQJZ5uxRGbU7KG8sLvic5u14Vz47u/RRhpth843ZFdXruTm9oGCM9nWYkyKoow728yn2Ro9qkLnQ9kKgKtok//spSWbFBTpbl/Ma7ZL8rra1Hsy5Q+ZVTz+gW32SKN4d3fpbz4fo8ZCP7i6i0BwSp10pwCis4c1tHRxxMkPZ1L1Xt/bw6ZlM0ARam004USKlQchoXJkJ7WjD/W5rUxv89BRpPoodrZ/H4ya1KfeXP92cuHtarD4uT+XAxWq1PP4Y/IzTSPWryA7nL81UV3jJqP1ulCfqOkZognbKzGQ/LudWWOcw27JfKbZ7vN7lQkIWZ2YDXmh2moLEc2+32GVhs84NxZNzhbvjrgTUxZoq02e/43c3l5c1VJuKxHxv26m0KrKD1WaFSYmrA2thcr7rlhB7IHN+Dd18oWkPLWg80KwNR63NiAKQkSYwkW89o0TW2X20DZcwU2hZI4ub2H0zD35yJcTsVN2SvTJAzvZPXhBlTaPHwJjo120WupQUSPt0jr/EThmkoA10q9QStw3RYoa53jH0RAyk27K0+GqI1tBq1AlPICTysHMy2jdKmBz1897q72JpiZnOFQZNvSdY/pqc5FuAOHjLvFm/rVVCFD88ZVARtytS6AFIrcHyNqfEcBDMFGEggWh6uIgLPa63xvAQ32IpdwP09a6ungDramE1u8tZ9pyoHpkwJ8CrT0bzHFpkg4fJDFNmqaaRL0F7CetKKOYaOeTjlMYUui1tkzrFICFLK56qNVl2EIMspSEsnwaqN2Nq857IDsqbBR6PAsdVQFDcKY4LMlcsTQbRW+EvAZRVFEQTTg5X5fasBDlKR7Uct2XOkbNsnm4LENKev8zfpIkYOEoGsQJB5QdNn0K1x5Cw/coJ14/JS1HIzS6r5Mcsi/SBxr3UqZOVayZCFFKRPR1uQjJWRRkOr9RQAvc2Wq9heJ47Xqtr7zuexnduXfBdOrYVQkKpgrWFKfArSr8VFQozH8YqtmkrbsO5Msjwc073kvOcaucsP0/eEK8O2MmNgUAC+w1sbSk5CAwKqYG3p4VikkIJ0dZLMKD/GLO1oCkBrlnNAsOzQYAF+cyECWROsDcubPCeXJy24Z7E0UNrN8gwACkgZgtSBUC+X6xwHQeYB1yxH7kf8Q2lEPtElTDfruJUdMs9qpk8CetZfUlVksfyE3nBuKGzxcJbszABverEanDdrDejKNATRBdlGu/LLPLwZvMnBYHvVGlpLfUXh/c/e/bG1IooHqHq3jl/VXCur03FPRqHsurCPvdnJl+1lvF62/6PKvdnEfqk0rueW5utozJSWKEVllJfQ7zVk87B6eQJ/UrVZr/ljJbA2aXS28VH2NwkwOnLNV2/T7/b1hD2QVdq4NWLI/1NBLU7PIybLm8NHlT0uxUrqlTybhndrulke3462qYH1VBjw8R//nOopNF+dHt5eXNm2WTy+/Hh4vX783VaFZjqTfQNJJ3d3I0t3i63v2UqVKlWqVKlSpUqVKlWqVKlSpUqVKlWq71D/BmAyDTd8sx9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658" name="Picture 10" descr="Image result for redhat openshif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6286500" cy="1524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9259747" cy="702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27650" name="AutoShape 2" descr="data:image/png;base64,iVBORw0KGgoAAAANSUhEUgAAAcgAAABuCAMAAACUTXOfAAABI1BMVEX///8jHyDMAAAgHB0AAACjAAAVDxF/fX0dGBkSCw0XEhP6+vq7urrw8PCPjY3NAAAKAAHf39+qqakwLC3Ew8M2MjNWVFTT0tJ2dXXq6elOSkubmZlnZGU9Ozv29vYsJyhtbGyAAABOS0vOzc1FQkNbWVn98vL209OdnJydAACmpaXa2dmGhIX+9vb65ua2tbbfhoa0AACFAADBAADxvb3trq7qoqLPGRn46em3QUHpl5feZ2eqAADaV1eQAAC7AADTLi7Yl5fXS0vGbW3WPz/SIiLkjY3vubnUMzPLYmLfdHT22Nj2zMzZX1+6VFTEa2upHx+wLy/hfX3Ofn6lHh7Ts7OsY2OPLS3FjIzdqqqbISG3TU2WLy+4enqYQ0PMSUnBMTG0sdakAAASpUlEQVR4nO2dfWObOLbGwRBbgI2xDbbxe4Pf4td0aifZpGk7mSTNJu00k053tnfunbvf/1MsAgQCCQxONvW2PP+0sWWQ+flIR+ccBMOkSpUqVapUqVKlSpUqVapUqVKlSpUqVapn1OLD+6PrQ0un69Xo5Fv3J1VyDe+OLt4VM35dnq0W82/ds1QJtDo8z9B1dXY0+ta9SxVPiwfCFH06vlinZrn7+vAQSdEZY4/S+XK3tTg73ozRQpla5Q5reBjDGl2UH7Y5RWFqmKrpT931p1apBvs5LXzrfmyl1UV8jKaOb5MapT6uV9uVbrei7bdmBqXBNEdq1lQp2NU6pSlSs0C0k4kjLJ13mh3y4LlWX+tWzH5We81p8N3SLJer52nfL28esl7z/pbK8AR472chPZ6hHi+jvtdMR9dx1gz/iQ0PE2GEulmFHo2UZPQ4RQScJSAK/H6Z6IwqCllCAp9tNKeSv+WEJxsiKfs60Y5fBs+V453GgV50ln1FEDnUT4Vv5f3nNlghyzdpX1E2D8ljiCV4Dr6EtehSvh/8il3U41zE9xJY+0dl5Mr5PNUQoE6SmaOt4jrkaKQKdTbLsbiAUA12RmX9TRxxQKn0/IZTVmgNnQNXdaId6AfNepZ1GvtB6j0B2CflnL6IQg9nwdQqHCvQQQosq/hAiiybxT+sUb8fy2mod06v6K26NsicVDdyOjnGWFolmB1xnQ3pxwtK5QTyOwBe9v/YQ0DCLyFwPptKCpLNVgM9ooPUWQGeLauIFa0rKKLVH5HHx99HgwSExIprkYr3qnVuDmtlg9THzGCak8bU67y+2o5jXJLLCqBec8VPMhwk/PplrGVikGxwcKWC7PTgq4KYyxu1ac1Y1gEPLLDY2PFokA1Sbo+bfe/FPjxzBW9lHapkgpzJDBXk0bYYTV0uaEf0K5+lczS/dw5vFwWSBZzqtUwOEmg1/FR0kBMe2kAOs7/JvgJ/b1ibR4Lk2nFd9prZWqyTr+ekGSN3aEPrYzhmMucbgwMlDePIuZMPaSiRIFnQ8K55cpCs2PJ1igoSDhzAf4kKM16p4+OG8TiQID7ICh2kWp8y0zrF2Xn/KI6ZzMdNo2tb9C6yyHa7rOiB5XBDcUECz1cTPbaYYbiARFLCPhVkYHClgZyaBgkGwe7nW75L/0iLTApSIt8omcsPykE+RJrbw+nRen10fXsZ4Q3dRncIjlcOH746UQ1DLTcUF6WIXTgEkmuhBdcs1+q6bbmu29IF1OqRmtEtF1TwNSENpEUCn4rDru+3BUnXIiwod3V+dHKC1vzz4cnoMBTmKez13T//+iftBKU+AiH2887s01E9K+W9QQKBzOYZCalTWLbdA7hXyQHEVXSpQwj77r4hWKxjkx8NZN18TfStNSjaUZDzi5Dx8ojixKwOQ7zb9eLLP16YuqOcYeyOglXsO+kDl07PfREDiavUdYZXwR1bXZAbgmj+uVTBXD0ayJ5oujr/pSBPqWAu34eE3xYPRNtisfj29z8gxhc/faJ8DNkT0HzRLh15QNgsGQKSKTtNs+7X2g4k0LyrSrVI88ILREwuoN0ESZ0gb6ICNotbP8XM272fbIpvDvYOvhLtp84MyQHV/4aBrrEyQS+FgSy1Ocd40di4HUhzQnbb00DOBNzqQ/TMXms8kNSB9WzDynDtTZXFV6/f/IQoQt0TrZuCYw2NwBtSLovGVtTZMJD6vm2SwOWwJUg267oyNJBL3r/IoWonLfKaxHi8OX46dApBjs/+5wVO0dTBz4G2UsvxakQ1eBjDmfo8GptAiq2tQTqzLKcg14q6joSjh7gfPUvuIsjFO3LGi5PRGJ7BefR0xHwxzfHNgYdx72/BLGWp79Ai+y810NSHJskthtaaXkLSKd/ZaQcGyHV2D0EFWYfDhzAIyyxY2kWQZ+T0GLO06uHWdlC/YMZ4/+dnclB22eTIHqGx1Z0kw0AuHXvKugE9ZGkcFlRmKW6KC1JF8STB8VypIO2lEhB7UzJLibSDIBekPSYukfvsYvw8okV48s7IKkwo7/EBPiEgC8jBJZYfrB3ysxUFsm+tEa32ToKQnv0wFDtI3u2pYSgtZ4casm7GAxm37CA+SCKVfJwkU2xr+Kfl4/zyPiROt3SuuEgJmOgOSDcKSgMpddQqCh548ywl1orSdT55IPUuGlxbFqKQfKTat9KmnMj25RL1IsLrC/brpHINLk7QXCvnXUUudWKDJGfIo80fIjS6v//0lRYIsOWOgZTiiA7K+qIoHQIJerKr3ECICtHFBslMUM7WHhdDQDKlup2F5IAAekvKMAivrzn6UgQ/tjmNxSm8q8ilTmyQ6yDHi82fITRfXUWmJJ24DscSTqsJ0gmIA5T09YLmohc19wLstKB5PJBc27ms1h8ibBgGkpFqA84uZuBE0JYJlBbIUCWqEKBPtfiJYoEMGuS7cLsK0Xx1fWUOyFHrzkiQbBhIqvByjaQgoS2XEAERwsuFgTQBqLOKU9AABHYSQGmB5La3SGxWV54EJOHqXG/8iF/z6/PixhE5EiRIApITsTQUDWSEs2MPyhMnNsGKE9vFDAFpajrWbDAsJ1T960p4fbl+i6J+nDnS7OcTgwxGWW9ilt/YWqwvPB8p4pNu9RNRxmaCREGf4BxJ5ZgdUw7LeWOwADaBxDxXA0WcQkCams7ail2yA3zz+yO91gQVAjFBBheRSTyd1e0N/tEIZzfKa+2Eea00jL6SHS8goE5rrigLBj/IEgrgi4PNIBmpVLZzoaCLRwh2bR05CmSkoswqqGAy6zC8ad4xAtpvWA1bRxIYhW7Pb24JQ3TI3827KbVy9NDqqDO28qYivvbbNZDBAsgkM2SwOOQivGwHRVTEHmkvzrVkeWRsmNeKBAuUeVauBb7PliC9wbVdF2OANAfYKuykiIUzdg1kIF5+nORWjuGF/8MRAVo0mnk1uJ72UaYSWZtb6jHwVtk5OU/55tuCROF38xU2FkiGgVE7gNWj7xrIwBR5mehGjqCjFG7ObvYjS0ySaEHGaUT2g+Li+rUtSG9wZeOCNGCnBO/q71o+8tKP4mPMo9s6CRT6RIQS0PgJ2sF3UKZycz6S1NYg3Uh9bJDWJ3hvit4xi5QCU2TC6FzgZ5AJb2mgGrqg3zp18xHuG88BUu+DhCDHEKTXox0DeRIgAdMe0jB27V2wpjnC5XVzuhV/qfcARcy8Wp7nAMmoSkKQMEiL1cTuGMhAsU5xzgy//ONN7CDdXQCk4yrRvNcmunC+5Vih5cawvbsGngUkk1O2AOnN2jsG0hcxLxavvvzfXz+9+CPGfRy2TgJLSTgyD79++oVimVO3LBVoY7QGMZA9+qaf5wHpeq4UkLQkpAxBejh2DCTmdxYzr16/sYpv/jc2yGFg/5aH4YfPrw8O/kYzSbewleV4TYaV5suq4nIE2G08iUGyLC3m2aoH2/lAMgbgQkCWNTLMB7lzlZ31Wk+RLRaLL9+gesbfYw+tc7wosljM/OvPPVjzQQXZ4b3rxgkKYAXvhgF/tesWIGmJwWwl2M4PEh9c/fd+gGybWPmMBdZ3PXfUIl8evMAq4eInsg4xim9fo7odKkim1vVF3vA/OAW/cFuApInTgu0CIDtVb0DAQBpd0/b4uj/ZAetRuO7T3R/5HwF5deuvZzyIX7LjDs2vXroYw0CalzMkGB5I5DwXSCyoi4OUraFDbIy9a6/LMGoh4Hfk7RjIo8y7hxUz/yO6KjXq89Aaz/9/z6c/Q4Kuk5DNAUR/SdazgcRcaQxkR7bSySDLVptGqVSqjQddWCsg+jYg2DGQoyNrGP0Lx/j6cyKLPH54P/8Zx/jybeiOLflulkDJZbuB0rrnA9lpiCRI8wdnVwZwQODFLuAV6BVxQtvnAe2Ys+Pok4vx/tevSTLLR+dw76v5Ly7F1y8zUfmsaYsV/ShFrhV0EZ8PpIWDBMnorQr6xTmBJ8C1/EucHbNIRz8fOBXiEYVwVNnQh78iiq+g12PdKBkiSR1wCtq/hhOV7CBP9FHNCpb4jSAnvBAupRtspwDiCLL9Dh/cZ8fIVZQsQPvsCNm+GuimwSpC2D47/q5LOfiCb58dRVAoaSC6avBEvZggFxDkb/Ta4jgf/80aUl/BxShUBEhzOJuOW5qVPepqgzEtn19CNZCbbm1jjJkcoSbZjjhCwXljEuyHpC9z/YrVzcq+bBARB70pyzNqekY1TzbDu56HJ8C5NWHnwovYyRPJlAoZqoYmxa/b7w/45cCcGF8V3QD8xhuApKlqKpgm3j2VDLObxs5vmedqePTq/WM+/3dnSHV0nLigMtUTaPHho8ng4TGHKBZ92bCrp+paqvi6u7ZzipePOEbwfudtStVTPULzO69i5zHDYbCi8lHDdKqkGh759kmO9DQjNQredBA7eZLqCbS48V/98y2XHgzzMcDxPN0e+zkVTCVmkhRC4hoFjrPVXXmptldwB4ib7Q5DbNV7lS4+nleroCVt56MQO4Ikq6hM9WjNg7duRFT8h4u4TXbrITrVtiL2Z90iKDAi9iK82Pm423enBbHLo2tMcR9idkfuLpguIp9d0m0QwjHMKM9Hn+8PaNsCkhqRG36e/4c7nYoiwt0xp8nFz7/ew5wUrTSV+Dy5Y1ZqkN9E/thaEZZQ7Tm1Age/bar3GNL2QD8Lb1+ohb/HFByFTrCS91yjgo727dWJLGHHiJvm+66ERbuLxaKvEG5v7z66BGtBe7bkcTh9ozoId4MK9eoAqpUL2f+tM9PQO5161bndp1ytB1KF056TeDfKUT+b70/e/rkBint7r99mLlehl35BfyxhREZZjipX0PcFe/8gQZlRW+k864LsowoLmW8EQJZ5uxRGbU7KG8sLvic5u14Vz47u/RRhpth843ZFdXruTm9oGCM9nWYkyKoow728yn2Ro9qkLnQ9kKgKtok//spSWbFBTpbl/Ma7ZL8rra1Hsy5Q+ZVTz+gW32SKN4d3fpbz4fo8ZCP7i6i0BwSp10pwCis4c1tHRxxMkPZ1L1Xt/bw6ZlM0ARam004USKlQchoXJkJ7WjD/W5rUxv89BRpPoodrZ/H4ya1KfeXP92cuHtarD4uT+XAxWq1PP4Y/IzTSPWryA7nL81UV3jJqP1ulCfqOkZognbKzGQ/LudWWOcw27JfKbZ7vN7lQkIWZ2YDXmh2moLEc2+32GVhs84NxZNzhbvjrgTUxZoq02e/43c3l5c1VJuKxHxv26m0KrKD1WaFSYmrA2thcr7rlhB7IHN+Dd18oWkPLWg80KwNR63NiAKQkSYwkW89o0TW2X20DZcwU2hZI4ub2H0zD35yJcTsVN2SvTJAzvZPXhBlTaPHwJjo120WupQUSPt0jr/EThmkoA10q9QStw3RYoa53jH0RAyk27K0+GqI1tBq1AlPICTysHMy2jdKmBz1897q72JpiZnOFQZNvSdY/pqc5FuAOHjLvFm/rVVCFD88ZVARtytS6AFIrcHyNqfEcBDMFGEggWh6uIgLPa63xvAQ32IpdwP09a6ungDramE1u8tZ9pyoHpkwJ8CrT0bzHFpkg4fJDFNmqaaRL0F7CetKKOYaOeTjlMYUui1tkzrFICFLK56qNVl2EIMspSEsnwaqN2Nq857IDsqbBR6PAsdVQFDcKY4LMlcsTQbRW+EvAZRVFEQTTg5X5fasBDlKR7Uct2XOkbNsnm4LENKev8zfpIkYOEoGsQJB5QdNn0K1x5Cw/coJ14/JS1HIzS6r5Mcsi/SBxr3UqZOVayZCFFKRPR1uQjJWRRkOr9RQAvc2Wq9heJ47Xqtr7zuexnduXfBdOrYVQkKpgrWFKfArSr8VFQozH8YqtmkrbsO5Msjwc073kvOcaucsP0/eEK8O2MmNgUAC+w1sbSk5CAwKqYG3p4VikkIJ0dZLMKD/GLO1oCkBrlnNAsOzQYAF+cyECWROsDcubPCeXJy24Z7E0UNrN8gwACkgZgtSBUC+X6xwHQeYB1yxH7kf8Q2lEPtElTDfruJUdMs9qpk8CetZfUlVksfyE3nBuKGzxcJbszABverEanDdrDejKNATRBdlGu/LLPLwZvMnBYHvVGlpLfUXh/c/e/bG1IooHqHq3jl/VXCur03FPRqHsurCPvdnJl+1lvF62/6PKvdnEfqk0rueW5utozJSWKEVllJfQ7zVk87B6eQJ/UrVZr/ljJbA2aXS28VH2NwkwOnLNV2/T7/b1hD2QVdq4NWLI/1NBLU7PIybLm8NHlT0uxUrqlTybhndrulke3462qYH1VBjw8R//nOopNF+dHt5eXNm2WTy+/Hh4vX783VaFZjqTfQNJJ3d3I0t3i63v2UqVKlWqVKlSpUqVKlWqVKlSpUqVKlWq71D/BmAyDTd8sx9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652" name="AutoShape 4" descr="data:image/png;base64,iVBORw0KGgoAAAANSUhEUgAAAcgAAABuCAMAAACUTXOfAAABI1BMVEX///8jHyDMAAAgHB0AAACjAAAVDxF/fX0dGBkSCw0XEhP6+vq7urrw8PCPjY3NAAAKAAHf39+qqakwLC3Ew8M2MjNWVFTT0tJ2dXXq6elOSkubmZlnZGU9Ozv29vYsJyhtbGyAAABOS0vOzc1FQkNbWVn98vL209OdnJydAACmpaXa2dmGhIX+9vb65ua2tbbfhoa0AACFAADBAADxvb3trq7qoqLPGRn46em3QUHpl5feZ2eqAADaV1eQAAC7AADTLi7Yl5fXS0vGbW3WPz/SIiLkjY3vubnUMzPLYmLfdHT22Nj2zMzZX1+6VFTEa2upHx+wLy/hfX3Ofn6lHh7Ts7OsY2OPLS3FjIzdqqqbISG3TU2WLy+4enqYQ0PMSUnBMTG0sdakAAASpUlEQVR4nO2dfWObOLbGwRBbgI2xDbbxe4Pf4td0aifZpGk7mSTNJu00k053tnfunbvf/1MsAgQCCQxONvW2PP+0sWWQ+flIR+ccBMOkSpUqVapUqVKlSpUqVapUqVKlSpUqVapn1OLD+6PrQ0un69Xo5Fv3J1VyDe+OLt4VM35dnq0W82/ds1QJtDo8z9B1dXY0+ta9SxVPiwfCFH06vlinZrn7+vAQSdEZY4/S+XK3tTg73ozRQpla5Q5reBjDGl2UH7Y5RWFqmKrpT931p1apBvs5LXzrfmyl1UV8jKaOb5MapT6uV9uVbrei7bdmBqXBNEdq1lQp2NU6pSlSs0C0k4kjLJ13mh3y4LlWX+tWzH5We81p8N3SLJer52nfL28esl7z/pbK8AR472chPZ6hHi+jvtdMR9dx1gz/iQ0PE2GEulmFHo2UZPQ4RQScJSAK/H6Z6IwqCllCAp9tNKeSv+WEJxsiKfs60Y5fBs+V453GgV50ln1FEDnUT4Vv5f3nNlghyzdpX1E2D8ljiCV4Dr6EtehSvh/8il3U41zE9xJY+0dl5Mr5PNUQoE6SmaOt4jrkaKQKdTbLsbiAUA12RmX9TRxxQKn0/IZTVmgNnQNXdaId6AfNepZ1GvtB6j0B2CflnL6IQg9nwdQqHCvQQQosq/hAiiybxT+sUb8fy2mod06v6K26NsicVDdyOjnGWFolmB1xnQ3pxwtK5QTyOwBe9v/YQ0DCLyFwPptKCpLNVgM9ooPUWQGeLauIFa0rKKLVH5HHx99HgwSExIprkYr3qnVuDmtlg9THzGCak8bU67y+2o5jXJLLCqBec8VPMhwk/PplrGVikGxwcKWC7PTgq4KYyxu1ac1Y1gEPLLDY2PFokA1Sbo+bfe/FPjxzBW9lHapkgpzJDBXk0bYYTV0uaEf0K5+lczS/dw5vFwWSBZzqtUwOEmg1/FR0kBMe2kAOs7/JvgJ/b1ibR4Lk2nFd9prZWqyTr+ekGSN3aEPrYzhmMucbgwMlDePIuZMPaSiRIFnQ8K55cpCs2PJ1igoSDhzAf4kKM16p4+OG8TiQID7ICh2kWp8y0zrF2Xn/KI6ZzMdNo2tb9C6yyHa7rOiB5XBDcUECz1cTPbaYYbiARFLCPhVkYHClgZyaBgkGwe7nW75L/0iLTApSIt8omcsPykE+RJrbw+nRen10fXsZ4Q3dRncIjlcOH746UQ1DLTcUF6WIXTgEkmuhBdcs1+q6bbmu29IF1OqRmtEtF1TwNSENpEUCn4rDru+3BUnXIiwod3V+dHKC1vzz4cnoMBTmKez13T//+iftBKU+AiH2887s01E9K+W9QQKBzOYZCalTWLbdA7hXyQHEVXSpQwj77r4hWKxjkx8NZN18TfStNSjaUZDzi5Dx8ojixKwOQ7zb9eLLP16YuqOcYeyOglXsO+kDl07PfREDiavUdYZXwR1bXZAbgmj+uVTBXD0ayJ5oujr/pSBPqWAu34eE3xYPRNtisfj29z8gxhc/faJ8DNkT0HzRLh15QNgsGQKSKTtNs+7X2g4k0LyrSrVI88ILREwuoN0ESZ0gb6ICNotbP8XM272fbIpvDvYOvhLtp84MyQHV/4aBrrEyQS+FgSy1Ocd40di4HUhzQnbb00DOBNzqQ/TMXms8kNSB9WzDynDtTZXFV6/f/IQoQt0TrZuCYw2NwBtSLovGVtTZMJD6vm2SwOWwJUg267oyNJBL3r/IoWonLfKaxHi8OX46dApBjs/+5wVO0dTBz4G2UsvxakQ1eBjDmfo8GptAiq2tQTqzLKcg14q6joSjh7gfPUvuIsjFO3LGi5PRGJ7BefR0xHwxzfHNgYdx72/BLGWp79Ai+y810NSHJskthtaaXkLSKd/ZaQcGyHV2D0EFWYfDhzAIyyxY2kWQZ+T0GLO06uHWdlC/YMZ4/+dnclB22eTIHqGx1Z0kw0AuHXvKugE9ZGkcFlRmKW6KC1JF8STB8VypIO2lEhB7UzJLibSDIBekPSYukfvsYvw8okV48s7IKkwo7/EBPiEgC8jBJZYfrB3ysxUFsm+tEa32ToKQnv0wFDtI3u2pYSgtZ4casm7GAxm37CA+SCKVfJwkU2xr+Kfl4/zyPiROt3SuuEgJmOgOSDcKSgMpddQqCh548ywl1orSdT55IPUuGlxbFqKQfKTat9KmnMj25RL1IsLrC/brpHINLk7QXCvnXUUudWKDJGfIo80fIjS6v//0lRYIsOWOgZTiiA7K+qIoHQIJerKr3ECICtHFBslMUM7WHhdDQDKlup2F5IAAekvKMAivrzn6UgQ/tjmNxSm8q8ilTmyQ6yDHi82fITRfXUWmJJ24DscSTqsJ0gmIA5T09YLmohc19wLstKB5PJBc27ms1h8ibBgGkpFqA84uZuBE0JYJlBbIUCWqEKBPtfiJYoEMGuS7cLsK0Xx1fWUOyFHrzkiQbBhIqvByjaQgoS2XEAERwsuFgTQBqLOKU9AABHYSQGmB5La3SGxWV54EJOHqXG/8iF/z6/PixhE5EiRIApITsTQUDWSEs2MPyhMnNsGKE9vFDAFpajrWbDAsJ1T960p4fbl+i6J+nDnS7OcTgwxGWW9ilt/YWqwvPB8p4pNu9RNRxmaCREGf4BxJ5ZgdUw7LeWOwADaBxDxXA0WcQkCams7ail2yA3zz+yO91gQVAjFBBheRSTyd1e0N/tEIZzfKa+2Eea00jL6SHS8goE5rrigLBj/IEgrgi4PNIBmpVLZzoaCLRwh2bR05CmSkoswqqGAy6zC8ad4xAtpvWA1bRxIYhW7Pb24JQ3TI3827KbVy9NDqqDO28qYivvbbNZDBAsgkM2SwOOQivGwHRVTEHmkvzrVkeWRsmNeKBAuUeVauBb7PliC9wbVdF2OANAfYKuykiIUzdg1kIF5+nORWjuGF/8MRAVo0mnk1uJ72UaYSWZtb6jHwVtk5OU/55tuCROF38xU2FkiGgVE7gNWj7xrIwBR5mehGjqCjFG7ObvYjS0ySaEHGaUT2g+Li+rUtSG9wZeOCNGCnBO/q71o+8tKP4mPMo9s6CRT6RIQS0PgJ2sF3UKZycz6S1NYg3Uh9bJDWJ3hvit4xi5QCU2TC6FzgZ5AJb2mgGrqg3zp18xHuG88BUu+DhCDHEKTXox0DeRIgAdMe0jB27V2wpjnC5XVzuhV/qfcARcy8Wp7nAMmoSkKQMEiL1cTuGMhAsU5xzgy//ONN7CDdXQCk4yrRvNcmunC+5Vih5cawvbsGngUkk1O2AOnN2jsG0hcxLxavvvzfXz+9+CPGfRy2TgJLSTgyD79++oVimVO3LBVoY7QGMZA9+qaf5wHpeq4UkLQkpAxBejh2DCTmdxYzr16/sYpv/jc2yGFg/5aH4YfPrw8O/kYzSbewleV4TYaV5suq4nIE2G08iUGyLC3m2aoH2/lAMgbgQkCWNTLMB7lzlZ31Wk+RLRaLL9+gesbfYw+tc7wosljM/OvPPVjzQQXZ4b3rxgkKYAXvhgF/tesWIGmJwWwl2M4PEh9c/fd+gGybWPmMBdZ3PXfUIl8evMAq4eInsg4xim9fo7odKkim1vVF3vA/OAW/cFuApInTgu0CIDtVb0DAQBpd0/b4uj/ZAetRuO7T3R/5HwF5deuvZzyIX7LjDs2vXroYw0CalzMkGB5I5DwXSCyoi4OUraFDbIy9a6/LMGoh4Hfk7RjIo8y7hxUz/yO6KjXq89Aaz/9/z6c/Q4Kuk5DNAUR/SdazgcRcaQxkR7bSySDLVptGqVSqjQddWCsg+jYg2DGQoyNrGP0Lx/j6cyKLPH54P/8Zx/jybeiOLflulkDJZbuB0rrnA9lpiCRI8wdnVwZwQODFLuAV6BVxQtvnAe2Ys+Pok4vx/tevSTLLR+dw76v5Ly7F1y8zUfmsaYsV/ShFrhV0EZ8PpIWDBMnorQr6xTmBJ8C1/EucHbNIRz8fOBXiEYVwVNnQh78iiq+g12PdKBkiSR1wCtq/hhOV7CBP9FHNCpb4jSAnvBAupRtspwDiCLL9Dh/cZ8fIVZQsQPvsCNm+GuimwSpC2D47/q5LOfiCb58dRVAoaSC6avBEvZggFxDkb/Ta4jgf/80aUl/BxShUBEhzOJuOW5qVPepqgzEtn19CNZCbbm1jjJkcoSbZjjhCwXljEuyHpC9z/YrVzcq+bBARB70pyzNqekY1TzbDu56HJ8C5NWHnwovYyRPJlAoZqoYmxa/b7w/45cCcGF8V3QD8xhuApKlqKpgm3j2VDLObxs5vmedqePTq/WM+/3dnSHV0nLigMtUTaPHho8ng4TGHKBZ92bCrp+paqvi6u7ZzipePOEbwfudtStVTPULzO69i5zHDYbCi8lHDdKqkGh759kmO9DQjNQredBA7eZLqCbS48V/98y2XHgzzMcDxPN0e+zkVTCVmkhRC4hoFjrPVXXmptldwB4ib7Q5DbNV7lS4+nleroCVt56MQO4Ikq6hM9WjNg7duRFT8h4u4TXbrITrVtiL2Z90iKDAi9iK82Pm423enBbHLo2tMcR9idkfuLpguIp9d0m0QwjHMKM9Hn+8PaNsCkhqRG36e/4c7nYoiwt0xp8nFz7/ew5wUrTSV+Dy5Y1ZqkN9E/thaEZZQ7Tm1Age/bar3GNL2QD8Lb1+ohb/HFByFTrCS91yjgo727dWJLGHHiJvm+66ERbuLxaKvEG5v7z66BGtBe7bkcTh9ozoId4MK9eoAqpUL2f+tM9PQO5161bndp1ytB1KF056TeDfKUT+b70/e/rkBint7r99mLlehl35BfyxhREZZjipX0PcFe/8gQZlRW+k864LsowoLmW8EQJZ5uxRGbU7KG8sLvic5u14Vz47u/RRhpth843ZFdXruTm9oGCM9nWYkyKoow728yn2Ro9qkLnQ9kKgKtok//spSWbFBTpbl/Ma7ZL8rra1Hsy5Q+ZVTz+gW32SKN4d3fpbz4fo8ZCP7i6i0BwSp10pwCis4c1tHRxxMkPZ1L1Xt/bw6ZlM0ARam004USKlQchoXJkJ7WjD/W5rUxv89BRpPoodrZ/H4ya1KfeXP92cuHtarD4uT+XAxWq1PP4Y/IzTSPWryA7nL81UV3jJqP1ulCfqOkZognbKzGQ/LudWWOcw27JfKbZ7vN7lQkIWZ2YDXmh2moLEc2+32GVhs84NxZNzhbvjrgTUxZoq02e/43c3l5c1VJuKxHxv26m0KrKD1WaFSYmrA2thcr7rlhB7IHN+Dd18oWkPLWg80KwNR63NiAKQkSYwkW89o0TW2X20DZcwU2hZI4ub2H0zD35yJcTsVN2SvTJAzvZPXhBlTaPHwJjo120WupQUSPt0jr/EThmkoA10q9QStw3RYoa53jH0RAyk27K0+GqI1tBq1AlPICTysHMy2jdKmBz1897q72JpiZnOFQZNvSdY/pqc5FuAOHjLvFm/rVVCFD88ZVARtytS6AFIrcHyNqfEcBDMFGEggWh6uIgLPa63xvAQ32IpdwP09a6ungDramE1u8tZ9pyoHpkwJ8CrT0bzHFpkg4fJDFNmqaaRL0F7CetKKOYaOeTjlMYUui1tkzrFICFLK56qNVl2EIMspSEsnwaqN2Nq857IDsqbBR6PAsdVQFDcKY4LMlcsTQbRW+EvAZRVFEQTTg5X5fasBDlKR7Uct2XOkbNsnm4LENKev8zfpIkYOEoGsQJB5QdNn0K1x5Cw/coJ14/JS1HIzS6r5Mcsi/SBxr3UqZOVayZCFFKRPR1uQjJWRRkOr9RQAvc2Wq9heJ47Xqtr7zuexnduXfBdOrYVQkKpgrWFKfArSr8VFQozH8YqtmkrbsO5Msjwc073kvOcaucsP0/eEK8O2MmNgUAC+w1sbSk5CAwKqYG3p4VikkIJ0dZLMKD/GLO1oCkBrlnNAsOzQYAF+cyECWROsDcubPCeXJy24Z7E0UNrN8gwACkgZgtSBUC+X6xwHQeYB1yxH7kf8Q2lEPtElTDfruJUdMs9qpk8CetZfUlVksfyE3nBuKGzxcJbszABverEanDdrDejKNATRBdlGu/LLPLwZvMnBYHvVGlpLfUXh/c/e/bG1IooHqHq3jl/VXCur03FPRqHsurCPvdnJl+1lvF62/6PKvdnEfqk0rueW5utozJSWKEVllJfQ7zVk87B6eQJ/UrVZr/ljJbA2aXS28VH2NwkwOnLNV2/T7/b1hD2QVdq4NWLI/1NBLU7PIybLm8NHlT0uxUrqlTybhndrulke3462qYH1VBjw8R//nOopNF+dHt5eXNm2WTy+/Hh4vX783VaFZjqTfQNJJ3d3I0t3i63v2UqVKlWqVKlSpUqVKlWqVKlSpUqVKlWq71D/BmAyDTd8sx9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654" name="AutoShape 6" descr="data:image/png;base64,iVBORw0KGgoAAAANSUhEUgAAAcgAAABuCAMAAACUTXOfAAABI1BMVEX///8jHyDMAAAgHB0AAACjAAAVDxF/fX0dGBkSCw0XEhP6+vq7urrw8PCPjY3NAAAKAAHf39+qqakwLC3Ew8M2MjNWVFTT0tJ2dXXq6elOSkubmZlnZGU9Ozv29vYsJyhtbGyAAABOS0vOzc1FQkNbWVn98vL209OdnJydAACmpaXa2dmGhIX+9vb65ua2tbbfhoa0AACFAADBAADxvb3trq7qoqLPGRn46em3QUHpl5feZ2eqAADaV1eQAAC7AADTLi7Yl5fXS0vGbW3WPz/SIiLkjY3vubnUMzPLYmLfdHT22Nj2zMzZX1+6VFTEa2upHx+wLy/hfX3Ofn6lHh7Ts7OsY2OPLS3FjIzdqqqbISG3TU2WLy+4enqYQ0PMSUnBMTG0sdakAAASpUlEQVR4nO2dfWObOLbGwRBbgI2xDbbxe4Pf4td0aifZpGk7mSTNJu00k053tnfunbvf/1MsAgQCCQxONvW2PP+0sWWQ+flIR+ccBMOkSpUqVapUqVKlSpUqVapUqVKlSpUqVapn1OLD+6PrQ0un69Xo5Fv3J1VyDe+OLt4VM35dnq0W82/ds1QJtDo8z9B1dXY0+ta9SxVPiwfCFH06vlinZrn7+vAQSdEZY4/S+XK3tTg73ozRQpla5Q5reBjDGl2UH7Y5RWFqmKrpT931p1apBvs5LXzrfmyl1UV8jKaOb5MapT6uV9uVbrei7bdmBqXBNEdq1lQp2NU6pSlSs0C0k4kjLJ13mh3y4LlWX+tWzH5We81p8N3SLJer52nfL28esl7z/pbK8AR472chPZ6hHi+jvtdMR9dx1gz/iQ0PE2GEulmFHo2UZPQ4RQScJSAK/H6Z6IwqCllCAp9tNKeSv+WEJxsiKfs60Y5fBs+V453GgV50ln1FEDnUT4Vv5f3nNlghyzdpX1E2D8ljiCV4Dr6EtehSvh/8il3U41zE9xJY+0dl5Mr5PNUQoE6SmaOt4jrkaKQKdTbLsbiAUA12RmX9TRxxQKn0/IZTVmgNnQNXdaId6AfNepZ1GvtB6j0B2CflnL6IQg9nwdQqHCvQQQosq/hAiiybxT+sUb8fy2mod06v6K26NsicVDdyOjnGWFolmB1xnQ3pxwtK5QTyOwBe9v/YQ0DCLyFwPptKCpLNVgM9ooPUWQGeLauIFa0rKKLVH5HHx99HgwSExIprkYr3qnVuDmtlg9THzGCak8bU67y+2o5jXJLLCqBec8VPMhwk/PplrGVikGxwcKWC7PTgq4KYyxu1ac1Y1gEPLLDY2PFokA1Sbo+bfe/FPjxzBW9lHapkgpzJDBXk0bYYTV0uaEf0K5+lczS/dw5vFwWSBZzqtUwOEmg1/FR0kBMe2kAOs7/JvgJ/b1ibR4Lk2nFd9prZWqyTr+ekGSN3aEPrYzhmMucbgwMlDePIuZMPaSiRIFnQ8K55cpCs2PJ1igoSDhzAf4kKM16p4+OG8TiQID7ICh2kWp8y0zrF2Xn/KI6ZzMdNo2tb9C6yyHa7rOiB5XBDcUECz1cTPbaYYbiARFLCPhVkYHClgZyaBgkGwe7nW75L/0iLTApSIt8omcsPykE+RJrbw+nRen10fXsZ4Q3dRncIjlcOH746UQ1DLTcUF6WIXTgEkmuhBdcs1+q6bbmu29IF1OqRmtEtF1TwNSENpEUCn4rDru+3BUnXIiwod3V+dHKC1vzz4cnoMBTmKez13T//+iftBKU+AiH2887s01E9K+W9QQKBzOYZCalTWLbdA7hXyQHEVXSpQwj77r4hWKxjkx8NZN18TfStNSjaUZDzi5Dx8ojixKwOQ7zb9eLLP16YuqOcYeyOglXsO+kDl07PfREDiavUdYZXwR1bXZAbgmj+uVTBXD0ayJ5oujr/pSBPqWAu34eE3xYPRNtisfj29z8gxhc/faJ8DNkT0HzRLh15QNgsGQKSKTtNs+7X2g4k0LyrSrVI88ILREwuoN0ESZ0gb6ICNotbP8XM272fbIpvDvYOvhLtp84MyQHV/4aBrrEyQS+FgSy1Ocd40di4HUhzQnbb00DOBNzqQ/TMXms8kNSB9WzDynDtTZXFV6/f/IQoQt0TrZuCYw2NwBtSLovGVtTZMJD6vm2SwOWwJUg267oyNJBL3r/IoWonLfKaxHi8OX46dApBjs/+5wVO0dTBz4G2UsvxakQ1eBjDmfo8GptAiq2tQTqzLKcg14q6joSjh7gfPUvuIsjFO3LGi5PRGJ7BefR0xHwxzfHNgYdx72/BLGWp79Ai+y810NSHJskthtaaXkLSKd/ZaQcGyHV2D0EFWYfDhzAIyyxY2kWQZ+T0GLO06uHWdlC/YMZ4/+dnclB22eTIHqGx1Z0kw0AuHXvKugE9ZGkcFlRmKW6KC1JF8STB8VypIO2lEhB7UzJLibSDIBekPSYukfvsYvw8okV48s7IKkwo7/EBPiEgC8jBJZYfrB3ysxUFsm+tEa32ToKQnv0wFDtI3u2pYSgtZ4casm7GAxm37CA+SCKVfJwkU2xr+Kfl4/zyPiROt3SuuEgJmOgOSDcKSgMpddQqCh548ywl1orSdT55IPUuGlxbFqKQfKTat9KmnMj25RL1IsLrC/brpHINLk7QXCvnXUUudWKDJGfIo80fIjS6v//0lRYIsOWOgZTiiA7K+qIoHQIJerKr3ECICtHFBslMUM7WHhdDQDKlup2F5IAAekvKMAivrzn6UgQ/tjmNxSm8q8ilTmyQ6yDHi82fITRfXUWmJJ24DscSTqsJ0gmIA5T09YLmohc19wLstKB5PJBc27ms1h8ibBgGkpFqA84uZuBE0JYJlBbIUCWqEKBPtfiJYoEMGuS7cLsK0Xx1fWUOyFHrzkiQbBhIqvByjaQgoS2XEAERwsuFgTQBqLOKU9AABHYSQGmB5La3SGxWV54EJOHqXG/8iF/z6/PixhE5EiRIApITsTQUDWSEs2MPyhMnNsGKE9vFDAFpajrWbDAsJ1T960p4fbl+i6J+nDnS7OcTgwxGWW9ilt/YWqwvPB8p4pNu9RNRxmaCREGf4BxJ5ZgdUw7LeWOwADaBxDxXA0WcQkCams7ail2yA3zz+yO91gQVAjFBBheRSTyd1e0N/tEIZzfKa+2Eea00jL6SHS8goE5rrigLBj/IEgrgi4PNIBmpVLZzoaCLRwh2bR05CmSkoswqqGAy6zC8ad4xAtpvWA1bRxIYhW7Pb24JQ3TI3827KbVy9NDqqDO28qYivvbbNZDBAsgkM2SwOOQivGwHRVTEHmkvzrVkeWRsmNeKBAuUeVauBb7PliC9wbVdF2OANAfYKuykiIUzdg1kIF5+nORWjuGF/8MRAVo0mnk1uJ72UaYSWZtb6jHwVtk5OU/55tuCROF38xU2FkiGgVE7gNWj7xrIwBR5mehGjqCjFG7ObvYjS0ySaEHGaUT2g+Li+rUtSG9wZeOCNGCnBO/q71o+8tKP4mPMo9s6CRT6RIQS0PgJ2sF3UKZycz6S1NYg3Uh9bJDWJ3hvit4xi5QCU2TC6FzgZ5AJb2mgGrqg3zp18xHuG88BUu+DhCDHEKTXox0DeRIgAdMe0jB27V2wpjnC5XVzuhV/qfcARcy8Wp7nAMmoSkKQMEiL1cTuGMhAsU5xzgy//ONN7CDdXQCk4yrRvNcmunC+5Vih5cawvbsGngUkk1O2AOnN2jsG0hcxLxavvvzfXz+9+CPGfRy2TgJLSTgyD79++oVimVO3LBVoY7QGMZA9+qaf5wHpeq4UkLQkpAxBejh2DCTmdxYzr16/sYpv/jc2yGFg/5aH4YfPrw8O/kYzSbewleV4TYaV5suq4nIE2G08iUGyLC3m2aoH2/lAMgbgQkCWNTLMB7lzlZ31Wk+RLRaLL9+gesbfYw+tc7wosljM/OvPPVjzQQXZ4b3rxgkKYAXvhgF/tesWIGmJwWwl2M4PEh9c/fd+gGybWPmMBdZ3PXfUIl8evMAq4eInsg4xim9fo7odKkim1vVF3vA/OAW/cFuApInTgu0CIDtVb0DAQBpd0/b4uj/ZAetRuO7T3R/5HwF5deuvZzyIX7LjDs2vXroYw0CalzMkGB5I5DwXSCyoi4OUraFDbIy9a6/LMGoh4Hfk7RjIo8y7hxUz/yO6KjXq89Aaz/9/z6c/Q4Kuk5DNAUR/SdazgcRcaQxkR7bSySDLVptGqVSqjQddWCsg+jYg2DGQoyNrGP0Lx/j6cyKLPH54P/8Zx/jybeiOLflulkDJZbuB0rrnA9lpiCRI8wdnVwZwQODFLuAV6BVxQtvnAe2Ys+Pok4vx/tevSTLLR+dw76v5Ly7F1y8zUfmsaYsV/ShFrhV0EZ8PpIWDBMnorQr6xTmBJ8C1/EucHbNIRz8fOBXiEYVwVNnQh78iiq+g12PdKBkiSR1wCtq/hhOV7CBP9FHNCpb4jSAnvBAupRtspwDiCLL9Dh/cZ8fIVZQsQPvsCNm+GuimwSpC2D47/q5LOfiCb58dRVAoaSC6avBEvZggFxDkb/Ta4jgf/80aUl/BxShUBEhzOJuOW5qVPepqgzEtn19CNZCbbm1jjJkcoSbZjjhCwXljEuyHpC9z/YrVzcq+bBARB70pyzNqekY1TzbDu56HJ8C5NWHnwovYyRPJlAoZqoYmxa/b7w/45cCcGF8V3QD8xhuApKlqKpgm3j2VDLObxs5vmedqePTq/WM+/3dnSHV0nLigMtUTaPHho8ng4TGHKBZ92bCrp+paqvi6u7ZzipePOEbwfudtStVTPULzO69i5zHDYbCi8lHDdKqkGh759kmO9DQjNQredBA7eZLqCbS48V/98y2XHgzzMcDxPN0e+zkVTCVmkhRC4hoFjrPVXXmptldwB4ib7Q5DbNV7lS4+nleroCVt56MQO4Ikq6hM9WjNg7duRFT8h4u4TXbrITrVtiL2Z90iKDAi9iK82Pm423enBbHLo2tMcR9idkfuLpguIp9d0m0QwjHMKM9Hn+8PaNsCkhqRG36e/4c7nYoiwt0xp8nFz7/ew5wUrTSV+Dy5Y1ZqkN9E/thaEZZQ7Tm1Age/bar3GNL2QD8Lb1+ohb/HFByFTrCS91yjgo727dWJLGHHiJvm+66ERbuLxaKvEG5v7z66BGtBe7bkcTh9ozoId4MK9eoAqpUL2f+tM9PQO5161bndp1ytB1KF056TeDfKUT+b70/e/rkBint7r99mLlehl35BfyxhREZZjipX0PcFe/8gQZlRW+k864LsowoLmW8EQJZ5uxRGbU7KG8sLvic5u14Vz47u/RRhpth843ZFdXruTm9oGCM9nWYkyKoow728yn2Ro9qkLnQ9kKgKtok//spSWbFBTpbl/Ma7ZL8rra1Hsy5Q+ZVTz+gW32SKN4d3fpbz4fo8ZCP7i6i0BwSp10pwCis4c1tHRxxMkPZ1L1Xt/bw6ZlM0ARam004USKlQchoXJkJ7WjD/W5rUxv89BRpPoodrZ/H4ya1KfeXP92cuHtarD4uT+XAxWq1PP4Y/IzTSPWryA7nL81UV3jJqP1ulCfqOkZognbKzGQ/LudWWOcw27JfKbZ7vN7lQkIWZ2YDXmh2moLEc2+32GVhs84NxZNzhbvjrgTUxZoq02e/43c3l5c1VJuKxHxv26m0KrKD1WaFSYmrA2thcr7rlhB7IHN+Dd18oWkPLWg80KwNR63NiAKQkSYwkW89o0TW2X20DZcwU2hZI4ub2H0zD35yJcTsVN2SvTJAzvZPXhBlTaPHwJjo120WupQUSPt0jr/EThmkoA10q9QStw3RYoa53jH0RAyk27K0+GqI1tBq1AlPICTysHMy2jdKmBz1897q72JpiZnOFQZNvSdY/pqc5FuAOHjLvFm/rVVCFD88ZVARtytS6AFIrcHyNqfEcBDMFGEggWh6uIgLPa63xvAQ32IpdwP09a6ungDramE1u8tZ9pyoHpkwJ8CrT0bzHFpkg4fJDFNmqaaRL0F7CetKKOYaOeTjlMYUui1tkzrFICFLK56qNVl2EIMspSEsnwaqN2Nq857IDsqbBR6PAsdVQFDcKY4LMlcsTQbRW+EvAZRVFEQTTg5X5fasBDlKR7Uct2XOkbNsnm4LENKev8zfpIkYOEoGsQJB5QdNn0K1x5Cw/coJ14/JS1HIzS6r5Mcsi/SBxr3UqZOVayZCFFKRPR1uQjJWRRkOr9RQAvc2Wq9heJ47Xqtr7zuexnduXfBdOrYVQkKpgrWFKfArSr8VFQozH8YqtmkrbsO5Msjwc073kvOcaucsP0/eEK8O2MmNgUAC+w1sbSk5CAwKqYG3p4VikkIJ0dZLMKD/GLO1oCkBrlnNAsOzQYAF+cyECWROsDcubPCeXJy24Z7E0UNrN8gwACkgZgtSBUC+X6xwHQeYB1yxH7kf8Q2lEPtElTDfruJUdMs9qpk8CetZfUlVksfyE3nBuKGzxcJbszABverEanDdrDejKNATRBdlGu/LLPLwZvMnBYHvVGlpLfUXh/c/e/bG1IooHqHq3jl/VXCur03FPRqHsurCPvdnJl+1lvF62/6PKvdnEfqk0rueW5utozJSWKEVllJfQ7zVk87B6eQJ/UrVZr/ljJbA2aXS28VH2NwkwOnLNV2/T7/b1hD2QVdq4NWLI/1NBLU7PIybLm8NHlT0uxUrqlTybhndrulke3462qYH1VBjw8R//nOopNF+dHt5eXNm2WTy+/Hh4vX783VaFZjqTfQNJJ3d3I0t3i63v2UqVKlWqVKlSpUqVKlWqVKlSpUqVKlWq71D/BmAyDTd8sx9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656" name="AutoShape 8" descr="data:image/png;base64,iVBORw0KGgoAAAANSUhEUgAAAcgAAABuCAMAAACUTXOfAAABI1BMVEX///8jHyDMAAAgHB0AAACjAAAVDxF/fX0dGBkSCw0XEhP6+vq7urrw8PCPjY3NAAAKAAHf39+qqakwLC3Ew8M2MjNWVFTT0tJ2dXXq6elOSkubmZlnZGU9Ozv29vYsJyhtbGyAAABOS0vOzc1FQkNbWVn98vL209OdnJydAACmpaXa2dmGhIX+9vb65ua2tbbfhoa0AACFAADBAADxvb3trq7qoqLPGRn46em3QUHpl5feZ2eqAADaV1eQAAC7AADTLi7Yl5fXS0vGbW3WPz/SIiLkjY3vubnUMzPLYmLfdHT22Nj2zMzZX1+6VFTEa2upHx+wLy/hfX3Ofn6lHh7Ts7OsY2OPLS3FjIzdqqqbISG3TU2WLy+4enqYQ0PMSUnBMTG0sdakAAASpUlEQVR4nO2dfWObOLbGwRBbgI2xDbbxe4Pf4td0aifZpGk7mSTNJu00k053tnfunbvf/1MsAgQCCQxONvW2PP+0sWWQ+flIR+ccBMOkSpUqVapUqVKlSpUqVapUqVKlSpUqVapn1OLD+6PrQ0un69Xo5Fv3J1VyDe+OLt4VM35dnq0W82/ds1QJtDo8z9B1dXY0+ta9SxVPiwfCFH06vlinZrn7+vAQSdEZY4/S+XK3tTg73ozRQpla5Q5reBjDGl2UH7Y5RWFqmKrpT931p1apBvs5LXzrfmyl1UV8jKaOb5MapT6uV9uVbrei7bdmBqXBNEdq1lQp2NU6pSlSs0C0k4kjLJ13mh3y4LlWX+tWzH5We81p8N3SLJer52nfL28esl7z/pbK8AR472chPZ6hHi+jvtdMR9dx1gz/iQ0PE2GEulmFHo2UZPQ4RQScJSAK/H6Z6IwqCllCAp9tNKeSv+WEJxsiKfs60Y5fBs+V453GgV50ln1FEDnUT4Vv5f3nNlghyzdpX1E2D8ljiCV4Dr6EtehSvh/8il3U41zE9xJY+0dl5Mr5PNUQoE6SmaOt4jrkaKQKdTbLsbiAUA12RmX9TRxxQKn0/IZTVmgNnQNXdaId6AfNepZ1GvtB6j0B2CflnL6IQg9nwdQqHCvQQQosq/hAiiybxT+sUb8fy2mod06v6K26NsicVDdyOjnGWFolmB1xnQ3pxwtK5QTyOwBe9v/YQ0DCLyFwPptKCpLNVgM9ooPUWQGeLauIFa0rKKLVH5HHx99HgwSExIprkYr3qnVuDmtlg9THzGCak8bU67y+2o5jXJLLCqBec8VPMhwk/PplrGVikGxwcKWC7PTgq4KYyxu1ac1Y1gEPLLDY2PFokA1Sbo+bfe/FPjxzBW9lHapkgpzJDBXk0bYYTV0uaEf0K5+lczS/dw5vFwWSBZzqtUwOEmg1/FR0kBMe2kAOs7/JvgJ/b1ibR4Lk2nFd9prZWqyTr+ekGSN3aEPrYzhmMucbgwMlDePIuZMPaSiRIFnQ8K55cpCs2PJ1igoSDhzAf4kKM16p4+OG8TiQID7ICh2kWp8y0zrF2Xn/KI6ZzMdNo2tb9C6yyHa7rOiB5XBDcUECz1cTPbaYYbiARFLCPhVkYHClgZyaBgkGwe7nW75L/0iLTApSIt8omcsPykE+RJrbw+nRen10fXsZ4Q3dRncIjlcOH746UQ1DLTcUF6WIXTgEkmuhBdcs1+q6bbmu29IF1OqRmtEtF1TwNSENpEUCn4rDru+3BUnXIiwod3V+dHKC1vzz4cnoMBTmKez13T//+iftBKU+AiH2887s01E9K+W9QQKBzOYZCalTWLbdA7hXyQHEVXSpQwj77r4hWKxjkx8NZN18TfStNSjaUZDzi5Dx8ojixKwOQ7zb9eLLP16YuqOcYeyOglXsO+kDl07PfREDiavUdYZXwR1bXZAbgmj+uVTBXD0ayJ5oujr/pSBPqWAu34eE3xYPRNtisfj29z8gxhc/faJ8DNkT0HzRLh15QNgsGQKSKTtNs+7X2g4k0LyrSrVI88ILREwuoN0ESZ0gb6ICNotbP8XM272fbIpvDvYOvhLtp84MyQHV/4aBrrEyQS+FgSy1Ocd40di4HUhzQnbb00DOBNzqQ/TMXms8kNSB9WzDynDtTZXFV6/f/IQoQt0TrZuCYw2NwBtSLovGVtTZMJD6vm2SwOWwJUg267oyNJBL3r/IoWonLfKaxHi8OX46dApBjs/+5wVO0dTBz4G2UsvxakQ1eBjDmfo8GptAiq2tQTqzLKcg14q6joSjh7gfPUvuIsjFO3LGi5PRGJ7BefR0xHwxzfHNgYdx72/BLGWp79Ai+y810NSHJskthtaaXkLSKd/ZaQcGyHV2D0EFWYfDhzAIyyxY2kWQZ+T0GLO06uHWdlC/YMZ4/+dnclB22eTIHqGx1Z0kw0AuHXvKugE9ZGkcFlRmKW6KC1JF8STB8VypIO2lEhB7UzJLibSDIBekPSYukfvsYvw8okV48s7IKkwo7/EBPiEgC8jBJZYfrB3ysxUFsm+tEa32ToKQnv0wFDtI3u2pYSgtZ4casm7GAxm37CA+SCKVfJwkU2xr+Kfl4/zyPiROt3SuuEgJmOgOSDcKSgMpddQqCh548ywl1orSdT55IPUuGlxbFqKQfKTat9KmnMj25RL1IsLrC/brpHINLk7QXCvnXUUudWKDJGfIo80fIjS6v//0lRYIsOWOgZTiiA7K+qIoHQIJerKr3ECICtHFBslMUM7WHhdDQDKlup2F5IAAekvKMAivrzn6UgQ/tjmNxSm8q8ilTmyQ6yDHi82fITRfXUWmJJ24DscSTqsJ0gmIA5T09YLmohc19wLstKB5PJBc27ms1h8ibBgGkpFqA84uZuBE0JYJlBbIUCWqEKBPtfiJYoEMGuS7cLsK0Xx1fWUOyFHrzkiQbBhIqvByjaQgoS2XEAERwsuFgTQBqLOKU9AABHYSQGmB5La3SGxWV54EJOHqXG/8iF/z6/PixhE5EiRIApITsTQUDWSEs2MPyhMnNsGKE9vFDAFpajrWbDAsJ1T960p4fbl+i6J+nDnS7OcTgwxGWW9ilt/YWqwvPB8p4pNu9RNRxmaCREGf4BxJ5ZgdUw7LeWOwADaBxDxXA0WcQkCams7ail2yA3zz+yO91gQVAjFBBheRSTyd1e0N/tEIZzfKa+2Eea00jL6SHS8goE5rrigLBj/IEgrgi4PNIBmpVLZzoaCLRwh2bR05CmSkoswqqGAy6zC8ad4xAtpvWA1bRxIYhW7Pb24JQ3TI3827KbVy9NDqqDO28qYivvbbNZDBAsgkM2SwOOQivGwHRVTEHmkvzrVkeWRsmNeKBAuUeVauBb7PliC9wbVdF2OANAfYKuykiIUzdg1kIF5+nORWjuGF/8MRAVo0mnk1uJ72UaYSWZtb6jHwVtk5OU/55tuCROF38xU2FkiGgVE7gNWj7xrIwBR5mehGjqCjFG7ObvYjS0ySaEHGaUT2g+Li+rUtSG9wZeOCNGCnBO/q71o+8tKP4mPMo9s6CRT6RIQS0PgJ2sF3UKZycz6S1NYg3Uh9bJDWJ3hvit4xi5QCU2TC6FzgZ5AJb2mgGrqg3zp18xHuG88BUu+DhCDHEKTXox0DeRIgAdMe0jB27V2wpjnC5XVzuhV/qfcARcy8Wp7nAMmoSkKQMEiL1cTuGMhAsU5xzgy//ONN7CDdXQCk4yrRvNcmunC+5Vih5cawvbsGngUkk1O2AOnN2jsG0hcxLxavvvzfXz+9+CPGfRy2TgJLSTgyD79++oVimVO3LBVoY7QGMZA9+qaf5wHpeq4UkLQkpAxBejh2DCTmdxYzr16/sYpv/jc2yGFg/5aH4YfPrw8O/kYzSbewleV4TYaV5suq4nIE2G08iUGyLC3m2aoH2/lAMgbgQkCWNTLMB7lzlZ31Wk+RLRaLL9+gesbfYw+tc7wosljM/OvPPVjzQQXZ4b3rxgkKYAXvhgF/tesWIGmJwWwl2M4PEh9c/fd+gGybWPmMBdZ3PXfUIl8evMAq4eInsg4xim9fo7odKkim1vVF3vA/OAW/cFuApInTgu0CIDtVb0DAQBpd0/b4uj/ZAetRuO7T3R/5HwF5deuvZzyIX7LjDs2vXroYw0CalzMkGB5I5DwXSCyoi4OUraFDbIy9a6/LMGoh4Hfk7RjIo8y7hxUz/yO6KjXq89Aaz/9/z6c/Q4Kuk5DNAUR/SdazgcRcaQxkR7bSySDLVptGqVSqjQddWCsg+jYg2DGQoyNrGP0Lx/j6cyKLPH54P/8Zx/jybeiOLflulkDJZbuB0rrnA9lpiCRI8wdnVwZwQODFLuAV6BVxQtvnAe2Ys+Pok4vx/tevSTLLR+dw76v5Ly7F1y8zUfmsaYsV/ShFrhV0EZ8PpIWDBMnorQr6xTmBJ8C1/EucHbNIRz8fOBXiEYVwVNnQh78iiq+g12PdKBkiSR1wCtq/hhOV7CBP9FHNCpb4jSAnvBAupRtspwDiCLL9Dh/cZ8fIVZQsQPvsCNm+GuimwSpC2D47/q5LOfiCb58dRVAoaSC6avBEvZggFxDkb/Ta4jgf/80aUl/BxShUBEhzOJuOW5qVPepqgzEtn19CNZCbbm1jjJkcoSbZjjhCwXljEuyHpC9z/YrVzcq+bBARB70pyzNqekY1TzbDu56HJ8C5NWHnwovYyRPJlAoZqoYmxa/b7w/45cCcGF8V3QD8xhuApKlqKpgm3j2VDLObxs5vmedqePTq/WM+/3dnSHV0nLigMtUTaPHho8ng4TGHKBZ92bCrp+paqvi6u7ZzipePOEbwfudtStVTPULzO69i5zHDYbCi8lHDdKqkGh759kmO9DQjNQredBA7eZLqCbS48V/98y2XHgzzMcDxPN0e+zkVTCVmkhRC4hoFjrPVXXmptldwB4ib7Q5DbNV7lS4+nleroCVt56MQO4Ikq6hM9WjNg7duRFT8h4u4TXbrITrVtiL2Z90iKDAi9iK82Pm423enBbHLo2tMcR9idkfuLpguIp9d0m0QwjHMKM9Hn+8PaNsCkhqRG36e/4c7nYoiwt0xp8nFz7/ew5wUrTSV+Dy5Y1ZqkN9E/thaEZZQ7Tm1Age/bar3GNL2QD8Lb1+ohb/HFByFTrCS91yjgo727dWJLGHHiJvm+66ERbuLxaKvEG5v7z66BGtBe7bkcTh9ozoId4MK9eoAqpUL2f+tM9PQO5161bndp1ytB1KF056TeDfKUT+b70/e/rkBint7r99mLlehl35BfyxhREZZjipX0PcFe/8gQZlRW+k864LsowoLmW8EQJZ5uxRGbU7KG8sLvic5u14Vz47u/RRhpth843ZFdXruTm9oGCM9nWYkyKoow728yn2Ro9qkLnQ9kKgKtok//spSWbFBTpbl/Ma7ZL8rra1Hsy5Q+ZVTz+gW32SKN4d3fpbz4fo8ZCP7i6i0BwSp10pwCis4c1tHRxxMkPZ1L1Xt/bw6ZlM0ARam004USKlQchoXJkJ7WjD/W5rUxv89BRpPoodrZ/H4ya1KfeXP92cuHtarD4uT+XAxWq1PP4Y/IzTSPWryA7nL81UV3jJqP1ulCfqOkZognbKzGQ/LudWWOcw27JfKbZ7vN7lQkIWZ2YDXmh2moLEc2+32GVhs84NxZNzhbvjrgTUxZoq02e/43c3l5c1VJuKxHxv26m0KrKD1WaFSYmrA2thcr7rlhB7IHN+Dd18oWkPLWg80KwNR63NiAKQkSYwkW89o0TW2X20DZcwU2hZI4ub2H0zD35yJcTsVN2SvTJAzvZPXhBlTaPHwJjo120WupQUSPt0jr/EThmkoA10q9QStw3RYoa53jH0RAyk27K0+GqI1tBq1AlPICTysHMy2jdKmBz1897q72JpiZnOFQZNvSdY/pqc5FuAOHjLvFm/rVVCFD88ZVARtytS6AFIrcHyNqfEcBDMFGEggWh6uIgLPa63xvAQ32IpdwP09a6ungDramE1u8tZ9pyoHpkwJ8CrT0bzHFpkg4fJDFNmqaaRL0F7CetKKOYaOeTjlMYUui1tkzrFICFLK56qNVl2EIMspSEsnwaqN2Nq857IDsqbBR6PAsdVQFDcKY4LMlcsTQbRW+EvAZRVFEQTTg5X5fasBDlKR7Uct2XOkbNsnm4LENKev8zfpIkYOEoGsQJB5QdNn0K1x5Cw/coJ14/JS1HIzS6r5Mcsi/SBxr3UqZOVayZCFFKRPR1uQjJWRRkOr9RQAvc2Wq9heJ47Xqtr7zuexnduXfBdOrYVQkKpgrWFKfArSr8VFQozH8YqtmkrbsO5Msjwc073kvOcaucsP0/eEK8O2MmNgUAC+w1sbSk5CAwKqYG3p4VikkIJ0dZLMKD/GLO1oCkBrlnNAsOzQYAF+cyECWROsDcubPCeXJy24Z7E0UNrN8gwACkgZgtSBUC+X6xwHQeYB1yxH7kf8Q2lEPtElTDfruJUdMs9qpk8CetZfUlVksfyE3nBuKGzxcJbszABverEanDdrDejKNATRBdlGu/LLPLwZvMnBYHvVGlpLfUXh/c/e/bG1IooHqHq3jl/VXCur03FPRqHsurCPvdnJl+1lvF62/6PKvdnEfqk0rueW5utozJSWKEVllJfQ7zVk87B6eQJ/UrVZr/ljJbA2aXS28VH2NwkwOnLNV2/T7/b1hD2QVdq4NWLI/1NBLU7PIybLm8NHlT0uxUrqlTybhndrulke3462qYH1VBjw8R//nOopNF+dHt5eXNm2WTy+/Hh4vX783VaFZjqTfQNJJ3d3I0t3i63v2UqVKlWqVKlSpUqVKlWqVKlSpUqVKlWq71D/BmAyDTd8sx9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219200"/>
            <a:ext cx="9259747" cy="1143000"/>
          </a:xfrm>
          <a:prstGeom prst="rect">
            <a:avLst/>
          </a:prstGeom>
        </p:spPr>
        <p:txBody>
          <a:bodyPr vert="horz" lIns="0" tIns="0" rIns="0" bIns="0" rtlCol="0" anchor="b">
            <a:normAutofit fontScale="70000"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lide Heading"/>
                <a:ea typeface="+mj-ea"/>
                <a:cs typeface="+mj-cs"/>
              </a:rPr>
              <a:t>Ref</a:t>
            </a:r>
            <a:r>
              <a:rPr lang="en-GB" sz="2800" dirty="0" smtClean="0">
                <a:solidFill>
                  <a:schemeClr val="accent5"/>
                </a:solidFill>
                <a:latin typeface="Slide Heading"/>
                <a:ea typeface="+mj-ea"/>
                <a:cs typeface="+mj-cs"/>
              </a:rPr>
              <a:t>: </a:t>
            </a:r>
            <a:r>
              <a:rPr lang="en-GB" sz="2800" dirty="0" smtClean="0">
                <a:solidFill>
                  <a:schemeClr val="accent5"/>
                </a:solidFill>
                <a:latin typeface="Slide Heading"/>
                <a:ea typeface="+mj-ea"/>
                <a:cs typeface="+mj-cs"/>
                <a:hlinkClick r:id="rId2"/>
              </a:rPr>
              <a:t>https://</a:t>
            </a:r>
            <a:r>
              <a:rPr lang="en-GB" sz="2800" dirty="0" smtClean="0">
                <a:solidFill>
                  <a:schemeClr val="accent5"/>
                </a:solidFill>
                <a:latin typeface="Slide Heading"/>
                <a:ea typeface="+mj-ea"/>
                <a:cs typeface="+mj-cs"/>
                <a:hlinkClick r:id="rId2"/>
              </a:rPr>
              <a:t>www.brighttalk.com/webcast/14777/266613?utm_campaign=webcasts-search-results-feed&amp;utm_content=12%20factor%20apps&amp;utm_source=brighttalk-portal&amp;utm_medium=web</a:t>
            </a:r>
            <a:endParaRPr lang="en-GB" sz="2800" dirty="0" smtClean="0">
              <a:solidFill>
                <a:schemeClr val="accent5"/>
              </a:solidFill>
              <a:latin typeface="Slide Heading"/>
              <a:ea typeface="+mj-ea"/>
              <a:cs typeface="+mj-c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Slide Heading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Twelve-Factor App</a:t>
            </a:r>
          </a:p>
          <a:p>
            <a:r>
              <a:rPr lang="en-GB" dirty="0" smtClean="0"/>
              <a:t>Monolithic Applications</a:t>
            </a:r>
          </a:p>
          <a:p>
            <a:r>
              <a:rPr lang="en-GB" dirty="0" smtClean="0"/>
              <a:t>Introduction to </a:t>
            </a:r>
            <a:r>
              <a:rPr lang="en-GB" dirty="0" err="1" smtClean="0"/>
              <a:t>MicroService</a:t>
            </a:r>
            <a:endParaRPr lang="en-GB" dirty="0" smtClean="0"/>
          </a:p>
          <a:p>
            <a:r>
              <a:rPr lang="en-GB" dirty="0" smtClean="0"/>
              <a:t>12 Factors for success</a:t>
            </a:r>
          </a:p>
          <a:p>
            <a:r>
              <a:rPr lang="en-GB" dirty="0" smtClean="0"/>
              <a:t>Introductory demo on </a:t>
            </a:r>
            <a:r>
              <a:rPr lang="en-GB" dirty="0" err="1" smtClean="0"/>
              <a:t>Redhat</a:t>
            </a:r>
            <a:r>
              <a:rPr lang="en-GB" dirty="0" smtClean="0"/>
              <a:t> </a:t>
            </a:r>
            <a:r>
              <a:rPr lang="en-GB" dirty="0" err="1" smtClean="0"/>
              <a:t>OpenShift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Twelve-Factor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81400"/>
            <a:ext cx="9259747" cy="2514600"/>
          </a:xfrm>
        </p:spPr>
        <p:txBody>
          <a:bodyPr>
            <a:normAutofit/>
          </a:bodyPr>
          <a:lstStyle/>
          <a:p>
            <a:r>
              <a:rPr lang="en-GB" dirty="0" smtClean="0"/>
              <a:t>Achieve Zero Downtime</a:t>
            </a:r>
          </a:p>
          <a:p>
            <a:r>
              <a:rPr lang="en-GB" dirty="0" smtClean="0"/>
              <a:t>Remove Maintenance Window</a:t>
            </a:r>
          </a:p>
          <a:p>
            <a:r>
              <a:rPr lang="en-GB" dirty="0" smtClean="0"/>
              <a:t>Release software anytime of the day</a:t>
            </a:r>
          </a:p>
          <a:p>
            <a:r>
              <a:rPr lang="en-GB" dirty="0" smtClean="0"/>
              <a:t>Best Practices</a:t>
            </a:r>
          </a:p>
          <a:p>
            <a:r>
              <a:rPr lang="en-GB" dirty="0" smtClean="0"/>
              <a:t>Principles</a:t>
            </a:r>
          </a:p>
          <a:p>
            <a:r>
              <a:rPr lang="en-GB" dirty="0" smtClean="0"/>
              <a:t>Scaling</a:t>
            </a:r>
          </a:p>
          <a:p>
            <a:endParaRPr lang="en-GB" dirty="0"/>
          </a:p>
        </p:txBody>
      </p:sp>
      <p:pic>
        <p:nvPicPr>
          <p:cNvPr id="13314" name="Picture 2" descr="Image result for the twelve factor ap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5724525" cy="1657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Monolithic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Tight coupling between components. Limited application ownership</a:t>
            </a:r>
          </a:p>
          <a:p>
            <a:r>
              <a:rPr lang="en-GB" dirty="0" smtClean="0"/>
              <a:t>All components within application have to be coded in same </a:t>
            </a:r>
            <a:r>
              <a:rPr lang="en-GB" dirty="0" err="1" smtClean="0"/>
              <a:t>lauguage</a:t>
            </a:r>
            <a:endParaRPr lang="en-GB" dirty="0" smtClean="0"/>
          </a:p>
          <a:p>
            <a:r>
              <a:rPr lang="en-GB" dirty="0" smtClean="0"/>
              <a:t>Huge Codebase.</a:t>
            </a:r>
          </a:p>
          <a:p>
            <a:r>
              <a:rPr lang="en-GB" dirty="0" smtClean="0"/>
              <a:t>Long deployment cycles.</a:t>
            </a:r>
          </a:p>
          <a:p>
            <a:r>
              <a:rPr lang="en-GB" dirty="0" smtClean="0"/>
              <a:t>Scaling cant be dynamic.</a:t>
            </a:r>
          </a:p>
          <a:p>
            <a:r>
              <a:rPr lang="en-GB" dirty="0" smtClean="0"/>
              <a:t>Fix in a component needs, application deployment</a:t>
            </a:r>
          </a:p>
          <a:p>
            <a:r>
              <a:rPr lang="en-GB" dirty="0" smtClean="0"/>
              <a:t>Difficult to provide zero downtime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Monolithic Applications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http://bits.citrusbyte.com/images/posts/2015-08-24-microservices-monolit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8077200" cy="4638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Single Responsibility Principle </a:t>
            </a:r>
          </a:p>
          <a:p>
            <a:r>
              <a:rPr lang="en-GB" dirty="0" smtClean="0"/>
              <a:t>Typically needs to adopt </a:t>
            </a:r>
            <a:r>
              <a:rPr lang="en-GB" dirty="0" err="1" smtClean="0"/>
              <a:t>devops</a:t>
            </a:r>
            <a:r>
              <a:rPr lang="en-GB" dirty="0" smtClean="0"/>
              <a:t> model</a:t>
            </a:r>
          </a:p>
          <a:p>
            <a:r>
              <a:rPr lang="en-US" dirty="0" smtClean="0"/>
              <a:t>Independently </a:t>
            </a:r>
            <a:r>
              <a:rPr lang="en-GB" dirty="0" smtClean="0"/>
              <a:t>managed.</a:t>
            </a:r>
          </a:p>
          <a:p>
            <a:r>
              <a:rPr lang="en-GB" dirty="0" smtClean="0"/>
              <a:t>Each component can be developed with different language. </a:t>
            </a:r>
            <a:r>
              <a:rPr lang="en-US" dirty="0" smtClean="0"/>
              <a:t>(though many practitioners discourage it)</a:t>
            </a:r>
          </a:p>
          <a:p>
            <a:r>
              <a:rPr lang="en-US" dirty="0" smtClean="0"/>
              <a:t>Faster and simpler deployments and rollbacks</a:t>
            </a:r>
          </a:p>
          <a:p>
            <a:r>
              <a:rPr lang="en-US" dirty="0" smtClean="0"/>
              <a:t>Ability to provide zero downtime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2530" name="Picture 2" descr="http://www.coscale.com/hs-fs/hubfs/Blog_Pictures/2016_06/monolithic_vs_microservices.jpg?t=1475576574307&amp;width=711&amp;height=355&amp;name=monolithic_vs_microservic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733800"/>
            <a:ext cx="5934075" cy="29628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12 Factors for success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GB" b="1" dirty="0" smtClean="0"/>
              <a:t>Code Base</a:t>
            </a:r>
            <a:r>
              <a:rPr lang="en-GB" dirty="0" smtClean="0"/>
              <a:t> - </a:t>
            </a:r>
            <a:r>
              <a:rPr lang="en-US" dirty="0" smtClean="0"/>
              <a:t>A </a:t>
            </a:r>
            <a:r>
              <a:rPr lang="en-US" i="1" dirty="0" smtClean="0"/>
              <a:t>codebase</a:t>
            </a:r>
            <a:r>
              <a:rPr lang="en-US" dirty="0" smtClean="0"/>
              <a:t> is any single repo (in a centralized revision control system like Subversion), or any set of repos who share a root commit (in a decentralized revision control system like </a:t>
            </a:r>
            <a:r>
              <a:rPr lang="en-US" dirty="0" err="1" smtClean="0"/>
              <a:t>Git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If there are multiple codebases, it’s not an app – it’s a distributed system. Each component in a distributed system is an app, and each can individually comply with twelve-factor.</a:t>
            </a:r>
          </a:p>
          <a:p>
            <a:pPr marL="342900" indent="-342900"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21506" name="Picture 2" descr="One codebase maps to many deploy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200400"/>
            <a:ext cx="3714750" cy="3095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12 Factors for success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Dependencies - </a:t>
            </a:r>
            <a:r>
              <a:rPr lang="en-US" dirty="0" smtClean="0"/>
              <a:t>Most programming languages offer a packaging system for distributing support libraries, like maven for Java, NPM for Node.</a:t>
            </a:r>
          </a:p>
          <a:p>
            <a:endParaRPr lang="en-US" b="1" dirty="0" smtClean="0"/>
          </a:p>
          <a:p>
            <a:r>
              <a:rPr lang="en-GB" b="1" dirty="0" smtClean="0"/>
              <a:t>Configuration – </a:t>
            </a:r>
            <a:r>
              <a:rPr lang="en-GB" dirty="0" smtClean="0"/>
              <a:t>There should not be a repacking of application when promoting code from one environment to another. Individual configuration can be stored in cloud server and loaded at runtime.</a:t>
            </a:r>
          </a:p>
          <a:p>
            <a:endParaRPr lang="en-GB" b="1" dirty="0" smtClean="0"/>
          </a:p>
          <a:p>
            <a:r>
              <a:rPr lang="en-GB" b="1" dirty="0" smtClean="0"/>
              <a:t>Backing services – </a:t>
            </a:r>
            <a:r>
              <a:rPr lang="en-GB" dirty="0" smtClean="0"/>
              <a:t>Treating the backing services as attached resources. </a:t>
            </a:r>
            <a:r>
              <a:rPr lang="en-US" dirty="0" smtClean="0"/>
              <a:t>A deploy of the twelve-factor app should be able to swap out a local </a:t>
            </a:r>
            <a:r>
              <a:rPr lang="en-US" dirty="0" err="1" smtClean="0"/>
              <a:t>MySQL</a:t>
            </a:r>
            <a:r>
              <a:rPr lang="en-US" dirty="0" smtClean="0"/>
              <a:t> database with one managed by a third party (such as Amazon Data store) without any changes to the app’s code</a:t>
            </a:r>
            <a:endParaRPr lang="en-GB" b="1" dirty="0" smtClean="0"/>
          </a:p>
          <a:p>
            <a:endParaRPr lang="en-GB" b="1" dirty="0" smtClean="0"/>
          </a:p>
        </p:txBody>
      </p:sp>
      <p:pic>
        <p:nvPicPr>
          <p:cNvPr id="23554" name="Picture 2" descr="A production deploy attached to four backing service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419600"/>
            <a:ext cx="4683445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12 Factors for success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Build, release, run - </a:t>
            </a:r>
            <a:r>
              <a:rPr lang="en-US" dirty="0" smtClean="0"/>
              <a:t>The </a:t>
            </a:r>
            <a:r>
              <a:rPr lang="en-US" i="1" dirty="0" smtClean="0"/>
              <a:t>build stage</a:t>
            </a:r>
            <a:r>
              <a:rPr lang="en-US" dirty="0" smtClean="0"/>
              <a:t> is a transform which converts a code repo into an executable bundle known as a </a:t>
            </a:r>
            <a:r>
              <a:rPr lang="en-US" i="1" dirty="0" smtClean="0"/>
              <a:t>build</a:t>
            </a:r>
            <a:r>
              <a:rPr lang="en-US" dirty="0" smtClean="0"/>
              <a:t>. Using a version of the code at a commit specified by the deployment process, the build stage fetches vendors dependencies and compiles binaries and assets.</a:t>
            </a:r>
          </a:p>
          <a:p>
            <a:r>
              <a:rPr lang="en-US" dirty="0" smtClean="0"/>
              <a:t>The </a:t>
            </a:r>
            <a:r>
              <a:rPr lang="en-US" i="1" dirty="0" smtClean="0"/>
              <a:t>release stage</a:t>
            </a:r>
            <a:r>
              <a:rPr lang="en-US" dirty="0" smtClean="0"/>
              <a:t> takes the build produced by the build stage and combines it with the </a:t>
            </a:r>
            <a:r>
              <a:rPr lang="en-US" dirty="0" err="1" smtClean="0"/>
              <a:t>deploy’s</a:t>
            </a:r>
            <a:r>
              <a:rPr lang="en-US" dirty="0" smtClean="0"/>
              <a:t> current </a:t>
            </a:r>
            <a:r>
              <a:rPr lang="en-US" dirty="0" err="1" smtClean="0"/>
              <a:t>config</a:t>
            </a:r>
            <a:r>
              <a:rPr lang="en-US" dirty="0" smtClean="0"/>
              <a:t>. The resulting </a:t>
            </a:r>
            <a:r>
              <a:rPr lang="en-US" i="1" dirty="0" smtClean="0"/>
              <a:t>release</a:t>
            </a:r>
            <a:r>
              <a:rPr lang="en-US" dirty="0" smtClean="0"/>
              <a:t> contains both the build and the </a:t>
            </a:r>
            <a:r>
              <a:rPr lang="en-US" dirty="0" err="1" smtClean="0"/>
              <a:t>config</a:t>
            </a:r>
            <a:r>
              <a:rPr lang="en-US" dirty="0" smtClean="0"/>
              <a:t> and is ready for immediate execution in the execution environment.</a:t>
            </a:r>
          </a:p>
          <a:p>
            <a:r>
              <a:rPr lang="en-US" dirty="0" smtClean="0"/>
              <a:t>The </a:t>
            </a:r>
            <a:r>
              <a:rPr lang="en-US" i="1" dirty="0" smtClean="0"/>
              <a:t>run stage</a:t>
            </a:r>
            <a:r>
              <a:rPr lang="en-US" dirty="0" smtClean="0"/>
              <a:t> (also known as “runtime”) runs the app in the execution environment, by launching some set of the app’s processes against a selected release.</a:t>
            </a:r>
          </a:p>
          <a:p>
            <a:r>
              <a:rPr lang="en-US" dirty="0" smtClean="0"/>
              <a:t>Never suggests </a:t>
            </a:r>
            <a:r>
              <a:rPr lang="en-US" dirty="0" err="1" smtClean="0"/>
              <a:t>Hotfixes</a:t>
            </a:r>
            <a:endParaRPr lang="en-US" dirty="0" smtClean="0"/>
          </a:p>
          <a:p>
            <a:endParaRPr lang="en-GB" b="1" dirty="0" smtClean="0"/>
          </a:p>
        </p:txBody>
      </p:sp>
      <p:pic>
        <p:nvPicPr>
          <p:cNvPr id="24578" name="Picture 2" descr="Code becomes a build, which is combined with config to create a relea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419600"/>
            <a:ext cx="5334000" cy="2219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tandardChartered_GlobalTemplate_Edit" id="{F6B87342-6B81-4D6D-A50D-E2D2D73676CB}" vid="{2987BD1D-0BCF-44F0-BC5D-89E75A8139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348</Words>
  <Application>Microsoft Office PowerPoint</Application>
  <PresentationFormat>A4 Paper (210x297 mm)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</vt:lpstr>
      <vt:lpstr>12 Factor Apps and Redhat OpenShift Demo</vt:lpstr>
      <vt:lpstr>Agenda</vt:lpstr>
      <vt:lpstr>The Twelve-Factor App</vt:lpstr>
      <vt:lpstr>Monolithic Applications</vt:lpstr>
      <vt:lpstr>Monolithic Applications</vt:lpstr>
      <vt:lpstr>Introduction to Microservices</vt:lpstr>
      <vt:lpstr>12 Factors for success</vt:lpstr>
      <vt:lpstr>12 Factors for success</vt:lpstr>
      <vt:lpstr>12 Factors for success</vt:lpstr>
      <vt:lpstr>12 Factors for success</vt:lpstr>
      <vt:lpstr>12 Factors for success</vt:lpstr>
      <vt:lpstr>12 Factors for success</vt:lpstr>
      <vt:lpstr>12 Factors for success</vt:lpstr>
      <vt:lpstr>Demo on Redhat Openshift</vt:lpstr>
      <vt:lpstr>THANK YOU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2017-09-19T13:58:38Z</dcterms:created>
  <dcterms:modified xsi:type="dcterms:W3CDTF">2017-09-20T02:41:28Z</dcterms:modified>
</cp:coreProperties>
</file>