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434" y="-9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Java 8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Java 8</a:t>
            </a:r>
          </a:p>
        </p:txBody>
      </p:sp>
      <p:sp>
        <p:nvSpPr>
          <p:cNvPr id="120" name="Lambda(λ) and Streams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Lambda(λ</a:t>
            </a:r>
            <a:r>
              <a:rPr dirty="0" smtClean="0"/>
              <a:t>)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unctional Interface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Functional Interface</a:t>
            </a:r>
          </a:p>
        </p:txBody>
      </p:sp>
      <p:sp>
        <p:nvSpPr>
          <p:cNvPr id="147" name="Additional functional interfaces are provided by java.util.function package for use by Lambda such as…"/>
          <p:cNvSpPr/>
          <p:nvPr/>
        </p:nvSpPr>
        <p:spPr>
          <a:xfrm>
            <a:off x="483984" y="2446376"/>
            <a:ext cx="12703256" cy="5956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</a:p>
          <a:p>
            <a:pPr defTabSz="457200">
              <a:defRPr sz="2400" u="sng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marL="444500" indent="-444500">
              <a:buSzPct val="75000"/>
              <a:buChar char="•"/>
              <a:defRPr sz="2400"/>
            </a:pPr>
            <a:r>
              <a:t> </a:t>
            </a:r>
            <a:r>
              <a:rPr sz="3600"/>
              <a:t>Additional functional interfaces are provided by java.util.function package for use by Lambda such as </a:t>
            </a:r>
          </a:p>
          <a:p>
            <a:pPr>
              <a:defRPr sz="2400"/>
            </a:pPr>
            <a:endParaRPr/>
          </a:p>
          <a:p>
            <a:r>
              <a:rPr sz="2400"/>
              <a:t>    Predicate&lt;T&gt; - one method with param T and boolean return type</a:t>
            </a:r>
          </a:p>
          <a:p>
            <a:r>
              <a:rPr sz="2400"/>
              <a:t> </a:t>
            </a:r>
          </a:p>
          <a:p>
            <a:pPr>
              <a:defRPr sz="2400"/>
            </a:pPr>
            <a:r>
              <a:t>    Consumer&lt;T&gt; - one method with param T  and no return type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</a:p>
          <a:p>
            <a:r>
              <a:t>   </a:t>
            </a:r>
            <a:r>
              <a:rPr sz="2400"/>
              <a:t>Function&lt;T,R&gt; - one method with param T  and return type R</a:t>
            </a:r>
          </a:p>
          <a:p>
            <a:pPr>
              <a:defRPr sz="2400"/>
            </a:pPr>
            <a:r>
              <a:t>   </a:t>
            </a:r>
          </a:p>
          <a:p>
            <a:pPr>
              <a:defRPr sz="2400"/>
            </a:pPr>
            <a:r>
              <a:t>    Supplier&lt;T&gt; - one method with no params and return type T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Method References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Method References</a:t>
            </a:r>
          </a:p>
        </p:txBody>
      </p:sp>
      <p:sp>
        <p:nvSpPr>
          <p:cNvPr id="150" name="Intended to be used in Lambda expressions, preventing unnecessary boilerplate…"/>
          <p:cNvSpPr/>
          <p:nvPr/>
        </p:nvSpPr>
        <p:spPr>
          <a:xfrm>
            <a:off x="483984" y="2228785"/>
            <a:ext cx="12703256" cy="7027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	</a:t>
            </a:r>
          </a:p>
          <a:p>
            <a:pPr defTabSz="457200">
              <a:defRPr sz="2400" u="sng"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marL="444500" indent="-444500">
              <a:buSzPct val="75000"/>
              <a:buChar char="•"/>
              <a:defRPr sz="2400"/>
            </a:pPr>
            <a:r>
              <a:rPr sz="3600" dirty="0" smtClean="0"/>
              <a:t>Intended </a:t>
            </a:r>
            <a:r>
              <a:rPr sz="3600" dirty="0"/>
              <a:t>to be used in Lambda expressions, preventing unnecessary boilerplate </a:t>
            </a:r>
          </a:p>
          <a:p>
            <a:pPr>
              <a:defRPr sz="2400"/>
            </a:pPr>
            <a:endParaRPr sz="3600" dirty="0"/>
          </a:p>
          <a:p>
            <a:pPr>
              <a:defRPr sz="2400"/>
            </a:pPr>
            <a:r>
              <a:rPr sz="3600" dirty="0"/>
              <a:t>   </a:t>
            </a:r>
          </a:p>
          <a:p>
            <a:pPr lvl="1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</a:t>
            </a:r>
            <a:r>
              <a:rPr sz="1800" dirty="0"/>
              <a:t> </a:t>
            </a:r>
            <a:r>
              <a:rPr sz="1800" dirty="0" smtClean="0"/>
              <a:t>Consumer&lt;String</a:t>
            </a:r>
            <a:r>
              <a:rPr sz="1800" dirty="0"/>
              <a:t>&gt; </a:t>
            </a:r>
            <a:r>
              <a:rPr sz="1800" dirty="0" err="1">
                <a:solidFill>
                  <a:srgbClr val="0326CC"/>
                </a:solidFill>
              </a:rPr>
              <a:t>printLambda</a:t>
            </a:r>
            <a:r>
              <a:rPr sz="1800" dirty="0"/>
              <a:t> =s-&gt;</a:t>
            </a:r>
            <a:r>
              <a:rPr sz="1800" dirty="0" err="1"/>
              <a:t>System.</a:t>
            </a:r>
            <a:r>
              <a:rPr sz="1800" dirty="0" err="1">
                <a:solidFill>
                  <a:srgbClr val="0326CC"/>
                </a:solidFill>
              </a:rPr>
              <a:t>out.</a:t>
            </a:r>
            <a:r>
              <a:rPr sz="1800" dirty="0" err="1"/>
              <a:t>println</a:t>
            </a:r>
            <a:r>
              <a:rPr sz="1800" dirty="0"/>
              <a:t>(s); </a:t>
            </a:r>
          </a:p>
          <a:p>
            <a:pPr lvl="1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Consumer&lt;String&gt; </a:t>
            </a:r>
            <a:r>
              <a:rPr dirty="0" err="1">
                <a:solidFill>
                  <a:srgbClr val="0326CC"/>
                </a:solidFill>
              </a:rPr>
              <a:t>printLambdaMethodRef</a:t>
            </a:r>
            <a:r>
              <a:rPr dirty="0"/>
              <a:t> =</a:t>
            </a:r>
            <a:r>
              <a:rPr dirty="0" err="1"/>
              <a:t>System.</a:t>
            </a:r>
            <a:r>
              <a:rPr dirty="0" err="1">
                <a:solidFill>
                  <a:srgbClr val="0326CC"/>
                </a:solidFill>
              </a:rPr>
              <a:t>out</a:t>
            </a:r>
            <a:r>
              <a:rPr dirty="0"/>
              <a:t>::</a:t>
            </a:r>
            <a:r>
              <a:rPr dirty="0" err="1"/>
              <a:t>println</a:t>
            </a:r>
            <a:r>
              <a:rPr dirty="0"/>
              <a:t>;</a:t>
            </a:r>
          </a:p>
          <a:p>
            <a:pPr lvl="1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</a:t>
            </a:r>
          </a:p>
          <a:p>
            <a:pPr lvl="1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</a:t>
            </a:r>
          </a:p>
          <a:p>
            <a:pPr lvl="1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Function&lt;</a:t>
            </a:r>
            <a:r>
              <a:rPr dirty="0" err="1"/>
              <a:t>Integer,Integer</a:t>
            </a:r>
            <a:r>
              <a:rPr dirty="0"/>
              <a:t>&gt; </a:t>
            </a:r>
            <a:r>
              <a:rPr dirty="0" err="1">
                <a:solidFill>
                  <a:srgbClr val="0326CC"/>
                </a:solidFill>
              </a:rPr>
              <a:t>doubleLambda</a:t>
            </a:r>
            <a:r>
              <a:rPr dirty="0"/>
              <a:t> = </a:t>
            </a:r>
            <a:r>
              <a:rPr dirty="0" err="1">
                <a:solidFill>
                  <a:srgbClr val="7E504F"/>
                </a:solidFill>
              </a:rPr>
              <a:t>i</a:t>
            </a:r>
            <a:r>
              <a:rPr dirty="0"/>
              <a:t>-&gt;</a:t>
            </a:r>
            <a:r>
              <a:rPr dirty="0" err="1"/>
              <a:t>doubleValue</a:t>
            </a:r>
            <a:r>
              <a:rPr dirty="0"/>
              <a:t>(</a:t>
            </a:r>
            <a:r>
              <a:rPr dirty="0" err="1">
                <a:solidFill>
                  <a:srgbClr val="7E504F"/>
                </a:solidFill>
              </a:rPr>
              <a:t>i</a:t>
            </a:r>
            <a:r>
              <a:rPr dirty="0"/>
              <a:t>);</a:t>
            </a:r>
          </a:p>
          <a:p>
            <a:pPr lvl="1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Function&lt;</a:t>
            </a:r>
            <a:r>
              <a:rPr dirty="0" err="1"/>
              <a:t>Integer,Integer</a:t>
            </a:r>
            <a:r>
              <a:rPr dirty="0"/>
              <a:t>&gt; </a:t>
            </a:r>
            <a:r>
              <a:rPr dirty="0" err="1">
                <a:solidFill>
                  <a:srgbClr val="0326CC"/>
                </a:solidFill>
              </a:rPr>
              <a:t>doubleLambdaMethodRef</a:t>
            </a:r>
            <a:r>
              <a:rPr dirty="0"/>
              <a:t> =(</a:t>
            </a:r>
            <a:r>
              <a:rPr dirty="0" err="1">
                <a:solidFill>
                  <a:srgbClr val="0326CC"/>
                </a:solidFill>
              </a:rPr>
              <a:t>javaTest</a:t>
            </a:r>
            <a:r>
              <a:rPr dirty="0"/>
              <a:t>::</a:t>
            </a:r>
            <a:r>
              <a:rPr dirty="0" err="1"/>
              <a:t>doubleValue</a:t>
            </a:r>
            <a:r>
              <a:rPr dirty="0"/>
              <a:t>);</a:t>
            </a:r>
          </a:p>
          <a:p>
            <a:pPr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marL="444500" indent="-444500">
              <a:buSzPct val="75000"/>
              <a:buChar char="•"/>
            </a:pPr>
            <a:r>
              <a:rPr dirty="0"/>
              <a:t>Lambda parameter list and return type must match the signature of the method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Method References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Method References</a:t>
            </a:r>
          </a:p>
        </p:txBody>
      </p:sp>
      <p:sp>
        <p:nvSpPr>
          <p:cNvPr id="153" name="A static method (ClassName::methodName)…"/>
          <p:cNvSpPr/>
          <p:nvPr/>
        </p:nvSpPr>
        <p:spPr>
          <a:xfrm>
            <a:off x="468838" y="1577355"/>
            <a:ext cx="12703256" cy="8966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	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marL="444500" indent="-444500">
              <a:buSzPct val="75000"/>
              <a:buChar char="•"/>
            </a:pPr>
            <a:r>
              <a:rPr lang="en-US" dirty="0" smtClean="0"/>
              <a:t>  </a:t>
            </a:r>
            <a:r>
              <a:rPr dirty="0" smtClean="0"/>
              <a:t>A </a:t>
            </a:r>
            <a:r>
              <a:rPr dirty="0"/>
              <a:t>static method (</a:t>
            </a:r>
            <a:r>
              <a:rPr dirty="0" err="1"/>
              <a:t>ClassName</a:t>
            </a:r>
            <a:r>
              <a:rPr dirty="0"/>
              <a:t>::</a:t>
            </a:r>
            <a:r>
              <a:rPr dirty="0" err="1"/>
              <a:t>methodName</a:t>
            </a:r>
            <a:r>
              <a:rPr dirty="0"/>
              <a:t>)</a:t>
            </a:r>
          </a:p>
          <a:p>
            <a:endParaRPr dirty="0"/>
          </a:p>
          <a:p>
            <a:pPr marL="666749" indent="-666749">
              <a:buSzPct val="75000"/>
              <a:buChar char="•"/>
              <a:defRPr sz="2400"/>
            </a:pPr>
            <a:r>
              <a:rPr sz="3600" dirty="0"/>
              <a:t>An instance method of a particular object (</a:t>
            </a:r>
            <a:r>
              <a:rPr sz="3600" dirty="0" err="1"/>
              <a:t>instanceRef</a:t>
            </a:r>
            <a:r>
              <a:rPr sz="3600" dirty="0"/>
              <a:t>::</a:t>
            </a:r>
            <a:r>
              <a:rPr sz="3600" dirty="0" err="1"/>
              <a:t>methodName</a:t>
            </a:r>
            <a:r>
              <a:rPr sz="3600" dirty="0"/>
              <a:t>)</a:t>
            </a:r>
          </a:p>
          <a:p>
            <a:pPr>
              <a:defRPr sz="2400"/>
            </a:pPr>
            <a:endParaRPr sz="3600" dirty="0"/>
          </a:p>
          <a:p>
            <a:pPr marL="666749" indent="-666749">
              <a:buSzPct val="75000"/>
              <a:buChar char="•"/>
              <a:defRPr sz="2400"/>
            </a:pPr>
            <a:r>
              <a:rPr sz="3600" dirty="0"/>
              <a:t>A super method of a particular object (super::</a:t>
            </a:r>
            <a:r>
              <a:rPr sz="3600" dirty="0" err="1"/>
              <a:t>methName</a:t>
            </a:r>
            <a:r>
              <a:rPr sz="3600" dirty="0"/>
              <a:t>)</a:t>
            </a:r>
          </a:p>
          <a:p>
            <a:pPr marL="444500" indent="-444500">
              <a:buSzPct val="75000"/>
              <a:buChar char="•"/>
              <a:defRPr sz="2400"/>
            </a:pPr>
            <a:endParaRPr sz="3600" dirty="0"/>
          </a:p>
          <a:p>
            <a:pPr marL="666749" indent="-666749">
              <a:buSzPct val="75000"/>
              <a:buChar char="•"/>
              <a:defRPr sz="2400"/>
            </a:pPr>
            <a:r>
              <a:rPr sz="3600" dirty="0"/>
              <a:t>An instance method of an arbitrary object of a particular type (</a:t>
            </a:r>
            <a:r>
              <a:rPr sz="3600" dirty="0" err="1"/>
              <a:t>className</a:t>
            </a:r>
            <a:r>
              <a:rPr sz="3600" dirty="0"/>
              <a:t>::</a:t>
            </a:r>
            <a:r>
              <a:rPr sz="3600" dirty="0" err="1"/>
              <a:t>methName</a:t>
            </a:r>
            <a:r>
              <a:rPr sz="3600" dirty="0"/>
              <a:t>)</a:t>
            </a:r>
          </a:p>
          <a:p>
            <a:pPr marL="444500" indent="-444500">
              <a:buSzPct val="75000"/>
              <a:buChar char="•"/>
              <a:defRPr sz="2400"/>
            </a:pPr>
            <a:endParaRPr sz="3600" dirty="0"/>
          </a:p>
          <a:p>
            <a:pPr marL="666749" indent="-666749">
              <a:buSzPct val="75000"/>
              <a:buChar char="•"/>
              <a:defRPr sz="2400"/>
            </a:pPr>
            <a:r>
              <a:rPr sz="3600" dirty="0"/>
              <a:t>A class constructor reference (</a:t>
            </a:r>
            <a:r>
              <a:rPr sz="3600" dirty="0" err="1"/>
              <a:t>className</a:t>
            </a:r>
            <a:r>
              <a:rPr sz="3600" dirty="0"/>
              <a:t>::new)</a:t>
            </a:r>
          </a:p>
          <a:p>
            <a:pPr marL="444500" indent="-444500">
              <a:buSzPct val="75000"/>
              <a:buChar char="•"/>
              <a:defRPr sz="2400"/>
            </a:pPr>
            <a:endParaRPr sz="3600" dirty="0"/>
          </a:p>
          <a:p>
            <a:pPr marL="666749" indent="-666749">
              <a:buSzPct val="75000"/>
              <a:buChar char="•"/>
              <a:defRPr sz="2400"/>
            </a:pPr>
            <a:r>
              <a:rPr sz="3600" dirty="0"/>
              <a:t>An array constructor reference (</a:t>
            </a:r>
            <a:r>
              <a:rPr sz="3600" dirty="0" err="1"/>
              <a:t>TypeName</a:t>
            </a:r>
            <a:r>
              <a:rPr sz="3600" dirty="0"/>
              <a:t>[]::new)  </a:t>
            </a:r>
          </a:p>
          <a:p>
            <a:pPr>
              <a:defRPr sz="2400"/>
            </a:pPr>
            <a:endParaRPr sz="3600" dirty="0"/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oreach Iterations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foreach Iterations</a:t>
            </a:r>
          </a:p>
        </p:txBody>
      </p:sp>
      <p:sp>
        <p:nvSpPr>
          <p:cNvPr id="156" name="Functional programming enables us to write internal iterations…"/>
          <p:cNvSpPr/>
          <p:nvPr/>
        </p:nvSpPr>
        <p:spPr>
          <a:xfrm>
            <a:off x="483984" y="1201776"/>
            <a:ext cx="12703256" cy="844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</a:p>
          <a:p>
            <a:pPr defTabSz="457200">
              <a:defRPr sz="2400" u="sng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marL="444500" indent="-444500">
              <a:buSzPct val="75000"/>
              <a:buChar char="•"/>
              <a:defRPr sz="2400"/>
            </a:pPr>
            <a:r>
              <a:t> </a:t>
            </a:r>
            <a:r>
              <a:rPr sz="3600"/>
              <a:t>Functional programming enables us to write internal iterations</a:t>
            </a:r>
          </a:p>
          <a:p>
            <a:pPr>
              <a:defRPr sz="2400"/>
            </a:pPr>
            <a:endParaRPr/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</a:t>
            </a:r>
            <a:r>
              <a:rPr>
                <a:solidFill>
                  <a:srgbClr val="7E504F"/>
                </a:solidFill>
              </a:rPr>
              <a:t>i</a:t>
            </a:r>
            <a:r>
              <a:t>=0;</a:t>
            </a:r>
            <a:r>
              <a:rPr>
                <a:solidFill>
                  <a:srgbClr val="7E504F"/>
                </a:solidFill>
              </a:rPr>
              <a:t>i</a:t>
            </a:r>
            <a:r>
              <a:t>&lt;</a:t>
            </a:r>
            <a:r>
              <a:rPr>
                <a:solidFill>
                  <a:srgbClr val="7E504F"/>
                </a:solidFill>
              </a:rPr>
              <a:t>names</a:t>
            </a:r>
            <a:r>
              <a:t>.size();</a:t>
            </a:r>
            <a:r>
              <a:rPr>
                <a:solidFill>
                  <a:srgbClr val="7E504F"/>
                </a:solidFill>
              </a:rPr>
              <a:t>i</a:t>
            </a:r>
            <a:r>
              <a:t>++)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        {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        		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7E504F"/>
                </a:solidFill>
              </a:rPr>
              <a:t>names</a:t>
            </a:r>
            <a:r>
              <a:t>.get(</a:t>
            </a:r>
            <a:r>
              <a:rPr>
                <a:solidFill>
                  <a:srgbClr val="7E504F"/>
                </a:solidFill>
              </a:rPr>
              <a:t>i</a:t>
            </a:r>
            <a:r>
              <a:t>));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        }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for</a:t>
            </a:r>
            <a:r>
              <a:t>(String </a:t>
            </a:r>
            <a:r>
              <a:rPr>
                <a:solidFill>
                  <a:srgbClr val="7E504F"/>
                </a:solidFill>
              </a:rPr>
              <a:t>a</a:t>
            </a:r>
            <a:r>
              <a:t> : </a:t>
            </a:r>
            <a:r>
              <a:rPr>
                <a:solidFill>
                  <a:srgbClr val="7E504F"/>
                </a:solidFill>
              </a:rPr>
              <a:t>names</a:t>
            </a:r>
            <a:r>
              <a:t>) 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        {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        		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7E504F"/>
                </a:solidFill>
              </a:rPr>
              <a:t>a</a:t>
            </a:r>
            <a:r>
              <a:t>);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        }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7E504F"/>
                </a:solidFill>
              </a:rPr>
              <a:t>names</a:t>
            </a:r>
            <a:r>
              <a:t>.forEach(</a:t>
            </a:r>
            <a:r>
              <a:rPr>
                <a:solidFill>
                  <a:srgbClr val="7E504F"/>
                </a:solidFill>
              </a:rPr>
              <a:t>a</a:t>
            </a:r>
            <a:r>
              <a:t>-&gt;System.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7E504F"/>
                </a:solidFill>
              </a:rPr>
              <a:t>a</a:t>
            </a:r>
            <a:r>
              <a:t>));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7E504F"/>
                </a:solidFill>
              </a:rPr>
              <a:t>names</a:t>
            </a:r>
            <a:r>
              <a:t>.forEach(System.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::println);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oreach Iterations"/>
          <p:cNvSpPr>
            <a:spLocks noGrp="1"/>
          </p:cNvSpPr>
          <p:nvPr>
            <p:ph type="title" idx="4294967295"/>
          </p:nvPr>
        </p:nvSpPr>
        <p:spPr>
          <a:xfrm>
            <a:off x="1092200" y="381000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Thank You</a:t>
            </a:r>
            <a:endParaRPr dirty="0"/>
          </a:p>
        </p:txBody>
      </p:sp>
      <p:sp>
        <p:nvSpPr>
          <p:cNvPr id="156" name="Functional programming enables us to write internal iterations…"/>
          <p:cNvSpPr/>
          <p:nvPr/>
        </p:nvSpPr>
        <p:spPr>
          <a:xfrm>
            <a:off x="483984" y="5003873"/>
            <a:ext cx="12703256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	</a:t>
            </a:r>
          </a:p>
          <a:p>
            <a:pPr defTabSz="457200">
              <a:defRPr sz="2400" u="sng"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 smtClean="0"/>
              <a:t>  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y Lambdas 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Lambdas ?</a:t>
            </a:r>
          </a:p>
        </p:txBody>
      </p:sp>
      <p:sp>
        <p:nvSpPr>
          <p:cNvPr id="123" name="Enables functional programming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Enables functional programming</a:t>
            </a:r>
          </a:p>
          <a:p>
            <a:r>
              <a:t>Readable and concise code </a:t>
            </a:r>
          </a:p>
          <a:p>
            <a:r>
              <a:t>Eaiser-to-use API’s and libraries </a:t>
            </a:r>
          </a:p>
          <a:p>
            <a:r>
              <a:t>Enables support for parallel Processing </a:t>
            </a:r>
          </a:p>
          <a:p>
            <a:r>
              <a:t>Well suited for event-driven/concurrent(“reactive”) Programs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OP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OOPs</a:t>
            </a:r>
          </a:p>
        </p:txBody>
      </p:sp>
      <p:sp>
        <p:nvSpPr>
          <p:cNvPr id="126" name="Everything is a object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Everything is a object</a:t>
            </a:r>
          </a:p>
          <a:p>
            <a:r>
              <a:t>All code blocks are associated with class and object</a:t>
            </a:r>
          </a:p>
          <a:p>
            <a:r>
              <a:t>We always thinks about things and nouns </a:t>
            </a:r>
          </a:p>
          <a:p>
            <a:r>
              <a:t>We pass thing as a behaviour instead of action</a:t>
            </a:r>
          </a:p>
          <a:p>
            <a:r>
              <a:t>Supports data or object as value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λ Expression Deep Dive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λ Expression Deep Dive</a:t>
            </a:r>
          </a:p>
        </p:txBody>
      </p:sp>
      <p:sp>
        <p:nvSpPr>
          <p:cNvPr id="129" name="String name =&quot;Magellan&quot;;…"/>
          <p:cNvSpPr/>
          <p:nvPr/>
        </p:nvSpPr>
        <p:spPr>
          <a:xfrm>
            <a:off x="1511811" y="3338553"/>
            <a:ext cx="8450013" cy="619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/>
              <a:t>     </a:t>
            </a:r>
          </a:p>
          <a:p>
            <a:r>
              <a:rPr dirty="0"/>
              <a:t>  </a:t>
            </a:r>
            <a:r>
              <a:rPr sz="2400" dirty="0" smtClean="0">
                <a:latin typeface="Monaco"/>
                <a:ea typeface="Monaco"/>
                <a:cs typeface="Monaco"/>
                <a:sym typeface="Monaco"/>
              </a:rPr>
              <a:t>String </a:t>
            </a:r>
            <a:r>
              <a:rPr sz="24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name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="Magellan";</a:t>
            </a:r>
            <a:endParaRPr sz="2400" dirty="0"/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	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</a:t>
            </a:r>
            <a:r>
              <a:rPr dirty="0">
                <a:solidFill>
                  <a:srgbClr val="931A68"/>
                </a:solidFill>
              </a:rPr>
              <a:t>double</a:t>
            </a:r>
            <a:r>
              <a:rPr dirty="0"/>
              <a:t> </a:t>
            </a:r>
            <a:r>
              <a:rPr dirty="0" err="1">
                <a:solidFill>
                  <a:srgbClr val="0326CC"/>
                </a:solidFill>
              </a:rPr>
              <a:t>var</a:t>
            </a:r>
            <a:r>
              <a:rPr dirty="0"/>
              <a:t> = 2.0;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	</a:t>
            </a:r>
          </a:p>
          <a:p>
            <a:pPr defTabSz="457200">
              <a:defRPr sz="2400" u="sng">
                <a:latin typeface="Monaco"/>
                <a:ea typeface="Monaco"/>
                <a:cs typeface="Monaco"/>
                <a:sym typeface="Monaco"/>
              </a:defRPr>
            </a:pPr>
            <a:endParaRPr lang="en-US" u="none" dirty="0" smtClean="0"/>
          </a:p>
          <a:p>
            <a:pPr defTabSz="457200">
              <a:defRPr sz="2400" u="sng">
                <a:latin typeface="Monaco"/>
                <a:ea typeface="Monaco"/>
                <a:cs typeface="Monaco"/>
                <a:sym typeface="Monaco"/>
              </a:defRPr>
            </a:pPr>
            <a:endParaRPr u="none" dirty="0" smtClean="0"/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dirty="0" smtClean="0"/>
              <a:t>    </a:t>
            </a:r>
            <a:r>
              <a:rPr lang="en-US" dirty="0" err="1" smtClean="0"/>
              <a:t>sampleCode</a:t>
            </a:r>
            <a:r>
              <a:rPr lang="en-US" dirty="0" smtClean="0"/>
              <a:t> = {</a:t>
            </a:r>
            <a:r>
              <a:rPr dirty="0" smtClean="0"/>
              <a:t>    </a:t>
            </a:r>
            <a:endParaRPr lang="en-US" dirty="0" smtClean="0"/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 smtClean="0"/>
              <a:t>      </a:t>
            </a:r>
            <a:r>
              <a:rPr dirty="0" smtClean="0"/>
              <a:t>...</a:t>
            </a:r>
            <a:endParaRPr dirty="0"/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   </a:t>
            </a:r>
            <a:r>
              <a:rPr dirty="0">
                <a:solidFill>
                  <a:srgbClr val="931A68"/>
                </a:solidFill>
              </a:rPr>
              <a:t>do</a:t>
            </a:r>
            <a:r>
              <a:rPr dirty="0"/>
              <a:t> something      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	}</a:t>
            </a:r>
          </a:p>
          <a:p>
            <a:r>
              <a:rPr dirty="0"/>
              <a:t>         </a:t>
            </a:r>
          </a:p>
          <a:p>
            <a:r>
              <a:rPr dirty="0"/>
              <a:t> </a:t>
            </a:r>
          </a:p>
          <a:p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unction as value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Function as value</a:t>
            </a:r>
          </a:p>
        </p:txBody>
      </p:sp>
      <p:sp>
        <p:nvSpPr>
          <p:cNvPr id="132" name="sampleCode = public void greet() {…"/>
          <p:cNvSpPr/>
          <p:nvPr/>
        </p:nvSpPr>
        <p:spPr>
          <a:xfrm>
            <a:off x="1981337" y="2596975"/>
            <a:ext cx="10824266" cy="8043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dirty="0" smtClean="0"/>
              <a:t>	</a:t>
            </a:r>
          </a:p>
          <a:p>
            <a:pPr defTabSz="457200">
              <a:defRPr sz="2400" u="sng">
                <a:latin typeface="Monaco"/>
                <a:ea typeface="Monaco"/>
                <a:cs typeface="Monaco"/>
                <a:sym typeface="Monaco"/>
              </a:defRPr>
            </a:pPr>
            <a:r>
              <a:rPr dirty="0" smtClean="0"/>
              <a:t>  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dirty="0" smtClean="0"/>
              <a:t>  </a:t>
            </a:r>
            <a:r>
              <a:rPr dirty="0" err="1" smtClean="0"/>
              <a:t>sampleCode</a:t>
            </a:r>
            <a:r>
              <a:rPr dirty="0" smtClean="0"/>
              <a:t> = </a:t>
            </a:r>
            <a:r>
              <a:rPr dirty="0" smtClean="0">
                <a:solidFill>
                  <a:srgbClr val="931A68"/>
                </a:solidFill>
              </a:rPr>
              <a:t>public</a:t>
            </a:r>
            <a:r>
              <a:rPr dirty="0" smtClean="0"/>
              <a:t> </a:t>
            </a:r>
            <a:r>
              <a:rPr dirty="0" smtClean="0">
                <a:solidFill>
                  <a:srgbClr val="931A68"/>
                </a:solidFill>
              </a:rPr>
              <a:t>void</a:t>
            </a:r>
            <a:r>
              <a:rPr dirty="0" smtClean="0"/>
              <a:t> greet() {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			</a:t>
            </a:r>
          </a:p>
          <a:p>
            <a:pPr defTabSz="457200">
              <a:defRPr sz="2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		</a:t>
            </a:r>
            <a:r>
              <a:rPr dirty="0" err="1">
                <a:solidFill>
                  <a:srgbClr val="000000"/>
                </a:solidFill>
              </a:rPr>
              <a:t>System.out.println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/>
              <a:t>"Welcome to Tech Talk"</a:t>
            </a:r>
            <a:r>
              <a:rPr dirty="0">
                <a:solidFill>
                  <a:srgbClr val="000000"/>
                </a:solidFill>
              </a:rPr>
              <a:t>);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   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	}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</a:t>
            </a:r>
            <a:r>
              <a:rPr dirty="0" err="1"/>
              <a:t>sampleCode</a:t>
            </a:r>
            <a:r>
              <a:rPr dirty="0"/>
              <a:t> =  () -&gt; {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			</a:t>
            </a:r>
          </a:p>
          <a:p>
            <a:pPr defTabSz="457200">
              <a:defRPr sz="2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		</a:t>
            </a:r>
            <a:r>
              <a:rPr dirty="0" err="1">
                <a:solidFill>
                  <a:srgbClr val="000000"/>
                </a:solidFill>
              </a:rPr>
              <a:t>System.out.println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/>
              <a:t>"Welcome to Tech Talk"</a:t>
            </a:r>
            <a:r>
              <a:rPr dirty="0">
                <a:solidFill>
                  <a:srgbClr val="000000"/>
                </a:solidFill>
              </a:rPr>
              <a:t>);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   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	}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</a:t>
            </a:r>
            <a:r>
              <a:rPr dirty="0" err="1"/>
              <a:t>sampleCode</a:t>
            </a:r>
            <a:r>
              <a:rPr dirty="0"/>
              <a:t> = ()-&gt;</a:t>
            </a:r>
            <a:r>
              <a:rPr dirty="0" err="1"/>
              <a:t>System.out.println</a:t>
            </a:r>
            <a:r>
              <a:rPr dirty="0"/>
              <a:t>("Welcome to Tech Talk");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     </a:t>
            </a:r>
          </a:p>
          <a:p>
            <a:r>
              <a:rPr dirty="0"/>
              <a:t>         </a:t>
            </a:r>
          </a:p>
          <a:p>
            <a:r>
              <a:rPr dirty="0"/>
              <a:t> </a:t>
            </a:r>
          </a:p>
          <a:p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Variants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Variants</a:t>
            </a:r>
          </a:p>
        </p:txBody>
      </p:sp>
      <p:sp>
        <p:nvSpPr>
          <p:cNvPr id="135" name="greet = ()-&gt;System.out.println(&quot;Welcome to Tech Talk”);…"/>
          <p:cNvSpPr/>
          <p:nvPr/>
        </p:nvSpPr>
        <p:spPr>
          <a:xfrm>
            <a:off x="0" y="1676400"/>
            <a:ext cx="12703256" cy="8781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	</a:t>
            </a:r>
          </a:p>
          <a:p>
            <a:pPr defTabSz="457200">
              <a:defRPr sz="2400" u="sng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</a:t>
            </a:r>
            <a:r>
              <a:rPr lang="en-US" dirty="0" smtClean="0"/>
              <a:t>   </a:t>
            </a:r>
            <a:r>
              <a:rPr dirty="0" smtClean="0"/>
              <a:t>greet </a:t>
            </a:r>
            <a:r>
              <a:rPr dirty="0"/>
              <a:t>= ()-&gt;</a:t>
            </a:r>
            <a:r>
              <a:rPr dirty="0" err="1"/>
              <a:t>System.out.println</a:t>
            </a:r>
            <a:r>
              <a:rPr dirty="0"/>
              <a:t>("</a:t>
            </a:r>
            <a:r>
              <a:rPr dirty="0">
                <a:solidFill>
                  <a:srgbClr val="0433FF"/>
                </a:solidFill>
              </a:rPr>
              <a:t>Welcome</a:t>
            </a:r>
            <a:r>
              <a:rPr dirty="0"/>
              <a:t> </a:t>
            </a:r>
            <a:r>
              <a:rPr dirty="0">
                <a:solidFill>
                  <a:srgbClr val="0433FF"/>
                </a:solidFill>
              </a:rPr>
              <a:t>to Tech Talk”</a:t>
            </a:r>
            <a:r>
              <a:rPr dirty="0"/>
              <a:t>);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 smtClean="0"/>
              <a:t>    </a:t>
            </a:r>
            <a:r>
              <a:rPr dirty="0" err="1" smtClean="0"/>
              <a:t>doubleNumFunction</a:t>
            </a:r>
            <a:r>
              <a:rPr dirty="0" smtClean="0"/>
              <a:t> </a:t>
            </a:r>
            <a:r>
              <a:rPr dirty="0"/>
              <a:t>= </a:t>
            </a:r>
            <a:r>
              <a:rPr dirty="0">
                <a:solidFill>
                  <a:srgbClr val="931A68"/>
                </a:solidFill>
              </a:rPr>
              <a:t>public</a:t>
            </a:r>
            <a:r>
              <a:rPr dirty="0"/>
              <a:t> </a:t>
            </a:r>
            <a:r>
              <a:rPr dirty="0" err="1">
                <a:solidFill>
                  <a:srgbClr val="931A68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doubleMethod</a:t>
            </a:r>
            <a:r>
              <a:rPr dirty="0"/>
              <a:t>(</a:t>
            </a:r>
            <a:r>
              <a:rPr dirty="0" err="1">
                <a:solidFill>
                  <a:srgbClr val="931A68"/>
                </a:solidFill>
              </a:rPr>
              <a:t>int</a:t>
            </a:r>
            <a:r>
              <a:rPr dirty="0"/>
              <a:t> a) {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	     </a:t>
            </a:r>
            <a:r>
              <a:rPr dirty="0">
                <a:solidFill>
                  <a:srgbClr val="931A68"/>
                </a:solidFill>
              </a:rPr>
              <a:t>return</a:t>
            </a:r>
            <a:r>
              <a:rPr dirty="0"/>
              <a:t> a*2;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</a:t>
            </a:r>
            <a:r>
              <a:rPr lang="en-US" dirty="0" smtClean="0"/>
              <a:t> </a:t>
            </a:r>
            <a:r>
              <a:rPr dirty="0" smtClean="0"/>
              <a:t>}</a:t>
            </a:r>
            <a:endParaRPr dirty="0"/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 smtClean="0"/>
              <a:t>     </a:t>
            </a:r>
            <a:r>
              <a:rPr dirty="0" err="1" smtClean="0"/>
              <a:t>doubleNumFunction</a:t>
            </a:r>
            <a:r>
              <a:rPr dirty="0" smtClean="0"/>
              <a:t> </a:t>
            </a:r>
            <a:r>
              <a:rPr dirty="0"/>
              <a:t>=(</a:t>
            </a:r>
            <a:r>
              <a:rPr dirty="0" err="1">
                <a:solidFill>
                  <a:srgbClr val="931A68"/>
                </a:solidFill>
              </a:rPr>
              <a:t>int</a:t>
            </a:r>
            <a:r>
              <a:rPr dirty="0"/>
              <a:t> a) -&gt; a*2; //can skip {} return if 1 line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 smtClean="0"/>
              <a:t>     </a:t>
            </a:r>
            <a:r>
              <a:rPr dirty="0" err="1" smtClean="0"/>
              <a:t>divideFuntion</a:t>
            </a:r>
            <a:r>
              <a:rPr dirty="0" smtClean="0"/>
              <a:t> </a:t>
            </a:r>
            <a:r>
              <a:rPr dirty="0"/>
              <a:t>= </a:t>
            </a:r>
            <a:r>
              <a:rPr dirty="0">
                <a:solidFill>
                  <a:srgbClr val="931A68"/>
                </a:solidFill>
              </a:rPr>
              <a:t>public</a:t>
            </a:r>
            <a:r>
              <a:rPr dirty="0"/>
              <a:t> </a:t>
            </a:r>
            <a:r>
              <a:rPr dirty="0" err="1">
                <a:solidFill>
                  <a:srgbClr val="931A68"/>
                </a:solidFill>
              </a:rPr>
              <a:t>int</a:t>
            </a:r>
            <a:r>
              <a:rPr dirty="0"/>
              <a:t> divide(</a:t>
            </a:r>
            <a:r>
              <a:rPr dirty="0" err="1">
                <a:solidFill>
                  <a:srgbClr val="931A68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a,</a:t>
            </a:r>
            <a:r>
              <a:rPr dirty="0" err="1">
                <a:solidFill>
                  <a:srgbClr val="931A68"/>
                </a:solidFill>
              </a:rPr>
              <a:t>int</a:t>
            </a:r>
            <a:r>
              <a:rPr dirty="0"/>
              <a:t> b) {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	</a:t>
            </a:r>
            <a:r>
              <a:rPr lang="en-US" dirty="0" smtClean="0"/>
              <a:t>   </a:t>
            </a:r>
            <a:r>
              <a:rPr dirty="0" smtClean="0"/>
              <a:t>  </a:t>
            </a:r>
            <a:r>
              <a:rPr dirty="0">
                <a:solidFill>
                  <a:srgbClr val="931A68"/>
                </a:solidFill>
              </a:rPr>
              <a:t>if</a:t>
            </a:r>
            <a:r>
              <a:rPr dirty="0"/>
              <a:t> (b==0) </a:t>
            </a:r>
            <a:r>
              <a:rPr dirty="0">
                <a:solidFill>
                  <a:srgbClr val="931A68"/>
                </a:solidFill>
              </a:rPr>
              <a:t>return</a:t>
            </a:r>
            <a:r>
              <a:rPr dirty="0"/>
              <a:t> 0;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	  </a:t>
            </a:r>
            <a:r>
              <a:rPr lang="en-US" dirty="0" smtClean="0"/>
              <a:t>   </a:t>
            </a:r>
            <a:r>
              <a:rPr dirty="0" smtClean="0">
                <a:solidFill>
                  <a:srgbClr val="931A68"/>
                </a:solidFill>
              </a:rPr>
              <a:t>return</a:t>
            </a:r>
            <a:r>
              <a:rPr dirty="0" smtClean="0"/>
              <a:t> </a:t>
            </a:r>
            <a:r>
              <a:rPr dirty="0"/>
              <a:t>a/b;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</a:t>
            </a:r>
            <a:r>
              <a:rPr lang="en-US" dirty="0" smtClean="0"/>
              <a:t>  </a:t>
            </a:r>
            <a:r>
              <a:rPr dirty="0" smtClean="0"/>
              <a:t>}</a:t>
            </a:r>
            <a:endParaRPr dirty="0"/>
          </a:p>
          <a:p>
            <a:r>
              <a:rPr dirty="0"/>
              <a:t>       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 smtClean="0"/>
              <a:t>     </a:t>
            </a:r>
            <a:r>
              <a:rPr dirty="0" err="1" smtClean="0"/>
              <a:t>divideFuntion</a:t>
            </a:r>
            <a:r>
              <a:rPr dirty="0" smtClean="0"/>
              <a:t> </a:t>
            </a:r>
            <a:r>
              <a:rPr dirty="0"/>
              <a:t>= (</a:t>
            </a:r>
            <a:r>
              <a:rPr dirty="0" err="1">
                <a:solidFill>
                  <a:srgbClr val="931A68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a,</a:t>
            </a:r>
            <a:r>
              <a:rPr dirty="0" err="1">
                <a:solidFill>
                  <a:srgbClr val="931A68"/>
                </a:solidFill>
              </a:rPr>
              <a:t>int</a:t>
            </a:r>
            <a:r>
              <a:rPr dirty="0"/>
              <a:t> b)-&gt; {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	</a:t>
            </a:r>
            <a:r>
              <a:rPr lang="en-US" dirty="0" smtClean="0"/>
              <a:t>  </a:t>
            </a:r>
            <a:r>
              <a:rPr dirty="0" smtClean="0"/>
              <a:t>  </a:t>
            </a:r>
            <a:r>
              <a:rPr dirty="0">
                <a:solidFill>
                  <a:srgbClr val="931A68"/>
                </a:solidFill>
              </a:rPr>
              <a:t>if</a:t>
            </a:r>
            <a:r>
              <a:rPr dirty="0"/>
              <a:t> (b==0) </a:t>
            </a:r>
            <a:r>
              <a:rPr dirty="0">
                <a:solidFill>
                  <a:srgbClr val="931A68"/>
                </a:solidFill>
              </a:rPr>
              <a:t>return</a:t>
            </a:r>
            <a:r>
              <a:rPr dirty="0"/>
              <a:t> 0;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	  </a:t>
            </a:r>
            <a:r>
              <a:rPr lang="en-US" dirty="0" smtClean="0"/>
              <a:t>  </a:t>
            </a:r>
            <a:r>
              <a:rPr dirty="0" smtClean="0">
                <a:solidFill>
                  <a:srgbClr val="931A68"/>
                </a:solidFill>
              </a:rPr>
              <a:t>return</a:t>
            </a:r>
            <a:r>
              <a:rPr dirty="0" smtClean="0"/>
              <a:t> </a:t>
            </a:r>
            <a:r>
              <a:rPr dirty="0"/>
              <a:t>a/b;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    </a:t>
            </a:r>
            <a:r>
              <a:rPr lang="en-US" dirty="0" smtClean="0"/>
              <a:t> </a:t>
            </a:r>
            <a:r>
              <a:rPr dirty="0" smtClean="0"/>
              <a:t>};  </a:t>
            </a:r>
            <a:endParaRPr dirty="0"/>
          </a:p>
          <a:p>
            <a:r>
              <a:rPr dirty="0"/>
              <a:t> </a:t>
            </a:r>
          </a:p>
          <a:p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nterface Types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Interface Types</a:t>
            </a:r>
          </a:p>
        </p:txBody>
      </p:sp>
      <p:sp>
        <p:nvSpPr>
          <p:cNvPr id="138" name="Interface types are used as types for Lambda…"/>
          <p:cNvSpPr/>
          <p:nvPr/>
        </p:nvSpPr>
        <p:spPr>
          <a:xfrm>
            <a:off x="468838" y="2396222"/>
            <a:ext cx="12703256" cy="1159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>
              <a:buSzPct val="75000"/>
              <a:buChar char="•"/>
            </a:pPr>
            <a:r>
              <a:t>Interface types are used as types for Lambda</a:t>
            </a:r>
          </a:p>
          <a:p>
            <a:pPr marL="444500" indent="-444500">
              <a:buSzPct val="75000"/>
              <a:buChar char="•"/>
            </a:pPr>
            <a:endParaRPr/>
          </a:p>
          <a:p>
            <a:pPr marL="444500" indent="-444500">
              <a:buSzPct val="75000"/>
              <a:buChar char="•"/>
            </a:pPr>
            <a:r>
              <a:t>Interface name is not significant </a:t>
            </a:r>
          </a:p>
          <a:p>
            <a:pPr marL="444500" indent="-444500">
              <a:buSzPct val="75000"/>
              <a:buChar char="•"/>
            </a:pPr>
            <a:endParaRPr/>
          </a:p>
          <a:p>
            <a:pPr marL="444500" indent="-444500">
              <a:buSzPct val="75000"/>
              <a:buChar char="•"/>
            </a:pPr>
            <a:r>
              <a:t>Signature of method should match with Lambda</a:t>
            </a:r>
          </a:p>
          <a:p>
            <a:pPr marL="444500" indent="-444500">
              <a:buSzPct val="75000"/>
              <a:buChar char="•"/>
            </a:pPr>
            <a:endParaRPr/>
          </a:p>
          <a:p>
            <a:pPr marL="444500" indent="-444500">
              <a:buSzPct val="75000"/>
              <a:buChar char="•"/>
            </a:pPr>
            <a:r>
              <a:t>Interface should have only one method </a:t>
            </a:r>
          </a:p>
          <a:p>
            <a:pPr marL="444500" indent="-444500">
              <a:buSzPct val="75000"/>
              <a:buChar char="•"/>
            </a:pPr>
            <a:endParaRPr/>
          </a:p>
          <a:p>
            <a:pPr marL="444500" indent="-444500">
              <a:buSzPct val="75000"/>
              <a:buChar char="•"/>
            </a:pPr>
            <a:r>
              <a:t>Complier matches Lambda expression  with interface</a:t>
            </a:r>
          </a:p>
          <a:p>
            <a:pPr marL="444500" indent="-444500">
              <a:buSzPct val="75000"/>
              <a:buChar char="•"/>
            </a:pPr>
            <a:endParaRPr/>
          </a:p>
          <a:p>
            <a:pPr marL="444500" indent="-444500">
              <a:buSzPct val="75000"/>
              <a:buChar char="•"/>
            </a:pPr>
            <a:r>
              <a:t>Supports backward compatibility 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r>
              <a:t> </a:t>
            </a:r>
          </a:p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Interface Types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Interface Types</a:t>
            </a:r>
          </a:p>
        </p:txBody>
      </p:sp>
      <p:sp>
        <p:nvSpPr>
          <p:cNvPr id="141" name="DivideFuntion divide = (int a,int b)-&gt; {…"/>
          <p:cNvSpPr/>
          <p:nvPr/>
        </p:nvSpPr>
        <p:spPr>
          <a:xfrm>
            <a:off x="438546" y="1277084"/>
            <a:ext cx="12703256" cy="9016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</a:p>
          <a:p>
            <a:pPr defTabSz="457200">
              <a:defRPr sz="2400" u="sng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 DivideFuntion divide = (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a,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b)-&gt; {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    	  </a:t>
            </a:r>
            <a:r>
              <a:rPr>
                <a:solidFill>
                  <a:srgbClr val="931A68"/>
                </a:solidFill>
              </a:rPr>
              <a:t>if</a:t>
            </a:r>
            <a:r>
              <a:t> (b==0) 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0;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    	  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a/b;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    };  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interface</a:t>
            </a:r>
            <a:r>
              <a:t> DivideFuntion {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b (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</a:t>
            </a:r>
            <a:r>
              <a:rPr>
                <a:solidFill>
                  <a:srgbClr val="7E504F"/>
                </a:solidFill>
              </a:rPr>
              <a:t>a</a:t>
            </a:r>
            <a:r>
              <a:t>,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</a:t>
            </a:r>
            <a:r>
              <a:rPr>
                <a:solidFill>
                  <a:srgbClr val="7E504F"/>
                </a:solidFill>
              </a:rPr>
              <a:t>b</a:t>
            </a:r>
            <a:r>
              <a:t>);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doubleNumFunction =(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a) -&gt; a*2;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doubleNumFunction = a -&gt; a*2;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defTabSz="457200">
              <a:defRPr sz="2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Thread </a:t>
            </a:r>
            <a:r>
              <a:rPr u="sng">
                <a:solidFill>
                  <a:srgbClr val="0326CC"/>
                </a:solidFill>
              </a:rPr>
              <a:t>myThread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rPr>
                <a:solidFill>
                  <a:srgbClr val="000000"/>
                </a:solidFill>
              </a:rPr>
              <a:t> Thread(()-&gt;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rPr>
                <a:solidFill>
                  <a:srgbClr val="000000"/>
                </a:solidFill>
              </a:rPr>
              <a:t>.println(</a:t>
            </a:r>
            <a:r>
              <a:t>"Welcome to Tech Talk"</a:t>
            </a:r>
            <a:r>
              <a:rPr>
                <a:solidFill>
                  <a:srgbClr val="000000"/>
                </a:solidFill>
              </a:rPr>
              <a:t>));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unctional Interface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Functional Interface</a:t>
            </a:r>
          </a:p>
        </p:txBody>
      </p:sp>
      <p:sp>
        <p:nvSpPr>
          <p:cNvPr id="144" name="Interface with one abstract method is a functional interface…"/>
          <p:cNvSpPr/>
          <p:nvPr/>
        </p:nvSpPr>
        <p:spPr>
          <a:xfrm>
            <a:off x="150772" y="2000984"/>
            <a:ext cx="12703256" cy="7569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</a:p>
          <a:p>
            <a:pPr defTabSz="457200">
              <a:defRPr sz="2400" u="sng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marL="444500" indent="-444500">
              <a:buSzPct val="75000"/>
              <a:buChar char="•"/>
            </a:pPr>
            <a:r>
              <a:t> Interface with one abstract method is a functional interface </a:t>
            </a:r>
          </a:p>
          <a:p>
            <a:endParaRPr/>
          </a:p>
          <a:p>
            <a:pPr marL="444500" indent="-444500">
              <a:buSzPct val="75000"/>
              <a:buChar char="•"/>
            </a:pPr>
            <a:r>
              <a:t> Functional interface supports multiple default methods</a:t>
            </a:r>
          </a:p>
          <a:p>
            <a:endParaRPr/>
          </a:p>
          <a:p>
            <a:pPr marL="444500" indent="-444500">
              <a:buSzPct val="75000"/>
              <a:buChar char="•"/>
            </a:pPr>
            <a:r>
              <a:t> Functional interface is a property of interface</a:t>
            </a:r>
          </a:p>
          <a:p>
            <a:endParaRPr/>
          </a:p>
          <a:p>
            <a:pPr marL="444500" indent="-444500">
              <a:buSzPct val="75000"/>
              <a:buChar char="•"/>
            </a:pPr>
            <a:r>
              <a:t> @FuncationalInterface is optional but recommended</a:t>
            </a:r>
          </a:p>
          <a:p>
            <a:endParaRPr/>
          </a:p>
          <a:p>
            <a:pPr marL="444500" indent="-444500">
              <a:buSzPct val="75000"/>
              <a:buChar char="•"/>
            </a:pPr>
            <a:r>
              <a:t>Java 8 supports out of box functional interfaces </a:t>
            </a:r>
          </a:p>
          <a:p>
            <a:r>
              <a:t> </a:t>
            </a:r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134</Words>
  <Application>Microsoft Office PowerPoint</Application>
  <PresentationFormat>Custom</PresentationFormat>
  <Paragraphs>189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White</vt:lpstr>
      <vt:lpstr>Java 8</vt:lpstr>
      <vt:lpstr>Why Lambdas ?</vt:lpstr>
      <vt:lpstr>OOPs</vt:lpstr>
      <vt:lpstr>λ Expression Deep Dive</vt:lpstr>
      <vt:lpstr>Function as value</vt:lpstr>
      <vt:lpstr>Variants</vt:lpstr>
      <vt:lpstr>Interface Types</vt:lpstr>
      <vt:lpstr>Interface Types</vt:lpstr>
      <vt:lpstr>Functional Interface</vt:lpstr>
      <vt:lpstr>Functional Interface</vt:lpstr>
      <vt:lpstr>Method References</vt:lpstr>
      <vt:lpstr>Method References</vt:lpstr>
      <vt:lpstr>foreach Iterations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</dc:title>
  <cp:lastModifiedBy>1387934</cp:lastModifiedBy>
  <cp:revision>9</cp:revision>
  <dcterms:modified xsi:type="dcterms:W3CDTF">2017-09-12T10:01:01Z</dcterms:modified>
</cp:coreProperties>
</file>