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>
  <p:sldMasterIdLst>
    <p:sldMasterId id="2147483660" r:id="rId1"/>
  </p:sldMasterIdLst>
  <p:notesMasterIdLst>
    <p:notesMasterId r:id="rId18"/>
  </p:notesMasterIdLst>
  <p:sldIdLst>
    <p:sldId id="256" r:id="rId2"/>
    <p:sldId id="397" r:id="rId3"/>
    <p:sldId id="398" r:id="rId4"/>
    <p:sldId id="399" r:id="rId5"/>
    <p:sldId id="400" r:id="rId6"/>
    <p:sldId id="401" r:id="rId7"/>
    <p:sldId id="405" r:id="rId8"/>
    <p:sldId id="408" r:id="rId9"/>
    <p:sldId id="404" r:id="rId10"/>
    <p:sldId id="402" r:id="rId11"/>
    <p:sldId id="406" r:id="rId12"/>
    <p:sldId id="403" r:id="rId13"/>
    <p:sldId id="409" r:id="rId14"/>
    <p:sldId id="410" r:id="rId15"/>
    <p:sldId id="407" r:id="rId16"/>
    <p:sldId id="411" r:id="rId1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BCBEC0"/>
    <a:srgbClr val="C3E2C1"/>
    <a:srgbClr val="6BA8D0"/>
    <a:srgbClr val="9FD18B"/>
    <a:srgbClr val="DBE8F3"/>
    <a:srgbClr val="A1C5E0"/>
    <a:srgbClr val="E9F4E7"/>
    <a:srgbClr val="6AC17B"/>
    <a:srgbClr val="E6E7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94444" autoAdjust="0"/>
  </p:normalViewPr>
  <p:slideViewPr>
    <p:cSldViewPr showGuides="1">
      <p:cViewPr varScale="1">
        <p:scale>
          <a:sx n="69" d="100"/>
          <a:sy n="69" d="100"/>
        </p:scale>
        <p:origin x="-960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5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3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4EE31-C71B-431F-8D40-99E6A756B6F3}" type="datetimeFigureOut">
              <a:rPr lang="en-GB" smtClean="0"/>
              <a:pPr/>
              <a:t>30/08/2017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BC2F0-24EA-4D33-A35B-C650A8F993E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BC2F0-24EA-4D33-A35B-C650A8F993EC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BC2F0-24EA-4D33-A35B-C650A8F993EC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WB_PPTcover-BLU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225"/>
          <a:stretch/>
        </p:blipFill>
        <p:spPr>
          <a:xfrm>
            <a:off x="2" y="12599"/>
            <a:ext cx="9905998" cy="6832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66818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WB_PPTcover-Grn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252"/>
          <a:stretch/>
        </p:blipFill>
        <p:spPr>
          <a:xfrm>
            <a:off x="3" y="12600"/>
            <a:ext cx="9908664" cy="683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689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WB_PPT_Divider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121" b="2696"/>
          <a:stretch/>
        </p:blipFill>
        <p:spPr>
          <a:xfrm>
            <a:off x="2350" y="1088141"/>
            <a:ext cx="9903650" cy="575725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0234" y="4833001"/>
            <a:ext cx="9259747" cy="1029600"/>
          </a:xfrm>
        </p:spPr>
        <p:txBody>
          <a:bodyPr anchor="t">
            <a:normAutofit/>
          </a:bodyPr>
          <a:lstStyle>
            <a:lvl1pPr algn="l">
              <a:defRPr sz="3500" baseline="0">
                <a:solidFill>
                  <a:schemeClr val="accent5"/>
                </a:solidFill>
                <a:latin typeface="Cover Titl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0234" y="3709800"/>
            <a:ext cx="9243814" cy="96604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24092" y="6370184"/>
            <a:ext cx="946930" cy="36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9082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/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72000" rIns="0" bIns="0" rtlCol="0">
            <a:normAutofit/>
          </a:bodyPr>
          <a:lstStyle>
            <a:lvl1pPr marL="328142" marR="0" indent="-328142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>
                <a:tab pos="6164618" algn="r"/>
              </a:tabLst>
              <a:defRPr baseline="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 smtClean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 smtClean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 smtClean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 smtClean="0">
                <a:solidFill>
                  <a:srgbClr val="6D6E71"/>
                </a:solidFill>
                <a:latin typeface="Arial" charset="0"/>
              </a:rPr>
              <a:t>Edit Page Title	#</a:t>
            </a:r>
          </a:p>
        </p:txBody>
      </p:sp>
    </p:spTree>
    <p:extLst>
      <p:ext uri="{BB962C8B-B14F-4D97-AF65-F5344CB8AC3E}">
        <p14:creationId xmlns:p14="http://schemas.microsoft.com/office/powerpoint/2010/main" xmlns="" val="33162295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1876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24091" y="1323001"/>
            <a:ext cx="4488509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2"/>
          </p:nvPr>
        </p:nvSpPr>
        <p:spPr>
          <a:xfrm>
            <a:off x="5093400" y="1323001"/>
            <a:ext cx="4490438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6380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91" y="199800"/>
            <a:ext cx="9259747" cy="702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26" descr="Visual Identitiy Band"/>
          <p:cNvPicPr preferRelativeResize="0"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4092" y="6370184"/>
            <a:ext cx="946930" cy="361884"/>
          </a:xfrm>
          <a:prstGeom prst="rect">
            <a:avLst/>
          </a:prstGeom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223410" y="6447452"/>
            <a:ext cx="357028" cy="2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6E0DC809-1827-F44D-A8AA-8C566384234E}" type="slidenum">
              <a:rPr lang="en-US" sz="900" baseline="0">
                <a:solidFill>
                  <a:srgbClr val="6D6E71"/>
                </a:solidFill>
                <a:latin typeface="+mn-lt"/>
              </a:rPr>
              <a:pPr algn="r" eaLnBrk="1" hangingPunct="1"/>
              <a:t>‹#›</a:t>
            </a:fld>
            <a:endParaRPr lang="en-US" sz="900" baseline="0">
              <a:solidFill>
                <a:srgbClr val="6D6E71"/>
              </a:solidFill>
              <a:latin typeface="+mn-lt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661057" y="6471270"/>
            <a:ext cx="3473490" cy="25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32630" bIns="0" anchor="ctr"/>
          <a:lstStyle/>
          <a:p>
            <a:pPr marL="562284" indent="-562284" algn="r" defTabSz="1122860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GB" sz="900" baseline="0" dirty="0" smtClean="0">
                <a:solidFill>
                  <a:srgbClr val="6D6E71"/>
                </a:solidFill>
                <a:latin typeface="+mn-lt"/>
                <a:ea typeface="+mn-ea"/>
              </a:rPr>
              <a:t>Document Title</a:t>
            </a:r>
            <a:endParaRPr lang="en-GB" sz="900" baseline="0" dirty="0">
              <a:solidFill>
                <a:srgbClr val="6D6E7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315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0" r:id="rId3"/>
    <p:sldLayoutId id="2147483701" r:id="rId4"/>
    <p:sldLayoutId id="2147483666" r:id="rId5"/>
    <p:sldLayoutId id="2147483668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accent5"/>
          </a:solidFill>
          <a:latin typeface="Slide Heading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Body Level 1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10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Body Level 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80000"/>
        <a:buFont typeface="Courier New" panose="02070309020205020404" pitchFamily="49" charset="0"/>
        <a:buChar char="o"/>
        <a:defRPr sz="1500" kern="1200" baseline="0">
          <a:solidFill>
            <a:schemeClr val="tx1"/>
          </a:solidFill>
          <a:latin typeface="Body Level 3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60000"/>
        <a:buFont typeface="Wingdings" panose="05000000000000000000" pitchFamily="2" charset="2"/>
        <a:buChar char="q"/>
        <a:defRPr sz="1400" kern="1200" baseline="0">
          <a:solidFill>
            <a:schemeClr val="tx1"/>
          </a:solidFill>
          <a:latin typeface="Body Level 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-"/>
        <a:defRPr sz="1200" kern="1200" baseline="0">
          <a:solidFill>
            <a:schemeClr val="tx1"/>
          </a:solidFill>
          <a:latin typeface="Body Level 5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repo1.maven.org/maven2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m2e/" TargetMode="External"/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219200"/>
            <a:ext cx="5316116" cy="1495525"/>
          </a:xfrm>
        </p:spPr>
        <p:txBody>
          <a:bodyPr/>
          <a:lstStyle/>
          <a:p>
            <a:r>
              <a:rPr lang="en-GB" dirty="0" smtClean="0"/>
              <a:t>Tech-Talk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2819400"/>
            <a:ext cx="5035223" cy="726458"/>
          </a:xfrm>
        </p:spPr>
        <p:txBody>
          <a:bodyPr/>
          <a:lstStyle/>
          <a:p>
            <a:r>
              <a:rPr lang="en-GB" dirty="0" smtClean="0"/>
              <a:t>Maven 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48200" y="4343400"/>
            <a:ext cx="5035223" cy="92471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000" noProof="0" dirty="0" smtClean="0">
                <a:solidFill>
                  <a:schemeClr val="bg2"/>
                </a:solidFill>
                <a:latin typeface="Cover Description"/>
              </a:rPr>
              <a:t>Ashwath(1548816)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ver Descriptio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93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Maven Repositories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9259747" cy="48470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 dirty="0" smtClean="0">
                <a:solidFill>
                  <a:srgbClr val="002060"/>
                </a:solidFill>
              </a:rPr>
              <a:t>	Repositories store </a:t>
            </a:r>
            <a:r>
              <a:rPr lang="en-GB" sz="2000" dirty="0" err="1" smtClean="0">
                <a:solidFill>
                  <a:srgbClr val="002060"/>
                </a:solidFill>
              </a:rPr>
              <a:t>artifacts</a:t>
            </a:r>
            <a:r>
              <a:rPr lang="en-GB" sz="2000" dirty="0" smtClean="0">
                <a:solidFill>
                  <a:srgbClr val="002060"/>
                </a:solidFill>
              </a:rPr>
              <a:t> and dependencies of various types. </a:t>
            </a:r>
            <a:r>
              <a:rPr lang="en-GB" sz="2000" dirty="0" err="1" smtClean="0">
                <a:solidFill>
                  <a:srgbClr val="002060"/>
                </a:solidFill>
              </a:rPr>
              <a:t>Artifacts</a:t>
            </a:r>
            <a:r>
              <a:rPr lang="en-GB" sz="2000" dirty="0" smtClean="0">
                <a:solidFill>
                  <a:srgbClr val="002060"/>
                </a:solidFill>
              </a:rPr>
              <a:t> from remote repositories are downloaded to local repository</a:t>
            </a:r>
          </a:p>
          <a:p>
            <a:pPr>
              <a:lnSpc>
                <a:spcPct val="150000"/>
              </a:lnSpc>
            </a:pPr>
            <a:endParaRPr lang="en-GB" sz="20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000" b="1" dirty="0" smtClean="0">
                <a:solidFill>
                  <a:srgbClr val="002060"/>
                </a:solidFill>
              </a:rPr>
              <a:t>	Central repositories</a:t>
            </a:r>
            <a:r>
              <a:rPr lang="en-GB" sz="2000" dirty="0" smtClean="0">
                <a:solidFill>
                  <a:srgbClr val="002060"/>
                </a:solidFill>
              </a:rPr>
              <a:t>: Default Maven repository for download </a:t>
            </a:r>
            <a:r>
              <a:rPr lang="en-US" sz="2000" b="1" dirty="0" smtClean="0">
                <a:solidFill>
                  <a:srgbClr val="002060"/>
                </a:solidFill>
                <a:hlinkClick r:id="rId2"/>
              </a:rPr>
              <a:t>http://repo1.maven.org/maven2/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GB" sz="20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000" b="1" dirty="0" smtClean="0">
                <a:solidFill>
                  <a:srgbClr val="002060"/>
                </a:solidFill>
              </a:rPr>
              <a:t>	Local repositories : </a:t>
            </a:r>
            <a:r>
              <a:rPr lang="en-GB" sz="2000" dirty="0" smtClean="0">
                <a:solidFill>
                  <a:srgbClr val="002060"/>
                </a:solidFill>
              </a:rPr>
              <a:t>stores all your </a:t>
            </a:r>
            <a:r>
              <a:rPr lang="en-GB" sz="2000" dirty="0" err="1" smtClean="0">
                <a:solidFill>
                  <a:srgbClr val="002060"/>
                </a:solidFill>
              </a:rPr>
              <a:t>artifacts</a:t>
            </a:r>
            <a:r>
              <a:rPr lang="en-GB" sz="2000" dirty="0" smtClean="0">
                <a:solidFill>
                  <a:srgbClr val="002060"/>
                </a:solidFill>
              </a:rPr>
              <a:t> at </a:t>
            </a:r>
            <a:r>
              <a:rPr lang="en-GB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~/.m2/repository</a:t>
            </a:r>
            <a:endParaRPr lang="en-GB" sz="20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GB" sz="20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000" b="1" dirty="0" smtClean="0">
                <a:solidFill>
                  <a:srgbClr val="002060"/>
                </a:solidFill>
              </a:rPr>
              <a:t>	Remote repositories : </a:t>
            </a:r>
            <a:r>
              <a:rPr lang="en-GB" sz="2000" dirty="0" smtClean="0">
                <a:solidFill>
                  <a:srgbClr val="002060"/>
                </a:solidFill>
              </a:rPr>
              <a:t>stores allows </a:t>
            </a:r>
            <a:r>
              <a:rPr lang="en-GB" sz="2000" dirty="0" err="1" smtClean="0">
                <a:solidFill>
                  <a:srgbClr val="002060"/>
                </a:solidFill>
              </a:rPr>
              <a:t>artifacts</a:t>
            </a:r>
            <a:r>
              <a:rPr lang="en-GB" sz="2000" dirty="0" smtClean="0">
                <a:solidFill>
                  <a:srgbClr val="002060"/>
                </a:solidFill>
              </a:rPr>
              <a:t> to be available to your project based on dependencies are mentioned</a:t>
            </a:r>
          </a:p>
          <a:p>
            <a:endParaRPr lang="en-GB" sz="2000" dirty="0" smtClean="0">
              <a:solidFill>
                <a:srgbClr val="002060"/>
              </a:solidFill>
            </a:endParaRPr>
          </a:p>
          <a:p>
            <a:endParaRPr lang="en-GB" sz="2000" dirty="0" smtClean="0">
              <a:solidFill>
                <a:srgbClr val="002060"/>
              </a:solidFill>
            </a:endParaRPr>
          </a:p>
          <a:p>
            <a:endParaRPr lang="en-GB" sz="2000" dirty="0" smtClean="0">
              <a:solidFill>
                <a:srgbClr val="002060"/>
              </a:solidFill>
            </a:endParaRPr>
          </a:p>
          <a:p>
            <a:endParaRPr lang="en-GB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Maven Repositories cont..</a:t>
            </a:r>
            <a:endParaRPr lang="en-GB" dirty="0"/>
          </a:p>
        </p:txBody>
      </p:sp>
      <p:pic>
        <p:nvPicPr>
          <p:cNvPr id="20482" name="Picture 2" descr="Image result for maven reposito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143000"/>
            <a:ext cx="5181600" cy="5514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Maven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122" name="Picture 2" descr="Image result for maven lifecyc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9448800" cy="5124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1323000"/>
            <a:ext cx="9259747" cy="492539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900" dirty="0" smtClean="0">
                <a:solidFill>
                  <a:srgbClr val="002060"/>
                </a:solidFill>
              </a:rPr>
              <a:t>Powerful feature in Maven: Create a project site a</a:t>
            </a:r>
            <a:r>
              <a:rPr lang="en-GB" sz="1900" dirty="0" smtClean="0">
                <a:solidFill>
                  <a:srgbClr val="002060"/>
                </a:solidFill>
              </a:rPr>
              <a:t>automatically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>
                <a:solidFill>
                  <a:srgbClr val="002060"/>
                </a:solidFill>
              </a:rPr>
              <a:t>Info retrieved from the POM, source code</a:t>
            </a:r>
          </a:p>
          <a:p>
            <a:pPr>
              <a:buFont typeface="Wingdings" pitchFamily="2" charset="2"/>
              <a:buChar char="q"/>
            </a:pPr>
            <a:r>
              <a:rPr lang="en-GB" sz="1900" dirty="0" smtClean="0">
                <a:solidFill>
                  <a:srgbClr val="002060"/>
                </a:solidFill>
              </a:rPr>
              <a:t>Provides information regarding</a:t>
            </a:r>
          </a:p>
          <a:p>
            <a:r>
              <a:rPr lang="en-GB" sz="1900" dirty="0" smtClean="0">
                <a:solidFill>
                  <a:srgbClr val="002060"/>
                </a:solidFill>
              </a:rPr>
              <a:t>	- Dependencies</a:t>
            </a:r>
          </a:p>
          <a:p>
            <a:r>
              <a:rPr lang="en-GB" sz="1900" dirty="0" smtClean="0">
                <a:solidFill>
                  <a:srgbClr val="002060"/>
                </a:solidFill>
              </a:rPr>
              <a:t>	- Issue tracking</a:t>
            </a:r>
          </a:p>
          <a:p>
            <a:r>
              <a:rPr lang="en-GB" sz="1900" dirty="0" smtClean="0">
                <a:solidFill>
                  <a:srgbClr val="002060"/>
                </a:solidFill>
              </a:rPr>
              <a:t>	- Licensing</a:t>
            </a:r>
          </a:p>
          <a:p>
            <a:r>
              <a:rPr lang="en-GB" sz="1900" dirty="0" smtClean="0">
                <a:solidFill>
                  <a:srgbClr val="002060"/>
                </a:solidFill>
              </a:rPr>
              <a:t>	- Development team</a:t>
            </a:r>
          </a:p>
          <a:p>
            <a:pPr>
              <a:buFont typeface="Wingdings" pitchFamily="2" charset="2"/>
              <a:buChar char="q"/>
            </a:pPr>
            <a:r>
              <a:rPr lang="en-GB" sz="1900" dirty="0" smtClean="0">
                <a:solidFill>
                  <a:srgbClr val="002060"/>
                </a:solidFill>
              </a:rPr>
              <a:t>Provides various reports</a:t>
            </a:r>
          </a:p>
          <a:p>
            <a:r>
              <a:rPr lang="en-GB" sz="1900" dirty="0" smtClean="0">
                <a:solidFill>
                  <a:srgbClr val="002060"/>
                </a:solidFill>
              </a:rPr>
              <a:t>	- Test coverage</a:t>
            </a:r>
          </a:p>
          <a:p>
            <a:r>
              <a:rPr lang="en-GB" sz="1900" dirty="0" smtClean="0">
                <a:solidFill>
                  <a:srgbClr val="002060"/>
                </a:solidFill>
              </a:rPr>
              <a:t>	- Internationalisation</a:t>
            </a:r>
          </a:p>
          <a:p>
            <a:r>
              <a:rPr lang="en-GB" sz="1900" dirty="0" smtClean="0">
                <a:solidFill>
                  <a:srgbClr val="002060"/>
                </a:solidFill>
              </a:rPr>
              <a:t>	- </a:t>
            </a:r>
            <a:r>
              <a:rPr lang="en-GB" sz="1900" dirty="0" err="1" smtClean="0">
                <a:solidFill>
                  <a:srgbClr val="002060"/>
                </a:solidFill>
              </a:rPr>
              <a:t>JavaDocs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Maven site repository</a:t>
            </a:r>
            <a:endParaRPr lang="en-GB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88392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24000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 smtClean="0"/>
              <a:t> </a:t>
            </a:r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r>
              <a:rPr lang="en-GB" sz="6000" b="1" i="1" dirty="0" smtClean="0">
                <a:solidFill>
                  <a:schemeClr val="accent2">
                    <a:lumMod val="75000"/>
                  </a:schemeClr>
                </a:solidFill>
                <a:latin typeface="CG Omega" pitchFamily="34" charset="0"/>
              </a:rPr>
              <a:t>Thank You!!</a:t>
            </a:r>
            <a:endParaRPr lang="en-GB" sz="6000" b="1" i="1" dirty="0">
              <a:solidFill>
                <a:schemeClr val="accent2">
                  <a:lumMod val="75000"/>
                </a:schemeClr>
              </a:solidFill>
              <a:latin typeface="CG Omeg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2000" dirty="0" smtClean="0">
                <a:solidFill>
                  <a:srgbClr val="000000"/>
                </a:solidFill>
              </a:rPr>
              <a:t>Maven Introduction and Installation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2000" dirty="0" smtClean="0">
                <a:solidFill>
                  <a:srgbClr val="000000"/>
                </a:solidFill>
              </a:rPr>
              <a:t>Project Object Model (POM)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2000" dirty="0" smtClean="0">
                <a:solidFill>
                  <a:srgbClr val="000000"/>
                </a:solidFill>
              </a:rPr>
              <a:t>Dependency Management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2000" dirty="0" smtClean="0">
                <a:solidFill>
                  <a:srgbClr val="000000"/>
                </a:solidFill>
              </a:rPr>
              <a:t>Project Lifecycle Goals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2000" dirty="0" smtClean="0">
                <a:solidFill>
                  <a:srgbClr val="000000"/>
                </a:solidFill>
              </a:rPr>
              <a:t>Maven Repository 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2000" dirty="0" smtClean="0">
                <a:solidFill>
                  <a:srgbClr val="000000"/>
                </a:solidFill>
              </a:rPr>
              <a:t>Project Management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q"/>
            </a:pPr>
            <a:endParaRPr lang="en-GB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Maven 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9448800" cy="484701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000000"/>
                </a:solidFill>
              </a:rPr>
              <a:t>	Apache Maven</a:t>
            </a:r>
            <a:r>
              <a:rPr lang="en-US" sz="2000" dirty="0" smtClean="0">
                <a:solidFill>
                  <a:srgbClr val="000000"/>
                </a:solidFill>
              </a:rPr>
              <a:t> is a software project management and comprehension tool. Based on the concept of a project object model (</a:t>
            </a:r>
            <a:r>
              <a:rPr lang="en-US" sz="2000" b="1" dirty="0" smtClean="0">
                <a:solidFill>
                  <a:srgbClr val="000000"/>
                </a:solidFill>
              </a:rPr>
              <a:t>POM</a:t>
            </a:r>
            <a:r>
              <a:rPr lang="en-US" sz="2000" dirty="0" smtClean="0">
                <a:solidFill>
                  <a:srgbClr val="000000"/>
                </a:solidFill>
              </a:rPr>
              <a:t>), Maven can manage a project's build, reporting and documentation from a central piece of information. </a:t>
            </a:r>
          </a:p>
          <a:p>
            <a:pPr algn="just">
              <a:lnSpc>
                <a:spcPct val="200000"/>
              </a:lnSpc>
            </a:pPr>
            <a:r>
              <a:rPr lang="en-US" sz="2000" b="1" dirty="0" smtClean="0">
                <a:solidFill>
                  <a:srgbClr val="000000"/>
                </a:solidFill>
              </a:rPr>
              <a:t>	</a:t>
            </a:r>
            <a:r>
              <a:rPr lang="en-GB" sz="2000" b="1" dirty="0" smtClean="0">
                <a:solidFill>
                  <a:srgbClr val="000000"/>
                </a:solidFill>
              </a:rPr>
              <a:t>Maven Objectives</a:t>
            </a:r>
            <a:r>
              <a:rPr lang="en-GB" sz="2000" dirty="0" smtClean="0">
                <a:solidFill>
                  <a:srgbClr val="000000"/>
                </a:solidFill>
              </a:rPr>
              <a:t>: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2000" dirty="0" smtClean="0">
                <a:solidFill>
                  <a:srgbClr val="000000"/>
                </a:solidFill>
              </a:rPr>
              <a:t>Making easy build process - Builds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2000" dirty="0" smtClean="0">
                <a:solidFill>
                  <a:srgbClr val="000000"/>
                </a:solidFill>
              </a:rPr>
              <a:t>Providing Uniform build system - Releases/Distribution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2000" dirty="0" smtClean="0">
                <a:solidFill>
                  <a:srgbClr val="000000"/>
                </a:solidFill>
              </a:rPr>
              <a:t>Guidelines for best practices development</a:t>
            </a:r>
            <a:endParaRPr lang="en-GB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Maven Installation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2000" dirty="0" smtClean="0">
                <a:solidFill>
                  <a:srgbClr val="000000"/>
                </a:solidFill>
              </a:rPr>
              <a:t>Maven can be downloaded from </a:t>
            </a:r>
            <a:r>
              <a:rPr lang="en-GB" sz="2000" dirty="0" smtClean="0">
                <a:solidFill>
                  <a:srgbClr val="000000"/>
                </a:solidFill>
                <a:hlinkClick r:id="rId2"/>
              </a:rPr>
              <a:t>https://maven.apache.org/download.cgi</a:t>
            </a:r>
            <a:endParaRPr lang="en-GB" sz="2000" dirty="0" smtClean="0">
              <a:solidFill>
                <a:srgbClr val="000000"/>
              </a:solidFill>
            </a:endParaRPr>
          </a:p>
          <a:p>
            <a:pPr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2000" dirty="0" smtClean="0">
                <a:solidFill>
                  <a:srgbClr val="000000"/>
                </a:solidFill>
              </a:rPr>
              <a:t>For windows operating system select .zip 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2000" dirty="0" smtClean="0">
                <a:solidFill>
                  <a:srgbClr val="000000"/>
                </a:solidFill>
              </a:rPr>
              <a:t>Extract the zip file 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2000" dirty="0" smtClean="0">
                <a:solidFill>
                  <a:srgbClr val="000000"/>
                </a:solidFill>
              </a:rPr>
              <a:t>Update path in environment variable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2000" dirty="0" smtClean="0">
                <a:solidFill>
                  <a:srgbClr val="000000"/>
                </a:solidFill>
              </a:rPr>
              <a:t>Run </a:t>
            </a:r>
            <a:r>
              <a:rPr lang="en-GB" sz="2000" dirty="0" err="1" smtClean="0">
                <a:solidFill>
                  <a:srgbClr val="000000"/>
                </a:solidFill>
              </a:rPr>
              <a:t>mvn</a:t>
            </a:r>
            <a:r>
              <a:rPr lang="en-GB" sz="2000" dirty="0" smtClean="0">
                <a:solidFill>
                  <a:srgbClr val="000000"/>
                </a:solidFill>
              </a:rPr>
              <a:t> –version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2000" dirty="0" smtClean="0">
                <a:solidFill>
                  <a:srgbClr val="000000"/>
                </a:solidFill>
              </a:rPr>
              <a:t>Eclipse provides maven </a:t>
            </a:r>
            <a:r>
              <a:rPr lang="en-GB" sz="2000" dirty="0" err="1" smtClean="0">
                <a:solidFill>
                  <a:srgbClr val="000000"/>
                </a:solidFill>
              </a:rPr>
              <a:t>plugin</a:t>
            </a:r>
            <a:r>
              <a:rPr lang="en-GB" sz="2000" dirty="0" smtClean="0">
                <a:solidFill>
                  <a:srgbClr val="000000"/>
                </a:solidFill>
              </a:rPr>
              <a:t> –M2Eclipse from </a:t>
            </a:r>
            <a:r>
              <a:rPr lang="en-GB" sz="2000" dirty="0" smtClean="0">
                <a:solidFill>
                  <a:srgbClr val="000000"/>
                </a:solidFill>
                <a:hlinkClick r:id="rId3"/>
              </a:rPr>
              <a:t>http://www.eclipse.org/m2e/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endParaRPr lang="en-GB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Maven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1323001"/>
            <a:ext cx="9259747" cy="1420199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GB" sz="1900" dirty="0" smtClean="0">
                <a:solidFill>
                  <a:srgbClr val="000000"/>
                </a:solidFill>
              </a:rPr>
              <a:t>Maven project can be created from Eclipse or using command line.</a:t>
            </a:r>
          </a:p>
          <a:p>
            <a:pPr algn="just">
              <a:lnSpc>
                <a:spcPct val="200000"/>
              </a:lnSpc>
            </a:pPr>
            <a:r>
              <a:rPr lang="en-GB" sz="1900" b="1" dirty="0" smtClean="0">
                <a:solidFill>
                  <a:srgbClr val="000000"/>
                </a:solidFill>
              </a:rPr>
              <a:t>“maven-</a:t>
            </a:r>
            <a:r>
              <a:rPr lang="en-GB" sz="1900" b="1" dirty="0" err="1" smtClean="0">
                <a:solidFill>
                  <a:srgbClr val="000000"/>
                </a:solidFill>
              </a:rPr>
              <a:t>arctype</a:t>
            </a:r>
            <a:r>
              <a:rPr lang="en-GB" sz="1900" b="1" dirty="0" smtClean="0">
                <a:solidFill>
                  <a:srgbClr val="000000"/>
                </a:solidFill>
              </a:rPr>
              <a:t>-</a:t>
            </a:r>
            <a:r>
              <a:rPr lang="en-GB" sz="1900" b="1" dirty="0" err="1" smtClean="0">
                <a:solidFill>
                  <a:srgbClr val="000000"/>
                </a:solidFill>
              </a:rPr>
              <a:t>quickstart</a:t>
            </a:r>
            <a:r>
              <a:rPr lang="en-GB" sz="1900" b="1" dirty="0" smtClean="0">
                <a:solidFill>
                  <a:srgbClr val="000000"/>
                </a:solidFill>
              </a:rPr>
              <a:t>”</a:t>
            </a:r>
            <a:r>
              <a:rPr lang="en-GB" sz="1900" dirty="0" smtClean="0">
                <a:solidFill>
                  <a:srgbClr val="000000"/>
                </a:solidFill>
              </a:rPr>
              <a:t> allows maven based project to be created</a:t>
            </a:r>
          </a:p>
        </p:txBody>
      </p:sp>
      <p:graphicFrame>
        <p:nvGraphicFramePr>
          <p:cNvPr id="5" name="Group 41"/>
          <p:cNvGraphicFramePr>
            <a:graphicFrameLocks noGrp="1"/>
          </p:cNvGraphicFramePr>
          <p:nvPr/>
        </p:nvGraphicFramePr>
        <p:xfrm>
          <a:off x="914400" y="2819400"/>
          <a:ext cx="7621588" cy="3124224"/>
        </p:xfrm>
        <a:graphic>
          <a:graphicData uri="http://schemas.openxmlformats.org/drawingml/2006/table">
            <a:tbl>
              <a:tblPr/>
              <a:tblGrid>
                <a:gridCol w="1405640"/>
                <a:gridCol w="6215948"/>
              </a:tblGrid>
              <a:tr h="55783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8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DejaVu Sans" charset="0"/>
                          <a:cs typeface="DejaVu Sans" charset="0"/>
                        </a:rPr>
                        <a:t>Coordinate</a:t>
                      </a:r>
                    </a:p>
                  </a:txBody>
                  <a:tcPr marL="90000" marR="90000" marT="89064" marB="4680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8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DejaVu Sans" charset="0"/>
                          <a:cs typeface="DejaVu Sans" charset="0"/>
                        </a:rPr>
                        <a:t>Definition</a:t>
                      </a:r>
                    </a:p>
                  </a:txBody>
                  <a:tcPr marL="90000" marR="90000" marT="89064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52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8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DejaVu Sans" charset="0"/>
                          <a:cs typeface="DejaVu Sans" charset="0"/>
                        </a:rPr>
                        <a:t>groupId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89064" marB="4680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8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DejaVu Sans" charset="0"/>
                          <a:cs typeface="DejaVu Sans" charset="0"/>
                        </a:rPr>
                        <a:t>Groups a set of artifacts into a logical group (e.g.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DejaVu Sans" charset="0"/>
                          <a:cs typeface="DejaVu Sans" charset="0"/>
                        </a:rPr>
                        <a:t>org.apache.maven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DejaVu Sans" charset="0"/>
                          <a:cs typeface="DejaVu Sans" charset="0"/>
                        </a:rPr>
                        <a:t>)</a:t>
                      </a:r>
                    </a:p>
                  </a:txBody>
                  <a:tcPr marL="90000" marR="90000" marT="89064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83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8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DejaVu Sans" charset="0"/>
                          <a:cs typeface="DejaVu Sans" charset="0"/>
                        </a:rPr>
                        <a:t>artifactId</a:t>
                      </a:r>
                    </a:p>
                  </a:txBody>
                  <a:tcPr marL="90000" marR="90000" marT="89064" marB="4680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8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DejaVu Sans" charset="0"/>
                          <a:cs typeface="DejaVu Sans" charset="0"/>
                        </a:rPr>
                        <a:t>Name for a software artifact.  (e.g., simple-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DejaVu Sans" charset="0"/>
                          <a:cs typeface="DejaVu Sans" charset="0"/>
                        </a:rPr>
                        <a:t>webapp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DejaVu Sans" charset="0"/>
                          <a:cs typeface="DejaVu Sans" charset="0"/>
                        </a:rPr>
                        <a:t>)</a:t>
                      </a:r>
                    </a:p>
                  </a:txBody>
                  <a:tcPr marL="90000" marR="90000" marT="89064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52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8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DejaVu Sans" charset="0"/>
                          <a:cs typeface="DejaVu Sans" charset="0"/>
                        </a:rPr>
                        <a:t>version</a:t>
                      </a:r>
                    </a:p>
                  </a:txBody>
                  <a:tcPr marL="90000" marR="90000" marT="89064" marB="4680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8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DejaVu Sans" charset="0"/>
                          <a:cs typeface="DejaVu Sans" charset="0"/>
                        </a:rPr>
                        <a:t>Numerical version for a software project 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DejaVu Sans" charset="0"/>
                          <a:cs typeface="DejaVu Sans" charset="0"/>
                        </a:rPr>
                        <a:t>e.g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DejaVu Sans" charset="0"/>
                          <a:cs typeface="DejaVu Sans" charset="0"/>
                        </a:rPr>
                        <a:t>, 1.2.3, 1.2, 1.2-beta)</a:t>
                      </a:r>
                    </a:p>
                  </a:txBody>
                  <a:tcPr marL="90000" marR="90000" marT="89064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52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8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DejaVu Sans" charset="0"/>
                          <a:cs typeface="DejaVu Sans" charset="0"/>
                        </a:rPr>
                        <a:t>packaging</a:t>
                      </a:r>
                    </a:p>
                  </a:txBody>
                  <a:tcPr marL="90000" marR="90000" marT="89064" marB="4680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8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DejaVu Sans" charset="0"/>
                          <a:cs typeface="DejaVu Sans" charset="0"/>
                        </a:rPr>
                        <a:t>Describes the contents of the software artifact (e.g., jar, zip,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DejaVu Sans" charset="0"/>
                          <a:cs typeface="DejaVu Sans" charset="0"/>
                        </a:rPr>
                        <a:t>swc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DejaVu Sans" charset="0"/>
                          <a:cs typeface="DejaVu Sans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DejaVu Sans" charset="0"/>
                          <a:cs typeface="DejaVu Sans" charset="0"/>
                        </a:rPr>
                        <a:t>swr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DejaVu Sans" charset="0"/>
                          <a:cs typeface="DejaVu Sans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DejaVu Sans" charset="0"/>
                          <a:cs typeface="DejaVu Sans" charset="0"/>
                        </a:rPr>
                        <a:t>nar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DejaVu Sans" charset="0"/>
                          <a:cs typeface="DejaVu Sans" charset="0"/>
                        </a:rPr>
                        <a:t>, war, ear,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DejaVu Sans" charset="0"/>
                          <a:cs typeface="DejaVu Sans" charset="0"/>
                        </a:rPr>
                        <a:t>sar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89064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Object Model (POM) 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43013"/>
            <a:ext cx="7848599" cy="485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Maven Dependency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259747" cy="5105400"/>
          </a:xfrm>
        </p:spPr>
        <p:txBody>
          <a:bodyPr>
            <a:noAutofit/>
          </a:bodyPr>
          <a:lstStyle/>
          <a:p>
            <a:r>
              <a:rPr lang="en-GB" sz="1500" b="1" dirty="0" smtClean="0">
                <a:solidFill>
                  <a:srgbClr val="002060"/>
                </a:solidFill>
              </a:rPr>
              <a:t>Dependency Scope</a:t>
            </a:r>
          </a:p>
          <a:p>
            <a:r>
              <a:rPr lang="en-GB" sz="1500" b="1" dirty="0" smtClean="0">
                <a:solidFill>
                  <a:srgbClr val="002060"/>
                </a:solidFill>
              </a:rPr>
              <a:t>	</a:t>
            </a:r>
            <a:r>
              <a:rPr lang="en-GB" sz="1500" dirty="0" smtClean="0">
                <a:solidFill>
                  <a:srgbClr val="002060"/>
                </a:solidFill>
              </a:rPr>
              <a:t> compile (Default)</a:t>
            </a:r>
          </a:p>
          <a:p>
            <a:r>
              <a:rPr lang="en-GB" sz="1500" dirty="0" smtClean="0">
                <a:solidFill>
                  <a:srgbClr val="002060"/>
                </a:solidFill>
              </a:rPr>
              <a:t>	 provided</a:t>
            </a:r>
          </a:p>
          <a:p>
            <a:r>
              <a:rPr lang="en-GB" sz="1500" dirty="0" smtClean="0">
                <a:solidFill>
                  <a:srgbClr val="002060"/>
                </a:solidFill>
              </a:rPr>
              <a:t>	 runtime</a:t>
            </a:r>
          </a:p>
          <a:p>
            <a:r>
              <a:rPr lang="en-GB" sz="1500" dirty="0" smtClean="0">
                <a:solidFill>
                  <a:srgbClr val="002060"/>
                </a:solidFill>
              </a:rPr>
              <a:t>	 test</a:t>
            </a:r>
          </a:p>
          <a:p>
            <a:r>
              <a:rPr lang="en-GB" sz="1500" dirty="0" smtClean="0">
                <a:solidFill>
                  <a:srgbClr val="002060"/>
                </a:solidFill>
              </a:rPr>
              <a:t>	 system</a:t>
            </a:r>
          </a:p>
          <a:p>
            <a:r>
              <a:rPr lang="en-GB" sz="1500" b="1" dirty="0" smtClean="0">
                <a:solidFill>
                  <a:srgbClr val="002060"/>
                </a:solidFill>
              </a:rPr>
              <a:t>Transitive Dependency</a:t>
            </a:r>
          </a:p>
          <a:p>
            <a:r>
              <a:rPr lang="en-GB" sz="1500" b="1" dirty="0" smtClean="0">
                <a:solidFill>
                  <a:srgbClr val="002060"/>
                </a:solidFill>
              </a:rPr>
              <a:t>Dependency Version Ranges</a:t>
            </a:r>
          </a:p>
          <a:p>
            <a:r>
              <a:rPr lang="en-GB" sz="1500" b="1" dirty="0" smtClean="0">
                <a:solidFill>
                  <a:srgbClr val="002060"/>
                </a:solidFill>
              </a:rPr>
              <a:t>	</a:t>
            </a:r>
            <a:r>
              <a:rPr lang="en-GB" sz="1500" dirty="0" smtClean="0">
                <a:solidFill>
                  <a:srgbClr val="002060"/>
                </a:solidFill>
              </a:rPr>
              <a:t> Specifying a Dependency Range: 3.8 -4.0 </a:t>
            </a:r>
            <a:r>
              <a:rPr lang="en-GB" sz="1500" b="1" dirty="0" smtClean="0">
                <a:solidFill>
                  <a:srgbClr val="002060"/>
                </a:solidFill>
              </a:rPr>
              <a:t>&lt;version&gt;[3.8,4.0)&lt;/version&gt;</a:t>
            </a:r>
          </a:p>
          <a:p>
            <a:r>
              <a:rPr lang="en-GB" sz="1500" b="1" dirty="0" smtClean="0">
                <a:solidFill>
                  <a:srgbClr val="002060"/>
                </a:solidFill>
              </a:rPr>
              <a:t>	</a:t>
            </a:r>
            <a:r>
              <a:rPr lang="en-GB" sz="1500" dirty="0" smtClean="0">
                <a:solidFill>
                  <a:srgbClr val="002060"/>
                </a:solidFill>
              </a:rPr>
              <a:t> </a:t>
            </a:r>
            <a:r>
              <a:rPr lang="en-US" sz="1500" dirty="0" smtClean="0">
                <a:solidFill>
                  <a:srgbClr val="002060"/>
                </a:solidFill>
              </a:rPr>
              <a:t>Specifying a Dependency Range:  &lt;= 3.8.1 </a:t>
            </a:r>
            <a:r>
              <a:rPr lang="en-GB" sz="1500" b="1" dirty="0" smtClean="0">
                <a:solidFill>
                  <a:srgbClr val="002060"/>
                </a:solidFill>
              </a:rPr>
              <a:t>&lt;version&gt;[,3.8.1]&lt;/version&gt;</a:t>
            </a:r>
          </a:p>
          <a:p>
            <a:r>
              <a:rPr lang="en-GB" sz="1500" b="1" dirty="0" smtClean="0">
                <a:solidFill>
                  <a:srgbClr val="002060"/>
                </a:solidFill>
              </a:rPr>
              <a:t>Conflict Resolution</a:t>
            </a:r>
          </a:p>
          <a:p>
            <a:r>
              <a:rPr lang="en-GB" sz="1500" b="1" dirty="0" smtClean="0">
                <a:solidFill>
                  <a:srgbClr val="002060"/>
                </a:solidFill>
              </a:rPr>
              <a:t>	</a:t>
            </a:r>
            <a:r>
              <a:rPr lang="en-GB" sz="1500" dirty="0" smtClean="0">
                <a:solidFill>
                  <a:srgbClr val="002060"/>
                </a:solidFill>
              </a:rPr>
              <a:t> &lt;exclusions&gt;</a:t>
            </a:r>
          </a:p>
          <a:p>
            <a:r>
              <a:rPr lang="en-GB" sz="1500" dirty="0" smtClean="0">
                <a:solidFill>
                  <a:srgbClr val="002060"/>
                </a:solidFill>
              </a:rPr>
              <a:t>	         &lt;exclusion&gt;</a:t>
            </a:r>
          </a:p>
          <a:p>
            <a:r>
              <a:rPr lang="en-GB" sz="1500" dirty="0" smtClean="0">
                <a:solidFill>
                  <a:srgbClr val="002060"/>
                </a:solidFill>
              </a:rPr>
              <a:t>	                &lt;</a:t>
            </a:r>
            <a:r>
              <a:rPr lang="en-GB" sz="1500" dirty="0" err="1" smtClean="0">
                <a:solidFill>
                  <a:srgbClr val="002060"/>
                </a:solidFill>
              </a:rPr>
              <a:t>groupId</a:t>
            </a:r>
            <a:r>
              <a:rPr lang="en-GB" sz="1500" dirty="0" smtClean="0">
                <a:solidFill>
                  <a:srgbClr val="002060"/>
                </a:solidFill>
              </a:rPr>
              <a:t>&gt;</a:t>
            </a:r>
            <a:r>
              <a:rPr lang="en-GB" sz="1500" dirty="0" err="1" smtClean="0">
                <a:solidFill>
                  <a:srgbClr val="002060"/>
                </a:solidFill>
              </a:rPr>
              <a:t>org.sonatype.mavenbook</a:t>
            </a:r>
            <a:r>
              <a:rPr lang="en-GB" sz="1500" dirty="0" smtClean="0">
                <a:solidFill>
                  <a:srgbClr val="002060"/>
                </a:solidFill>
              </a:rPr>
              <a:t>&lt;/</a:t>
            </a:r>
            <a:r>
              <a:rPr lang="en-GB" sz="1500" dirty="0" err="1" smtClean="0">
                <a:solidFill>
                  <a:srgbClr val="002060"/>
                </a:solidFill>
              </a:rPr>
              <a:t>groupId</a:t>
            </a:r>
            <a:r>
              <a:rPr lang="en-GB" sz="1500" dirty="0" smtClean="0">
                <a:solidFill>
                  <a:srgbClr val="002060"/>
                </a:solidFill>
              </a:rPr>
              <a:t>&gt;</a:t>
            </a:r>
          </a:p>
          <a:p>
            <a:r>
              <a:rPr lang="en-GB" sz="1500" dirty="0" smtClean="0">
                <a:solidFill>
                  <a:srgbClr val="002060"/>
                </a:solidFill>
              </a:rPr>
              <a:t>	                &lt;</a:t>
            </a:r>
            <a:r>
              <a:rPr lang="en-GB" sz="1500" dirty="0" err="1" smtClean="0">
                <a:solidFill>
                  <a:srgbClr val="002060"/>
                </a:solidFill>
              </a:rPr>
              <a:t>artifactId</a:t>
            </a:r>
            <a:r>
              <a:rPr lang="en-GB" sz="1500" dirty="0" smtClean="0">
                <a:solidFill>
                  <a:srgbClr val="002060"/>
                </a:solidFill>
              </a:rPr>
              <a:t>&gt;project-b&lt;/</a:t>
            </a:r>
            <a:r>
              <a:rPr lang="en-GB" sz="1500" dirty="0" err="1" smtClean="0">
                <a:solidFill>
                  <a:srgbClr val="002060"/>
                </a:solidFill>
              </a:rPr>
              <a:t>artifactId</a:t>
            </a:r>
            <a:r>
              <a:rPr lang="en-GB" sz="1500" dirty="0" smtClean="0">
                <a:solidFill>
                  <a:srgbClr val="002060"/>
                </a:solidFill>
              </a:rPr>
              <a:t>&gt;</a:t>
            </a:r>
          </a:p>
          <a:p>
            <a:r>
              <a:rPr lang="en-GB" sz="1500" dirty="0" smtClean="0">
                <a:solidFill>
                  <a:srgbClr val="002060"/>
                </a:solidFill>
              </a:rPr>
              <a:t>                &lt;/exclusion&gt;</a:t>
            </a:r>
          </a:p>
          <a:p>
            <a:r>
              <a:rPr lang="en-GB" sz="1500" dirty="0" smtClean="0">
                <a:solidFill>
                  <a:srgbClr val="002060"/>
                </a:solidFill>
              </a:rPr>
              <a:t>       &lt;/exclusions&gt;</a:t>
            </a:r>
            <a:endParaRPr lang="en-GB" sz="15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Dependency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1323001"/>
            <a:ext cx="9259747" cy="13439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900" dirty="0" smtClean="0">
                <a:solidFill>
                  <a:srgbClr val="002060"/>
                </a:solidFill>
              </a:rPr>
              <a:t>Mechanism for centralizing dependency information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>
                <a:solidFill>
                  <a:srgbClr val="002060"/>
                </a:solidFill>
              </a:rPr>
              <a:t>Favorable for projects that inherits a common parent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>
                <a:solidFill>
                  <a:srgbClr val="002060"/>
                </a:solidFill>
              </a:rPr>
              <a:t>Useful for controlling versions of transitive dependencies</a:t>
            </a:r>
          </a:p>
          <a:p>
            <a:endParaRPr lang="en-US" sz="19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GB" sz="1900" dirty="0">
              <a:solidFill>
                <a:srgbClr val="002060"/>
              </a:solidFill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48000"/>
            <a:ext cx="7467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Lifecycle Goals</a:t>
            </a:r>
            <a:endParaRPr lang="en-GB" dirty="0"/>
          </a:p>
        </p:txBody>
      </p:sp>
      <p:pic>
        <p:nvPicPr>
          <p:cNvPr id="8194" name="Picture 2" descr="Image result for maven lifecyc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752600"/>
            <a:ext cx="5734050" cy="4000501"/>
          </a:xfrm>
          <a:prstGeom prst="rect">
            <a:avLst/>
          </a:prstGeom>
          <a:noFill/>
        </p:spPr>
      </p:pic>
      <p:pic>
        <p:nvPicPr>
          <p:cNvPr id="3" name="Picture 2" descr="Image result for maven lifecycle"/>
          <p:cNvPicPr>
            <a:picLocks noChangeAspect="1" noChangeArrowheads="1"/>
          </p:cNvPicPr>
          <p:nvPr/>
        </p:nvPicPr>
        <p:blipFill>
          <a:blip r:embed="rId3" cstate="print"/>
          <a:srcRect l="15909" r="18182"/>
          <a:stretch>
            <a:fillRect/>
          </a:stretch>
        </p:blipFill>
        <p:spPr bwMode="auto">
          <a:xfrm>
            <a:off x="533400" y="1600200"/>
            <a:ext cx="2209800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tandard Chartered Template">
      <a:dk1>
        <a:srgbClr val="005C84"/>
      </a:dk1>
      <a:lt1>
        <a:sysClr val="window" lastClr="FFFFFF"/>
      </a:lt1>
      <a:dk2>
        <a:srgbClr val="000F46"/>
      </a:dk2>
      <a:lt2>
        <a:srgbClr val="E6E7E8"/>
      </a:lt2>
      <a:accent1>
        <a:srgbClr val="0075B0"/>
      </a:accent1>
      <a:accent2>
        <a:srgbClr val="009FDA"/>
      </a:accent2>
      <a:accent3>
        <a:srgbClr val="3F9C35"/>
      </a:accent3>
      <a:accent4>
        <a:srgbClr val="69BE28"/>
      </a:accent4>
      <a:accent5>
        <a:srgbClr val="6D6E71"/>
      </a:accent5>
      <a:accent6>
        <a:srgbClr val="939598"/>
      </a:accent6>
      <a:hlink>
        <a:srgbClr val="6D6E71"/>
      </a:hlink>
      <a:folHlink>
        <a:srgbClr val="2890C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tandardChartered_GlobalTemplate_Edit" id="{F6B87342-6B81-4D6D-A50D-E2D2D73676CB}" vid="{2987BD1D-0BCF-44F0-BC5D-89E75A8139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240</Words>
  <Application>Microsoft Office PowerPoint</Application>
  <PresentationFormat>A4 Paper (210x297 mm)</PresentationFormat>
  <Paragraphs>92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Blank</vt:lpstr>
      <vt:lpstr>Tech-Talk</vt:lpstr>
      <vt:lpstr>Objectives</vt:lpstr>
      <vt:lpstr>Maven Introduction</vt:lpstr>
      <vt:lpstr>Maven Installation</vt:lpstr>
      <vt:lpstr>Maven Project</vt:lpstr>
      <vt:lpstr>Project Object Model (POM) </vt:lpstr>
      <vt:lpstr>Maven Dependency</vt:lpstr>
      <vt:lpstr>Dependency Management</vt:lpstr>
      <vt:lpstr>Project Lifecycle Goals</vt:lpstr>
      <vt:lpstr>Maven Repositories</vt:lpstr>
      <vt:lpstr>Maven Repositories cont..</vt:lpstr>
      <vt:lpstr>How Does Maven Work</vt:lpstr>
      <vt:lpstr>Project Management</vt:lpstr>
      <vt:lpstr>Maven site repository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2017-07-31T16:27:52Z</dcterms:created>
  <dcterms:modified xsi:type="dcterms:W3CDTF">2017-08-30T02:49:30Z</dcterms:modified>
</cp:coreProperties>
</file>