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4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Default Extension="gif" ContentType="image/gi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61" r:id="rId4"/>
    <p:sldId id="364" r:id="rId5"/>
    <p:sldId id="365" r:id="rId6"/>
    <p:sldId id="292" r:id="rId7"/>
    <p:sldId id="309" r:id="rId8"/>
    <p:sldId id="358" r:id="rId9"/>
    <p:sldId id="359" r:id="rId10"/>
    <p:sldId id="384" r:id="rId11"/>
    <p:sldId id="382" r:id="rId12"/>
    <p:sldId id="383" r:id="rId13"/>
    <p:sldId id="385" r:id="rId14"/>
    <p:sldId id="375" r:id="rId15"/>
    <p:sldId id="377" r:id="rId16"/>
    <p:sldId id="379" r:id="rId17"/>
    <p:sldId id="376" r:id="rId18"/>
    <p:sldId id="378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87" r:id="rId29"/>
    <p:sldId id="386" r:id="rId3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CBEC0"/>
    <a:srgbClr val="C3E2C1"/>
    <a:srgbClr val="6BA8D0"/>
    <a:srgbClr val="9FD18B"/>
    <a:srgbClr val="DBE8F3"/>
    <a:srgbClr val="A1C5E0"/>
    <a:srgbClr val="E9F4E7"/>
    <a:srgbClr val="6AC17B"/>
    <a:srgbClr val="E6E7E8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85" autoAdjust="0"/>
    <p:restoredTop sz="94434" autoAdjust="0"/>
  </p:normalViewPr>
  <p:slideViewPr>
    <p:cSldViewPr showGuides="1">
      <p:cViewPr varScale="1">
        <p:scale>
          <a:sx n="115" d="100"/>
          <a:sy n="115" d="100"/>
        </p:scale>
        <p:origin x="-1188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38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327775-CA51-4ADD-81BD-566D13342945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63AD157C-2DC0-4168-A7FA-AF3ED328A4BF}">
      <dgm:prSet phldrT="[Text]"/>
      <dgm:spPr/>
      <dgm:t>
        <a:bodyPr/>
        <a:lstStyle/>
        <a:p>
          <a:r>
            <a:rPr lang="en-GB" dirty="0" smtClean="0"/>
            <a:t>Document-Oriented database</a:t>
          </a:r>
          <a:endParaRPr lang="en-GB" dirty="0"/>
        </a:p>
      </dgm:t>
    </dgm:pt>
    <dgm:pt modelId="{3435090D-0151-4823-9083-089D13AEAD87}" type="parTrans" cxnId="{A615D8D7-942A-4113-9DC9-1F66A47400A0}">
      <dgm:prSet/>
      <dgm:spPr/>
      <dgm:t>
        <a:bodyPr/>
        <a:lstStyle/>
        <a:p>
          <a:endParaRPr lang="en-GB"/>
        </a:p>
      </dgm:t>
    </dgm:pt>
    <dgm:pt modelId="{7FA65DA0-8314-4F04-A924-EF6EE7DC4ABE}" type="sibTrans" cxnId="{A615D8D7-942A-4113-9DC9-1F66A47400A0}">
      <dgm:prSet/>
      <dgm:spPr/>
      <dgm:t>
        <a:bodyPr/>
        <a:lstStyle/>
        <a:p>
          <a:endParaRPr lang="en-GB"/>
        </a:p>
      </dgm:t>
    </dgm:pt>
    <dgm:pt modelId="{5589C8B1-92F4-4A2B-A3D5-CF2FCAA9E5C6}">
      <dgm:prSet phldrT="[Text]"/>
      <dgm:spPr/>
      <dgm:t>
        <a:bodyPr/>
        <a:lstStyle/>
        <a:p>
          <a:r>
            <a:rPr lang="en-GB" dirty="0" smtClean="0"/>
            <a:t>Stores data in flexible (JSON-like document)</a:t>
          </a:r>
          <a:endParaRPr lang="en-GB" dirty="0"/>
        </a:p>
      </dgm:t>
    </dgm:pt>
    <dgm:pt modelId="{539A7F23-FCFF-456B-A6AB-BC4F37D14E41}" type="parTrans" cxnId="{92FE5C9C-586E-4F15-9B54-FD04D6052637}">
      <dgm:prSet/>
      <dgm:spPr/>
      <dgm:t>
        <a:bodyPr/>
        <a:lstStyle/>
        <a:p>
          <a:endParaRPr lang="en-GB"/>
        </a:p>
      </dgm:t>
    </dgm:pt>
    <dgm:pt modelId="{2DEFD538-1F40-425D-8BE6-97016BD1394F}" type="sibTrans" cxnId="{92FE5C9C-586E-4F15-9B54-FD04D6052637}">
      <dgm:prSet/>
      <dgm:spPr/>
      <dgm:t>
        <a:bodyPr/>
        <a:lstStyle/>
        <a:p>
          <a:endParaRPr lang="en-GB"/>
        </a:p>
      </dgm:t>
    </dgm:pt>
    <dgm:pt modelId="{416FD255-4D9E-4CEC-A9DD-448BE6D72A5F}">
      <dgm:prSet phldrT="[Text]"/>
      <dgm:spPr/>
      <dgm:t>
        <a:bodyPr/>
        <a:lstStyle/>
        <a:p>
          <a:r>
            <a:rPr lang="en-GB" dirty="0" err="1" smtClean="0"/>
            <a:t>NoSQL</a:t>
          </a:r>
          <a:endParaRPr lang="en-GB" dirty="0"/>
        </a:p>
      </dgm:t>
    </dgm:pt>
    <dgm:pt modelId="{DE79C901-2DED-48F4-9B99-750CC9B4AE5B}" type="parTrans" cxnId="{790F7935-26B0-4296-8A10-7B02DA986276}">
      <dgm:prSet/>
      <dgm:spPr/>
      <dgm:t>
        <a:bodyPr/>
        <a:lstStyle/>
        <a:p>
          <a:endParaRPr lang="en-GB"/>
        </a:p>
      </dgm:t>
    </dgm:pt>
    <dgm:pt modelId="{A9AFDA98-4D14-4F59-BA73-50131130DB74}" type="sibTrans" cxnId="{790F7935-26B0-4296-8A10-7B02DA986276}">
      <dgm:prSet/>
      <dgm:spPr/>
      <dgm:t>
        <a:bodyPr/>
        <a:lstStyle/>
        <a:p>
          <a:endParaRPr lang="en-GB"/>
        </a:p>
      </dgm:t>
    </dgm:pt>
    <dgm:pt modelId="{5627A7ED-DD3E-4F82-A381-DB4D84E728A9}">
      <dgm:prSet phldrT="[Text]"/>
      <dgm:spPr/>
      <dgm:t>
        <a:bodyPr/>
        <a:lstStyle/>
        <a:p>
          <a:r>
            <a:rPr lang="en-GB" dirty="0" smtClean="0"/>
            <a:t>Free and open source</a:t>
          </a:r>
          <a:endParaRPr lang="en-GB" dirty="0"/>
        </a:p>
      </dgm:t>
    </dgm:pt>
    <dgm:pt modelId="{6A688F15-ABEB-4BC0-8CBB-9662D4733D90}" type="parTrans" cxnId="{BE823F94-9375-44D8-9F04-AD225F523458}">
      <dgm:prSet/>
      <dgm:spPr/>
      <dgm:t>
        <a:bodyPr/>
        <a:lstStyle/>
        <a:p>
          <a:endParaRPr lang="en-GB"/>
        </a:p>
      </dgm:t>
    </dgm:pt>
    <dgm:pt modelId="{EF910E71-73BA-4E28-A2CA-FA34CB41C876}" type="sibTrans" cxnId="{BE823F94-9375-44D8-9F04-AD225F523458}">
      <dgm:prSet/>
      <dgm:spPr/>
      <dgm:t>
        <a:bodyPr/>
        <a:lstStyle/>
        <a:p>
          <a:endParaRPr lang="en-GB"/>
        </a:p>
      </dgm:t>
    </dgm:pt>
    <dgm:pt modelId="{43E98544-BFDE-4C56-BEB6-81B8AD238EB9}">
      <dgm:prSet phldrT="[Text]"/>
      <dgm:spPr/>
      <dgm:t>
        <a:bodyPr/>
        <a:lstStyle/>
        <a:p>
          <a:r>
            <a:rPr lang="en-GB" dirty="0" smtClean="0"/>
            <a:t>Distributed database at its core (node and shards)</a:t>
          </a:r>
          <a:endParaRPr lang="en-GB" dirty="0"/>
        </a:p>
      </dgm:t>
    </dgm:pt>
    <dgm:pt modelId="{E1E8A605-7181-4B29-9A2F-3F0F220386DE}" type="parTrans" cxnId="{0C4174E5-44B2-4941-B2D0-206AF018F21F}">
      <dgm:prSet/>
      <dgm:spPr/>
    </dgm:pt>
    <dgm:pt modelId="{A8ED2BD2-3B70-4D29-BDFC-FADC529006E0}" type="sibTrans" cxnId="{0C4174E5-44B2-4941-B2D0-206AF018F21F}">
      <dgm:prSet/>
      <dgm:spPr/>
    </dgm:pt>
    <dgm:pt modelId="{1BFB8388-E7FD-4268-BD5B-B9FDF1DC7E24}" type="pres">
      <dgm:prSet presAssocID="{FB327775-CA51-4ADD-81BD-566D133429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36A7B96-616F-4C75-9D78-570584034869}" type="pres">
      <dgm:prSet presAssocID="{63AD157C-2DC0-4168-A7FA-AF3ED328A4B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CC5DA36-F362-4649-A4D1-D4E54890B306}" type="pres">
      <dgm:prSet presAssocID="{7FA65DA0-8314-4F04-A924-EF6EE7DC4ABE}" presName="spacer" presStyleCnt="0"/>
      <dgm:spPr/>
    </dgm:pt>
    <dgm:pt modelId="{4696D9AC-D9F6-4F53-9F2B-07915EAE309E}" type="pres">
      <dgm:prSet presAssocID="{5589C8B1-92F4-4A2B-A3D5-CF2FCAA9E5C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DE8B22-2068-4C74-A78B-768C5521A300}" type="pres">
      <dgm:prSet presAssocID="{2DEFD538-1F40-425D-8BE6-97016BD1394F}" presName="spacer" presStyleCnt="0"/>
      <dgm:spPr/>
    </dgm:pt>
    <dgm:pt modelId="{450D0439-7EFC-423C-9C7D-86502AAB1B61}" type="pres">
      <dgm:prSet presAssocID="{416FD255-4D9E-4CEC-A9DD-448BE6D72A5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862A455-3B80-4A9F-9817-71C521D426E3}" type="pres">
      <dgm:prSet presAssocID="{A9AFDA98-4D14-4F59-BA73-50131130DB74}" presName="spacer" presStyleCnt="0"/>
      <dgm:spPr/>
    </dgm:pt>
    <dgm:pt modelId="{18D42FE6-532E-4B5A-B425-722C417AD9CE}" type="pres">
      <dgm:prSet presAssocID="{43E98544-BFDE-4C56-BEB6-81B8AD238EB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00E20F1-064A-481E-97E2-205223B52110}" type="pres">
      <dgm:prSet presAssocID="{A8ED2BD2-3B70-4D29-BDFC-FADC529006E0}" presName="spacer" presStyleCnt="0"/>
      <dgm:spPr/>
    </dgm:pt>
    <dgm:pt modelId="{4621598B-059D-445C-9B89-AA3AF089A19B}" type="pres">
      <dgm:prSet presAssocID="{5627A7ED-DD3E-4F82-A381-DB4D84E728A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90F7935-26B0-4296-8A10-7B02DA986276}" srcId="{FB327775-CA51-4ADD-81BD-566D13342945}" destId="{416FD255-4D9E-4CEC-A9DD-448BE6D72A5F}" srcOrd="2" destOrd="0" parTransId="{DE79C901-2DED-48F4-9B99-750CC9B4AE5B}" sibTransId="{A9AFDA98-4D14-4F59-BA73-50131130DB74}"/>
    <dgm:cxn modelId="{9F507C2C-84DD-4525-AA5A-A366AAE80557}" type="presOf" srcId="{43E98544-BFDE-4C56-BEB6-81B8AD238EB9}" destId="{18D42FE6-532E-4B5A-B425-722C417AD9CE}" srcOrd="0" destOrd="0" presId="urn:microsoft.com/office/officeart/2005/8/layout/vList2"/>
    <dgm:cxn modelId="{E9B58C10-D0F8-4B97-B7EB-9B925E06743E}" type="presOf" srcId="{5589C8B1-92F4-4A2B-A3D5-CF2FCAA9E5C6}" destId="{4696D9AC-D9F6-4F53-9F2B-07915EAE309E}" srcOrd="0" destOrd="0" presId="urn:microsoft.com/office/officeart/2005/8/layout/vList2"/>
    <dgm:cxn modelId="{ED9134F6-52A6-4583-B24C-195FABB4676E}" type="presOf" srcId="{416FD255-4D9E-4CEC-A9DD-448BE6D72A5F}" destId="{450D0439-7EFC-423C-9C7D-86502AAB1B61}" srcOrd="0" destOrd="0" presId="urn:microsoft.com/office/officeart/2005/8/layout/vList2"/>
    <dgm:cxn modelId="{92FE5C9C-586E-4F15-9B54-FD04D6052637}" srcId="{FB327775-CA51-4ADD-81BD-566D13342945}" destId="{5589C8B1-92F4-4A2B-A3D5-CF2FCAA9E5C6}" srcOrd="1" destOrd="0" parTransId="{539A7F23-FCFF-456B-A6AB-BC4F37D14E41}" sibTransId="{2DEFD538-1F40-425D-8BE6-97016BD1394F}"/>
    <dgm:cxn modelId="{BE823F94-9375-44D8-9F04-AD225F523458}" srcId="{FB327775-CA51-4ADD-81BD-566D13342945}" destId="{5627A7ED-DD3E-4F82-A381-DB4D84E728A9}" srcOrd="4" destOrd="0" parTransId="{6A688F15-ABEB-4BC0-8CBB-9662D4733D90}" sibTransId="{EF910E71-73BA-4E28-A2CA-FA34CB41C876}"/>
    <dgm:cxn modelId="{C50C3FD8-114C-4389-B970-09B66321ED32}" type="presOf" srcId="{FB327775-CA51-4ADD-81BD-566D13342945}" destId="{1BFB8388-E7FD-4268-BD5B-B9FDF1DC7E24}" srcOrd="0" destOrd="0" presId="urn:microsoft.com/office/officeart/2005/8/layout/vList2"/>
    <dgm:cxn modelId="{442BE364-6F61-4C68-94A4-FF775ABDEB16}" type="presOf" srcId="{63AD157C-2DC0-4168-A7FA-AF3ED328A4BF}" destId="{936A7B96-616F-4C75-9D78-570584034869}" srcOrd="0" destOrd="0" presId="urn:microsoft.com/office/officeart/2005/8/layout/vList2"/>
    <dgm:cxn modelId="{A615D8D7-942A-4113-9DC9-1F66A47400A0}" srcId="{FB327775-CA51-4ADD-81BD-566D13342945}" destId="{63AD157C-2DC0-4168-A7FA-AF3ED328A4BF}" srcOrd="0" destOrd="0" parTransId="{3435090D-0151-4823-9083-089D13AEAD87}" sibTransId="{7FA65DA0-8314-4F04-A924-EF6EE7DC4ABE}"/>
    <dgm:cxn modelId="{0C4174E5-44B2-4941-B2D0-206AF018F21F}" srcId="{FB327775-CA51-4ADD-81BD-566D13342945}" destId="{43E98544-BFDE-4C56-BEB6-81B8AD238EB9}" srcOrd="3" destOrd="0" parTransId="{E1E8A605-7181-4B29-9A2F-3F0F220386DE}" sibTransId="{A8ED2BD2-3B70-4D29-BDFC-FADC529006E0}"/>
    <dgm:cxn modelId="{FC1B3497-84C4-495B-A2FA-E4744B4F4ACC}" type="presOf" srcId="{5627A7ED-DD3E-4F82-A381-DB4D84E728A9}" destId="{4621598B-059D-445C-9B89-AA3AF089A19B}" srcOrd="0" destOrd="0" presId="urn:microsoft.com/office/officeart/2005/8/layout/vList2"/>
    <dgm:cxn modelId="{B5B94250-2F42-43D6-95B6-D7861495F90B}" type="presParOf" srcId="{1BFB8388-E7FD-4268-BD5B-B9FDF1DC7E24}" destId="{936A7B96-616F-4C75-9D78-570584034869}" srcOrd="0" destOrd="0" presId="urn:microsoft.com/office/officeart/2005/8/layout/vList2"/>
    <dgm:cxn modelId="{DB306940-8E90-4D19-88B1-51AC8C633DD8}" type="presParOf" srcId="{1BFB8388-E7FD-4268-BD5B-B9FDF1DC7E24}" destId="{1CC5DA36-F362-4649-A4D1-D4E54890B306}" srcOrd="1" destOrd="0" presId="urn:microsoft.com/office/officeart/2005/8/layout/vList2"/>
    <dgm:cxn modelId="{B096FCA0-C7BA-4349-B7DE-04362504B088}" type="presParOf" srcId="{1BFB8388-E7FD-4268-BD5B-B9FDF1DC7E24}" destId="{4696D9AC-D9F6-4F53-9F2B-07915EAE309E}" srcOrd="2" destOrd="0" presId="urn:microsoft.com/office/officeart/2005/8/layout/vList2"/>
    <dgm:cxn modelId="{F5133E6C-84D3-4989-9096-3CE148F746CE}" type="presParOf" srcId="{1BFB8388-E7FD-4268-BD5B-B9FDF1DC7E24}" destId="{C7DE8B22-2068-4C74-A78B-768C5521A300}" srcOrd="3" destOrd="0" presId="urn:microsoft.com/office/officeart/2005/8/layout/vList2"/>
    <dgm:cxn modelId="{17FCD7E4-4A10-4392-AE4A-52DA764ABEC7}" type="presParOf" srcId="{1BFB8388-E7FD-4268-BD5B-B9FDF1DC7E24}" destId="{450D0439-7EFC-423C-9C7D-86502AAB1B61}" srcOrd="4" destOrd="0" presId="urn:microsoft.com/office/officeart/2005/8/layout/vList2"/>
    <dgm:cxn modelId="{D634E502-BF9F-422A-8456-BB33C35698FB}" type="presParOf" srcId="{1BFB8388-E7FD-4268-BD5B-B9FDF1DC7E24}" destId="{4862A455-3B80-4A9F-9817-71C521D426E3}" srcOrd="5" destOrd="0" presId="urn:microsoft.com/office/officeart/2005/8/layout/vList2"/>
    <dgm:cxn modelId="{A72B50EF-EAF6-4267-B54A-210E2D7B749A}" type="presParOf" srcId="{1BFB8388-E7FD-4268-BD5B-B9FDF1DC7E24}" destId="{18D42FE6-532E-4B5A-B425-722C417AD9CE}" srcOrd="6" destOrd="0" presId="urn:microsoft.com/office/officeart/2005/8/layout/vList2"/>
    <dgm:cxn modelId="{B48BD5AE-EE52-44CE-A1C4-16189998CA76}" type="presParOf" srcId="{1BFB8388-E7FD-4268-BD5B-B9FDF1DC7E24}" destId="{D00E20F1-064A-481E-97E2-205223B52110}" srcOrd="7" destOrd="0" presId="urn:microsoft.com/office/officeart/2005/8/layout/vList2"/>
    <dgm:cxn modelId="{6C1D5D0B-7424-4247-8840-9407EBAD79CC}" type="presParOf" srcId="{1BFB8388-E7FD-4268-BD5B-B9FDF1DC7E24}" destId="{4621598B-059D-445C-9B89-AA3AF089A19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84BC82-3CBA-4FB4-8736-4EBB7306BA46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</dgm:pt>
    <dgm:pt modelId="{613A4B92-0813-4AF5-A4AC-3115D2D6D0CF}">
      <dgm:prSet phldrT="[Text]"/>
      <dgm:spPr/>
      <dgm:t>
        <a:bodyPr/>
        <a:lstStyle/>
        <a:p>
          <a:r>
            <a:rPr lang="en-GB" dirty="0" smtClean="0"/>
            <a:t>Install MongoDB</a:t>
          </a:r>
          <a:endParaRPr lang="en-GB" dirty="0"/>
        </a:p>
      </dgm:t>
    </dgm:pt>
    <dgm:pt modelId="{2D3298DA-6FCA-40B7-809B-953640F6A85D}" type="parTrans" cxnId="{F1165844-75EC-4327-97D8-F7018C8C6D13}">
      <dgm:prSet/>
      <dgm:spPr/>
      <dgm:t>
        <a:bodyPr/>
        <a:lstStyle/>
        <a:p>
          <a:endParaRPr lang="en-GB"/>
        </a:p>
      </dgm:t>
    </dgm:pt>
    <dgm:pt modelId="{11E8844F-FD70-466D-A1B9-752D607A5BF4}" type="sibTrans" cxnId="{F1165844-75EC-4327-97D8-F7018C8C6D13}">
      <dgm:prSet/>
      <dgm:spPr/>
      <dgm:t>
        <a:bodyPr/>
        <a:lstStyle/>
        <a:p>
          <a:endParaRPr lang="en-GB"/>
        </a:p>
      </dgm:t>
    </dgm:pt>
    <dgm:pt modelId="{53697AB9-67EF-458F-A2EE-FB41B3CFB901}">
      <dgm:prSet phldrT="[Text]"/>
      <dgm:spPr/>
      <dgm:t>
        <a:bodyPr/>
        <a:lstStyle/>
        <a:p>
          <a:r>
            <a:rPr lang="en-GB" dirty="0" smtClean="0"/>
            <a:t>Set Path:</a:t>
          </a:r>
        </a:p>
        <a:p>
          <a:r>
            <a:rPr lang="en-US" dirty="0" smtClean="0"/>
            <a:t>C:\&lt;PATH&gt;\MongoDB\Server\3.2\bin</a:t>
          </a:r>
          <a:endParaRPr lang="en-GB" dirty="0"/>
        </a:p>
      </dgm:t>
    </dgm:pt>
    <dgm:pt modelId="{29A7AB8D-B0BC-4E7C-B1E2-559752032B41}" type="parTrans" cxnId="{98402383-01EF-4FC4-B923-C2054E0423C1}">
      <dgm:prSet/>
      <dgm:spPr/>
      <dgm:t>
        <a:bodyPr/>
        <a:lstStyle/>
        <a:p>
          <a:endParaRPr lang="en-GB"/>
        </a:p>
      </dgm:t>
    </dgm:pt>
    <dgm:pt modelId="{59827C44-59C4-4B70-8C1E-65472C58B27A}" type="sibTrans" cxnId="{98402383-01EF-4FC4-B923-C2054E0423C1}">
      <dgm:prSet/>
      <dgm:spPr/>
      <dgm:t>
        <a:bodyPr/>
        <a:lstStyle/>
        <a:p>
          <a:endParaRPr lang="en-GB"/>
        </a:p>
      </dgm:t>
    </dgm:pt>
    <dgm:pt modelId="{2C306A23-300A-4DDE-B49A-AA508BEC7955}">
      <dgm:prSet phldrT="[Text]"/>
      <dgm:spPr/>
      <dgm:t>
        <a:bodyPr/>
        <a:lstStyle/>
        <a:p>
          <a:r>
            <a:rPr lang="en-GB" dirty="0" smtClean="0"/>
            <a:t>Create an empty folder where mongoDB stored the data</a:t>
          </a:r>
          <a:br>
            <a:rPr lang="en-GB" dirty="0" smtClean="0"/>
          </a:br>
          <a:r>
            <a:rPr lang="en-GB" dirty="0" err="1" smtClean="0"/>
            <a:t>md</a:t>
          </a:r>
          <a:r>
            <a:rPr lang="en-GB" dirty="0" smtClean="0"/>
            <a:t>  </a:t>
          </a:r>
          <a:r>
            <a:rPr lang="en-US" dirty="0" smtClean="0"/>
            <a:t>C:\&lt;PATH&gt;\data\db</a:t>
          </a:r>
          <a:endParaRPr lang="en-GB" dirty="0" smtClean="0"/>
        </a:p>
      </dgm:t>
    </dgm:pt>
    <dgm:pt modelId="{F041CA95-8797-45A7-BF20-473D9E3A20AF}" type="parTrans" cxnId="{C6B6C28C-F634-4FEC-8A76-8FBC176BD89A}">
      <dgm:prSet/>
      <dgm:spPr/>
      <dgm:t>
        <a:bodyPr/>
        <a:lstStyle/>
        <a:p>
          <a:endParaRPr lang="en-GB"/>
        </a:p>
      </dgm:t>
    </dgm:pt>
    <dgm:pt modelId="{0593A3CE-A79B-4A7A-8263-5FA0190259C4}" type="sibTrans" cxnId="{C6B6C28C-F634-4FEC-8A76-8FBC176BD89A}">
      <dgm:prSet/>
      <dgm:spPr/>
      <dgm:t>
        <a:bodyPr/>
        <a:lstStyle/>
        <a:p>
          <a:endParaRPr lang="en-GB"/>
        </a:p>
      </dgm:t>
    </dgm:pt>
    <dgm:pt modelId="{16D44E0E-C445-4B98-ACA6-E9B47563FAC9}">
      <dgm:prSet/>
      <dgm:spPr/>
      <dgm:t>
        <a:bodyPr/>
        <a:lstStyle/>
        <a:p>
          <a:r>
            <a:rPr lang="en-GB" dirty="0" smtClean="0"/>
            <a:t>Set the database path</a:t>
          </a:r>
          <a:br>
            <a:rPr lang="en-GB" dirty="0" smtClean="0"/>
          </a:br>
          <a:r>
            <a:rPr lang="en-GB" dirty="0" err="1" smtClean="0"/>
            <a:t>mongod</a:t>
          </a:r>
          <a:r>
            <a:rPr lang="en-GB" dirty="0" smtClean="0"/>
            <a:t> --</a:t>
          </a:r>
          <a:r>
            <a:rPr lang="en-GB" dirty="0" err="1" smtClean="0"/>
            <a:t>dbpath</a:t>
          </a:r>
          <a:r>
            <a:rPr lang="en-GB" dirty="0" smtClean="0"/>
            <a:t> “</a:t>
          </a:r>
          <a:r>
            <a:rPr lang="en-US" dirty="0" smtClean="0"/>
            <a:t>C:\&lt;PATH&gt;\data\db”</a:t>
          </a:r>
          <a:endParaRPr lang="en-GB" dirty="0"/>
        </a:p>
      </dgm:t>
    </dgm:pt>
    <dgm:pt modelId="{E31977B7-2015-417F-A29A-F3C56ACA5569}" type="parTrans" cxnId="{F20EA01F-6770-4917-BC70-5EDA1A093732}">
      <dgm:prSet/>
      <dgm:spPr/>
      <dgm:t>
        <a:bodyPr/>
        <a:lstStyle/>
        <a:p>
          <a:endParaRPr lang="en-GB"/>
        </a:p>
      </dgm:t>
    </dgm:pt>
    <dgm:pt modelId="{A2CC30F1-F0AF-4B29-97B8-B3067D2B0000}" type="sibTrans" cxnId="{F20EA01F-6770-4917-BC70-5EDA1A093732}">
      <dgm:prSet/>
      <dgm:spPr/>
      <dgm:t>
        <a:bodyPr/>
        <a:lstStyle/>
        <a:p>
          <a:endParaRPr lang="en-GB"/>
        </a:p>
      </dgm:t>
    </dgm:pt>
    <dgm:pt modelId="{0D842662-DD3A-4B83-B22A-A4D58DCF9337}">
      <dgm:prSet/>
      <dgm:spPr/>
      <dgm:t>
        <a:bodyPr/>
        <a:lstStyle/>
        <a:p>
          <a:r>
            <a:rPr lang="en-GB" dirty="0" smtClean="0"/>
            <a:t>Start the server</a:t>
          </a:r>
          <a:br>
            <a:rPr lang="en-GB" dirty="0" smtClean="0"/>
          </a:br>
          <a:r>
            <a:rPr lang="en-GB" dirty="0" err="1" smtClean="0"/>
            <a:t>mongod</a:t>
          </a:r>
          <a:endParaRPr lang="en-GB" dirty="0"/>
        </a:p>
      </dgm:t>
    </dgm:pt>
    <dgm:pt modelId="{86B80706-4E8C-4485-98B8-5ECA836105D3}" type="parTrans" cxnId="{8F24634B-16DE-4B8B-B0AD-0FC7BC8F51AC}">
      <dgm:prSet/>
      <dgm:spPr/>
      <dgm:t>
        <a:bodyPr/>
        <a:lstStyle/>
        <a:p>
          <a:endParaRPr lang="en-GB"/>
        </a:p>
      </dgm:t>
    </dgm:pt>
    <dgm:pt modelId="{426EE640-248C-461B-99B8-0F2DA375B781}" type="sibTrans" cxnId="{8F24634B-16DE-4B8B-B0AD-0FC7BC8F51AC}">
      <dgm:prSet/>
      <dgm:spPr/>
      <dgm:t>
        <a:bodyPr/>
        <a:lstStyle/>
        <a:p>
          <a:endParaRPr lang="en-GB"/>
        </a:p>
      </dgm:t>
    </dgm:pt>
    <dgm:pt modelId="{3D74FE73-6B55-483E-A165-02E80193C6FD}">
      <dgm:prSet/>
      <dgm:spPr/>
      <dgm:t>
        <a:bodyPr/>
        <a:lstStyle/>
        <a:p>
          <a:r>
            <a:rPr lang="en-GB" dirty="0" smtClean="0"/>
            <a:t>Open another command prompt</a:t>
          </a:r>
          <a:br>
            <a:rPr lang="en-GB" dirty="0" smtClean="0"/>
          </a:br>
          <a:r>
            <a:rPr lang="en-GB" dirty="0" smtClean="0"/>
            <a:t>mongo</a:t>
          </a:r>
          <a:endParaRPr lang="en-GB" dirty="0"/>
        </a:p>
      </dgm:t>
    </dgm:pt>
    <dgm:pt modelId="{D7B60A39-14ED-4256-A660-3F3B5D0B7901}" type="parTrans" cxnId="{C3DD6654-02D4-452B-AA72-B2AD9107806A}">
      <dgm:prSet/>
      <dgm:spPr/>
      <dgm:t>
        <a:bodyPr/>
        <a:lstStyle/>
        <a:p>
          <a:endParaRPr lang="en-GB"/>
        </a:p>
      </dgm:t>
    </dgm:pt>
    <dgm:pt modelId="{138B761B-641A-4507-941C-AEFFE3ABE0C9}" type="sibTrans" cxnId="{C3DD6654-02D4-452B-AA72-B2AD9107806A}">
      <dgm:prSet/>
      <dgm:spPr/>
      <dgm:t>
        <a:bodyPr/>
        <a:lstStyle/>
        <a:p>
          <a:endParaRPr lang="en-GB"/>
        </a:p>
      </dgm:t>
    </dgm:pt>
    <dgm:pt modelId="{EAB5343F-CA57-440D-BF6F-2FA209ECCBE5}" type="pres">
      <dgm:prSet presAssocID="{1184BC82-3CBA-4FB4-8736-4EBB7306BA46}" presName="linear" presStyleCnt="0">
        <dgm:presLayoutVars>
          <dgm:animLvl val="lvl"/>
          <dgm:resizeHandles val="exact"/>
        </dgm:presLayoutVars>
      </dgm:prSet>
      <dgm:spPr/>
    </dgm:pt>
    <dgm:pt modelId="{8C38F45C-BDAB-40A6-B562-5869282BECB1}" type="pres">
      <dgm:prSet presAssocID="{613A4B92-0813-4AF5-A4AC-3115D2D6D0CF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1FB11A7-62E5-4707-9AD9-81D6FE44D8E7}" type="pres">
      <dgm:prSet presAssocID="{11E8844F-FD70-466D-A1B9-752D607A5BF4}" presName="spacer" presStyleCnt="0"/>
      <dgm:spPr/>
    </dgm:pt>
    <dgm:pt modelId="{AB152848-1900-4FEA-B307-2F822346FDAF}" type="pres">
      <dgm:prSet presAssocID="{53697AB9-67EF-458F-A2EE-FB41B3CFB90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9334D11-C806-404F-962D-46358393F32D}" type="pres">
      <dgm:prSet presAssocID="{59827C44-59C4-4B70-8C1E-65472C58B27A}" presName="spacer" presStyleCnt="0"/>
      <dgm:spPr/>
    </dgm:pt>
    <dgm:pt modelId="{68FEB400-1ABA-41AE-8559-97553F50DC4B}" type="pres">
      <dgm:prSet presAssocID="{2C306A23-300A-4DDE-B49A-AA508BEC7955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717FE6B-AD2C-48AC-9845-67246941E4BF}" type="pres">
      <dgm:prSet presAssocID="{0593A3CE-A79B-4A7A-8263-5FA0190259C4}" presName="spacer" presStyleCnt="0"/>
      <dgm:spPr/>
    </dgm:pt>
    <dgm:pt modelId="{AF227606-5AF3-43B4-BCA3-B6BD49DF4E6D}" type="pres">
      <dgm:prSet presAssocID="{16D44E0E-C445-4B98-ACA6-E9B47563FAC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EA68F0F-1B73-4A63-A14C-C75D2ABADFCE}" type="pres">
      <dgm:prSet presAssocID="{A2CC30F1-F0AF-4B29-97B8-B3067D2B0000}" presName="spacer" presStyleCnt="0"/>
      <dgm:spPr/>
    </dgm:pt>
    <dgm:pt modelId="{1E5DF5B4-5E9D-426F-95D7-8FE431F82EBB}" type="pres">
      <dgm:prSet presAssocID="{0D842662-DD3A-4B83-B22A-A4D58DCF933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F74967A-5C1E-4CAC-ADE7-DA8A9BC69E3D}" type="pres">
      <dgm:prSet presAssocID="{426EE640-248C-461B-99B8-0F2DA375B781}" presName="spacer" presStyleCnt="0"/>
      <dgm:spPr/>
    </dgm:pt>
    <dgm:pt modelId="{AFE5CD3D-B0F1-4533-93B8-4D5C5362F77A}" type="pres">
      <dgm:prSet presAssocID="{3D74FE73-6B55-483E-A165-02E80193C6FD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6B6C28C-F634-4FEC-8A76-8FBC176BD89A}" srcId="{1184BC82-3CBA-4FB4-8736-4EBB7306BA46}" destId="{2C306A23-300A-4DDE-B49A-AA508BEC7955}" srcOrd="2" destOrd="0" parTransId="{F041CA95-8797-45A7-BF20-473D9E3A20AF}" sibTransId="{0593A3CE-A79B-4A7A-8263-5FA0190259C4}"/>
    <dgm:cxn modelId="{8F24634B-16DE-4B8B-B0AD-0FC7BC8F51AC}" srcId="{1184BC82-3CBA-4FB4-8736-4EBB7306BA46}" destId="{0D842662-DD3A-4B83-B22A-A4D58DCF9337}" srcOrd="4" destOrd="0" parTransId="{86B80706-4E8C-4485-98B8-5ECA836105D3}" sibTransId="{426EE640-248C-461B-99B8-0F2DA375B781}"/>
    <dgm:cxn modelId="{3D202E74-AE18-4765-850D-3A0CC76438CC}" type="presOf" srcId="{3D74FE73-6B55-483E-A165-02E80193C6FD}" destId="{AFE5CD3D-B0F1-4533-93B8-4D5C5362F77A}" srcOrd="0" destOrd="0" presId="urn:microsoft.com/office/officeart/2005/8/layout/vList2"/>
    <dgm:cxn modelId="{C3DD6654-02D4-452B-AA72-B2AD9107806A}" srcId="{1184BC82-3CBA-4FB4-8736-4EBB7306BA46}" destId="{3D74FE73-6B55-483E-A165-02E80193C6FD}" srcOrd="5" destOrd="0" parTransId="{D7B60A39-14ED-4256-A660-3F3B5D0B7901}" sibTransId="{138B761B-641A-4507-941C-AEFFE3ABE0C9}"/>
    <dgm:cxn modelId="{D6A92141-653B-4FA9-820A-6EB8262BB9B4}" type="presOf" srcId="{0D842662-DD3A-4B83-B22A-A4D58DCF9337}" destId="{1E5DF5B4-5E9D-426F-95D7-8FE431F82EBB}" srcOrd="0" destOrd="0" presId="urn:microsoft.com/office/officeart/2005/8/layout/vList2"/>
    <dgm:cxn modelId="{2AAC98E9-8196-44B4-9972-FFA6716B69DB}" type="presOf" srcId="{1184BC82-3CBA-4FB4-8736-4EBB7306BA46}" destId="{EAB5343F-CA57-440D-BF6F-2FA209ECCBE5}" srcOrd="0" destOrd="0" presId="urn:microsoft.com/office/officeart/2005/8/layout/vList2"/>
    <dgm:cxn modelId="{98402383-01EF-4FC4-B923-C2054E0423C1}" srcId="{1184BC82-3CBA-4FB4-8736-4EBB7306BA46}" destId="{53697AB9-67EF-458F-A2EE-FB41B3CFB901}" srcOrd="1" destOrd="0" parTransId="{29A7AB8D-B0BC-4E7C-B1E2-559752032B41}" sibTransId="{59827C44-59C4-4B70-8C1E-65472C58B27A}"/>
    <dgm:cxn modelId="{F7CA06A0-2F58-409C-9BF0-AE4098B33758}" type="presOf" srcId="{16D44E0E-C445-4B98-ACA6-E9B47563FAC9}" destId="{AF227606-5AF3-43B4-BCA3-B6BD49DF4E6D}" srcOrd="0" destOrd="0" presId="urn:microsoft.com/office/officeart/2005/8/layout/vList2"/>
    <dgm:cxn modelId="{F20EA01F-6770-4917-BC70-5EDA1A093732}" srcId="{1184BC82-3CBA-4FB4-8736-4EBB7306BA46}" destId="{16D44E0E-C445-4B98-ACA6-E9B47563FAC9}" srcOrd="3" destOrd="0" parTransId="{E31977B7-2015-417F-A29A-F3C56ACA5569}" sibTransId="{A2CC30F1-F0AF-4B29-97B8-B3067D2B0000}"/>
    <dgm:cxn modelId="{AC61AA86-B51E-4DF6-A019-3D9F4C44570A}" type="presOf" srcId="{2C306A23-300A-4DDE-B49A-AA508BEC7955}" destId="{68FEB400-1ABA-41AE-8559-97553F50DC4B}" srcOrd="0" destOrd="0" presId="urn:microsoft.com/office/officeart/2005/8/layout/vList2"/>
    <dgm:cxn modelId="{4E132D01-4A49-45AC-A5EB-1E0B88396689}" type="presOf" srcId="{53697AB9-67EF-458F-A2EE-FB41B3CFB901}" destId="{AB152848-1900-4FEA-B307-2F822346FDAF}" srcOrd="0" destOrd="0" presId="urn:microsoft.com/office/officeart/2005/8/layout/vList2"/>
    <dgm:cxn modelId="{F1165844-75EC-4327-97D8-F7018C8C6D13}" srcId="{1184BC82-3CBA-4FB4-8736-4EBB7306BA46}" destId="{613A4B92-0813-4AF5-A4AC-3115D2D6D0CF}" srcOrd="0" destOrd="0" parTransId="{2D3298DA-6FCA-40B7-809B-953640F6A85D}" sibTransId="{11E8844F-FD70-466D-A1B9-752D607A5BF4}"/>
    <dgm:cxn modelId="{EBFD89EB-86B7-41A0-AD13-79BFD5C427CE}" type="presOf" srcId="{613A4B92-0813-4AF5-A4AC-3115D2D6D0CF}" destId="{8C38F45C-BDAB-40A6-B562-5869282BECB1}" srcOrd="0" destOrd="0" presId="urn:microsoft.com/office/officeart/2005/8/layout/vList2"/>
    <dgm:cxn modelId="{E18591BB-5185-4AC5-823B-054AD4E73B34}" type="presParOf" srcId="{EAB5343F-CA57-440D-BF6F-2FA209ECCBE5}" destId="{8C38F45C-BDAB-40A6-B562-5869282BECB1}" srcOrd="0" destOrd="0" presId="urn:microsoft.com/office/officeart/2005/8/layout/vList2"/>
    <dgm:cxn modelId="{17593D0E-3EB4-4114-BC60-38EF566FA790}" type="presParOf" srcId="{EAB5343F-CA57-440D-BF6F-2FA209ECCBE5}" destId="{61FB11A7-62E5-4707-9AD9-81D6FE44D8E7}" srcOrd="1" destOrd="0" presId="urn:microsoft.com/office/officeart/2005/8/layout/vList2"/>
    <dgm:cxn modelId="{A1814CDC-BB5A-439A-813B-AD331B321D19}" type="presParOf" srcId="{EAB5343F-CA57-440D-BF6F-2FA209ECCBE5}" destId="{AB152848-1900-4FEA-B307-2F822346FDAF}" srcOrd="2" destOrd="0" presId="urn:microsoft.com/office/officeart/2005/8/layout/vList2"/>
    <dgm:cxn modelId="{A0EA305B-24F5-443D-9DD6-2387B5F3AFFD}" type="presParOf" srcId="{EAB5343F-CA57-440D-BF6F-2FA209ECCBE5}" destId="{F9334D11-C806-404F-962D-46358393F32D}" srcOrd="3" destOrd="0" presId="urn:microsoft.com/office/officeart/2005/8/layout/vList2"/>
    <dgm:cxn modelId="{81031A16-96BC-4BE8-9DE6-BBC2215411D6}" type="presParOf" srcId="{EAB5343F-CA57-440D-BF6F-2FA209ECCBE5}" destId="{68FEB400-1ABA-41AE-8559-97553F50DC4B}" srcOrd="4" destOrd="0" presId="urn:microsoft.com/office/officeart/2005/8/layout/vList2"/>
    <dgm:cxn modelId="{A45E6CC0-1DAF-4E3B-8A53-F325FD5DBAA5}" type="presParOf" srcId="{EAB5343F-CA57-440D-BF6F-2FA209ECCBE5}" destId="{1717FE6B-AD2C-48AC-9845-67246941E4BF}" srcOrd="5" destOrd="0" presId="urn:microsoft.com/office/officeart/2005/8/layout/vList2"/>
    <dgm:cxn modelId="{18DAD8EF-024C-48D9-9A47-487CA8CEF946}" type="presParOf" srcId="{EAB5343F-CA57-440D-BF6F-2FA209ECCBE5}" destId="{AF227606-5AF3-43B4-BCA3-B6BD49DF4E6D}" srcOrd="6" destOrd="0" presId="urn:microsoft.com/office/officeart/2005/8/layout/vList2"/>
    <dgm:cxn modelId="{9A20805E-1A1D-41FC-8FB2-620DAEF7D415}" type="presParOf" srcId="{EAB5343F-CA57-440D-BF6F-2FA209ECCBE5}" destId="{0EA68F0F-1B73-4A63-A14C-C75D2ABADFCE}" srcOrd="7" destOrd="0" presId="urn:microsoft.com/office/officeart/2005/8/layout/vList2"/>
    <dgm:cxn modelId="{7376B9D8-2FB7-4C70-8797-ADD377B3F66F}" type="presParOf" srcId="{EAB5343F-CA57-440D-BF6F-2FA209ECCBE5}" destId="{1E5DF5B4-5E9D-426F-95D7-8FE431F82EBB}" srcOrd="8" destOrd="0" presId="urn:microsoft.com/office/officeart/2005/8/layout/vList2"/>
    <dgm:cxn modelId="{40013748-D4F4-48DF-B24E-97CBD7EA01F8}" type="presParOf" srcId="{EAB5343F-CA57-440D-BF6F-2FA209ECCBE5}" destId="{0F74967A-5C1E-4CAC-ADE7-DA8A9BC69E3D}" srcOrd="9" destOrd="0" presId="urn:microsoft.com/office/officeart/2005/8/layout/vList2"/>
    <dgm:cxn modelId="{2F42E8D9-2F98-4945-A083-77074E9F0FC1}" type="presParOf" srcId="{EAB5343F-CA57-440D-BF6F-2FA209ECCBE5}" destId="{AFE5CD3D-B0F1-4533-93B8-4D5C5362F77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C67BCB-137B-4525-85C8-95455C62E6F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FC6CA89-A812-4B42-8317-9A920CD1B6DA}">
      <dgm:prSet phldrT="[Text]"/>
      <dgm:spPr/>
      <dgm:t>
        <a:bodyPr/>
        <a:lstStyle/>
        <a:p>
          <a:r>
            <a:rPr lang="en-GB" dirty="0" smtClean="0"/>
            <a:t>use &lt;</a:t>
          </a:r>
          <a:r>
            <a:rPr lang="en-GB" dirty="0" err="1" smtClean="0"/>
            <a:t>databaseName</a:t>
          </a:r>
          <a:r>
            <a:rPr lang="en-GB" dirty="0" smtClean="0"/>
            <a:t>&gt;</a:t>
          </a:r>
          <a:endParaRPr lang="en-GB" dirty="0"/>
        </a:p>
      </dgm:t>
    </dgm:pt>
    <dgm:pt modelId="{E89F0F16-7028-43A9-B2E4-DB608B2E5812}" type="parTrans" cxnId="{E308539E-CF3C-43AB-90EE-D03A07FE829C}">
      <dgm:prSet/>
      <dgm:spPr/>
      <dgm:t>
        <a:bodyPr/>
        <a:lstStyle/>
        <a:p>
          <a:endParaRPr lang="en-GB"/>
        </a:p>
      </dgm:t>
    </dgm:pt>
    <dgm:pt modelId="{686B9D3B-8A33-4342-B8BD-9D067F8E7B57}" type="sibTrans" cxnId="{E308539E-CF3C-43AB-90EE-D03A07FE829C}">
      <dgm:prSet/>
      <dgm:spPr/>
      <dgm:t>
        <a:bodyPr/>
        <a:lstStyle/>
        <a:p>
          <a:endParaRPr lang="en-GB"/>
        </a:p>
      </dgm:t>
    </dgm:pt>
    <dgm:pt modelId="{DBE3F4C7-EDCB-4A9A-906B-FEA2AFE6B0CA}">
      <dgm:prSet phldrT="[Text]"/>
      <dgm:spPr/>
      <dgm:t>
        <a:bodyPr/>
        <a:lstStyle/>
        <a:p>
          <a:r>
            <a:rPr lang="en-US" b="0" i="0" dirty="0" smtClean="0"/>
            <a:t>to switch from default database to define database (even non-exists database name will work)</a:t>
          </a:r>
          <a:endParaRPr lang="en-GB" dirty="0"/>
        </a:p>
      </dgm:t>
    </dgm:pt>
    <dgm:pt modelId="{28A507E8-E142-4A2C-AB39-DF829A9AE483}" type="parTrans" cxnId="{B1492C56-7BD1-4CDB-99CA-CD1327BFFA42}">
      <dgm:prSet/>
      <dgm:spPr/>
      <dgm:t>
        <a:bodyPr/>
        <a:lstStyle/>
        <a:p>
          <a:endParaRPr lang="en-GB"/>
        </a:p>
      </dgm:t>
    </dgm:pt>
    <dgm:pt modelId="{D91FB5EF-362C-4AB0-805F-435AF331EBB6}" type="sibTrans" cxnId="{B1492C56-7BD1-4CDB-99CA-CD1327BFFA42}">
      <dgm:prSet/>
      <dgm:spPr/>
      <dgm:t>
        <a:bodyPr/>
        <a:lstStyle/>
        <a:p>
          <a:endParaRPr lang="en-GB"/>
        </a:p>
      </dgm:t>
    </dgm:pt>
    <dgm:pt modelId="{6574693A-BF04-4F66-9B91-C3135FC640B8}">
      <dgm:prSet phldrT="[Text]"/>
      <dgm:spPr/>
      <dgm:t>
        <a:bodyPr/>
        <a:lstStyle/>
        <a:p>
          <a:r>
            <a:rPr lang="en-US" b="0" i="0" dirty="0" smtClean="0"/>
            <a:t>However, </a:t>
          </a:r>
          <a:r>
            <a:rPr lang="en-US" b="0" i="0" dirty="0" err="1" smtClean="0"/>
            <a:t>MangoDB</a:t>
          </a:r>
          <a:r>
            <a:rPr lang="en-US" b="0" i="0" dirty="0" smtClean="0"/>
            <a:t> doesn’t create any database yet, until you save something inside.</a:t>
          </a:r>
          <a:endParaRPr lang="en-GB" dirty="0"/>
        </a:p>
      </dgm:t>
    </dgm:pt>
    <dgm:pt modelId="{AAD64EEC-59E2-4940-8DA5-3D85F8F3AE03}" type="parTrans" cxnId="{3EF00F9C-CEBE-43DF-9A94-32F6D7D31DEA}">
      <dgm:prSet/>
      <dgm:spPr/>
    </dgm:pt>
    <dgm:pt modelId="{22FAB752-1B5F-4E65-8CCF-DE8CDDA1223C}" type="sibTrans" cxnId="{3EF00F9C-CEBE-43DF-9A94-32F6D7D31DEA}">
      <dgm:prSet/>
      <dgm:spPr/>
    </dgm:pt>
    <dgm:pt modelId="{8D80D0AE-EA1D-4F9A-8251-18A271C02CA5}" type="pres">
      <dgm:prSet presAssocID="{71C67BCB-137B-4525-85C8-95455C62E6F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20797B0-2978-4038-A14E-C0C12089113D}" type="pres">
      <dgm:prSet presAssocID="{DFC6CA89-A812-4B42-8317-9A920CD1B6DA}" presName="composite" presStyleCnt="0"/>
      <dgm:spPr/>
    </dgm:pt>
    <dgm:pt modelId="{E9E4C6E6-DECC-4EED-9C07-4517BCA46605}" type="pres">
      <dgm:prSet presAssocID="{DFC6CA89-A812-4B42-8317-9A920CD1B6DA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C5EFF64-B441-40B6-97CC-73377EC28BDB}" type="pres">
      <dgm:prSet presAssocID="{DFC6CA89-A812-4B42-8317-9A920CD1B6DA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78DFF9B-1C42-480F-AB5F-6878B0CDABC5}" type="presOf" srcId="{71C67BCB-137B-4525-85C8-95455C62E6F9}" destId="{8D80D0AE-EA1D-4F9A-8251-18A271C02CA5}" srcOrd="0" destOrd="0" presId="urn:microsoft.com/office/officeart/2005/8/layout/hList1"/>
    <dgm:cxn modelId="{2416BE24-BDD5-404B-87C4-037108C97D62}" type="presOf" srcId="{DBE3F4C7-EDCB-4A9A-906B-FEA2AFE6B0CA}" destId="{AC5EFF64-B441-40B6-97CC-73377EC28BDB}" srcOrd="0" destOrd="0" presId="urn:microsoft.com/office/officeart/2005/8/layout/hList1"/>
    <dgm:cxn modelId="{59EC6D33-5675-432B-A175-9B5A3F2670D7}" type="presOf" srcId="{DFC6CA89-A812-4B42-8317-9A920CD1B6DA}" destId="{E9E4C6E6-DECC-4EED-9C07-4517BCA46605}" srcOrd="0" destOrd="0" presId="urn:microsoft.com/office/officeart/2005/8/layout/hList1"/>
    <dgm:cxn modelId="{E308539E-CF3C-43AB-90EE-D03A07FE829C}" srcId="{71C67BCB-137B-4525-85C8-95455C62E6F9}" destId="{DFC6CA89-A812-4B42-8317-9A920CD1B6DA}" srcOrd="0" destOrd="0" parTransId="{E89F0F16-7028-43A9-B2E4-DB608B2E5812}" sibTransId="{686B9D3B-8A33-4342-B8BD-9D067F8E7B57}"/>
    <dgm:cxn modelId="{3EF00F9C-CEBE-43DF-9A94-32F6D7D31DEA}" srcId="{DFC6CA89-A812-4B42-8317-9A920CD1B6DA}" destId="{6574693A-BF04-4F66-9B91-C3135FC640B8}" srcOrd="1" destOrd="0" parTransId="{AAD64EEC-59E2-4940-8DA5-3D85F8F3AE03}" sibTransId="{22FAB752-1B5F-4E65-8CCF-DE8CDDA1223C}"/>
    <dgm:cxn modelId="{5F9B042C-3FB3-4988-BB61-6500E5A8BAF7}" type="presOf" srcId="{6574693A-BF04-4F66-9B91-C3135FC640B8}" destId="{AC5EFF64-B441-40B6-97CC-73377EC28BDB}" srcOrd="0" destOrd="1" presId="urn:microsoft.com/office/officeart/2005/8/layout/hList1"/>
    <dgm:cxn modelId="{B1492C56-7BD1-4CDB-99CA-CD1327BFFA42}" srcId="{DFC6CA89-A812-4B42-8317-9A920CD1B6DA}" destId="{DBE3F4C7-EDCB-4A9A-906B-FEA2AFE6B0CA}" srcOrd="0" destOrd="0" parTransId="{28A507E8-E142-4A2C-AB39-DF829A9AE483}" sibTransId="{D91FB5EF-362C-4AB0-805F-435AF331EBB6}"/>
    <dgm:cxn modelId="{B1537B97-FE0F-4BDF-BE18-0D77362D46BE}" type="presParOf" srcId="{8D80D0AE-EA1D-4F9A-8251-18A271C02CA5}" destId="{D20797B0-2978-4038-A14E-C0C12089113D}" srcOrd="0" destOrd="0" presId="urn:microsoft.com/office/officeart/2005/8/layout/hList1"/>
    <dgm:cxn modelId="{0B3F356B-2430-4FFB-8FD6-ABB3CA66E491}" type="presParOf" srcId="{D20797B0-2978-4038-A14E-C0C12089113D}" destId="{E9E4C6E6-DECC-4EED-9C07-4517BCA46605}" srcOrd="0" destOrd="0" presId="urn:microsoft.com/office/officeart/2005/8/layout/hList1"/>
    <dgm:cxn modelId="{E112E67C-F5F9-4D5F-8556-A7E49E4A0EAE}" type="presParOf" srcId="{D20797B0-2978-4038-A14E-C0C12089113D}" destId="{AC5EFF64-B441-40B6-97CC-73377EC28BD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5DF587-3EB1-4FE1-A907-A31C2321E4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A2E63AD-8569-44E1-B792-9D5B038109A3}">
      <dgm:prSet phldrT="[Text]"/>
      <dgm:spPr/>
      <dgm:t>
        <a:bodyPr/>
        <a:lstStyle/>
        <a:p>
          <a:r>
            <a:rPr lang="en-GB" dirty="0" err="1" smtClean="0"/>
            <a:t>db.createCollection</a:t>
          </a:r>
          <a:r>
            <a:rPr lang="en-GB" dirty="0" smtClean="0"/>
            <a:t>(&lt;</a:t>
          </a:r>
          <a:r>
            <a:rPr lang="en-GB" dirty="0" err="1" smtClean="0"/>
            <a:t>collectionName</a:t>
          </a:r>
          <a:r>
            <a:rPr lang="en-GB" dirty="0" smtClean="0"/>
            <a:t>&gt;)</a:t>
          </a:r>
          <a:endParaRPr lang="en-GB" dirty="0"/>
        </a:p>
      </dgm:t>
    </dgm:pt>
    <dgm:pt modelId="{28A64D56-54C2-4828-B41C-F0273C6456BE}" type="parTrans" cxnId="{2E793596-851B-48CE-85D4-019C41105F18}">
      <dgm:prSet/>
      <dgm:spPr/>
      <dgm:t>
        <a:bodyPr/>
        <a:lstStyle/>
        <a:p>
          <a:endParaRPr lang="en-GB"/>
        </a:p>
      </dgm:t>
    </dgm:pt>
    <dgm:pt modelId="{9CDB0193-E1D6-42D0-8361-EDC31724B422}" type="sibTrans" cxnId="{2E793596-851B-48CE-85D4-019C41105F18}">
      <dgm:prSet/>
      <dgm:spPr/>
      <dgm:t>
        <a:bodyPr/>
        <a:lstStyle/>
        <a:p>
          <a:endParaRPr lang="en-GB"/>
        </a:p>
      </dgm:t>
    </dgm:pt>
    <dgm:pt modelId="{C264BE1C-B942-4214-8F2D-8ECD74DC6F87}">
      <dgm:prSet phldrT="[Text]"/>
      <dgm:spPr/>
      <dgm:t>
        <a:bodyPr/>
        <a:lstStyle/>
        <a:p>
          <a:r>
            <a:rPr lang="en-US" b="0" i="0" dirty="0" smtClean="0"/>
            <a:t>create a collection without inserting a document.</a:t>
          </a:r>
          <a:endParaRPr lang="en-GB" dirty="0"/>
        </a:p>
      </dgm:t>
    </dgm:pt>
    <dgm:pt modelId="{EDB5CA37-EDC1-4710-9AE3-6AEF69224686}" type="parTrans" cxnId="{AA88F8A2-CC8F-47AC-9EDA-53E05C45BC98}">
      <dgm:prSet/>
      <dgm:spPr/>
      <dgm:t>
        <a:bodyPr/>
        <a:lstStyle/>
        <a:p>
          <a:endParaRPr lang="en-GB"/>
        </a:p>
      </dgm:t>
    </dgm:pt>
    <dgm:pt modelId="{7116A8CF-7031-48F7-83BB-5FEF2C6521A4}" type="sibTrans" cxnId="{AA88F8A2-CC8F-47AC-9EDA-53E05C45BC98}">
      <dgm:prSet/>
      <dgm:spPr/>
      <dgm:t>
        <a:bodyPr/>
        <a:lstStyle/>
        <a:p>
          <a:endParaRPr lang="en-GB"/>
        </a:p>
      </dgm:t>
    </dgm:pt>
    <dgm:pt modelId="{A51327FC-5715-457E-8E87-1EA1B06B257B}">
      <dgm:prSet phldrT="[Text]"/>
      <dgm:spPr/>
      <dgm:t>
        <a:bodyPr/>
        <a:lstStyle/>
        <a:p>
          <a:r>
            <a:rPr lang="en-GB" dirty="0" smtClean="0"/>
            <a:t>db.&lt;</a:t>
          </a:r>
          <a:r>
            <a:rPr lang="en-GB" dirty="0" err="1" smtClean="0"/>
            <a:t>collectionNames</a:t>
          </a:r>
          <a:r>
            <a:rPr lang="en-GB" dirty="0" smtClean="0"/>
            <a:t>&gt;.</a:t>
          </a:r>
          <a:r>
            <a:rPr lang="en-GB" dirty="0" err="1" smtClean="0"/>
            <a:t>insertOne</a:t>
          </a:r>
          <a:r>
            <a:rPr lang="en-GB" dirty="0" smtClean="0"/>
            <a:t>(&lt;document&gt;)</a:t>
          </a:r>
          <a:endParaRPr lang="en-GB" dirty="0"/>
        </a:p>
      </dgm:t>
    </dgm:pt>
    <dgm:pt modelId="{3746292C-38B0-436C-8221-26D6F9AD1A64}" type="parTrans" cxnId="{E8B831BF-D620-4B95-8553-1720B4C6D7F4}">
      <dgm:prSet/>
      <dgm:spPr/>
      <dgm:t>
        <a:bodyPr/>
        <a:lstStyle/>
        <a:p>
          <a:endParaRPr lang="en-GB"/>
        </a:p>
      </dgm:t>
    </dgm:pt>
    <dgm:pt modelId="{F8CD778C-052A-40C3-A874-AA609C58D5D4}" type="sibTrans" cxnId="{E8B831BF-D620-4B95-8553-1720B4C6D7F4}">
      <dgm:prSet/>
      <dgm:spPr/>
      <dgm:t>
        <a:bodyPr/>
        <a:lstStyle/>
        <a:p>
          <a:endParaRPr lang="en-GB"/>
        </a:p>
      </dgm:t>
    </dgm:pt>
    <dgm:pt modelId="{294D43A3-840E-44B7-A8DB-10114730CDB6}">
      <dgm:prSet phldrT="[Text]"/>
      <dgm:spPr/>
      <dgm:t>
        <a:bodyPr/>
        <a:lstStyle/>
        <a:p>
          <a:r>
            <a:rPr lang="en-US" b="0" i="0" dirty="0" smtClean="0"/>
            <a:t>create collection automatically when you insert any document.</a:t>
          </a:r>
          <a:endParaRPr lang="en-GB" dirty="0"/>
        </a:p>
      </dgm:t>
    </dgm:pt>
    <dgm:pt modelId="{103533A5-3714-4076-9038-012061D92282}" type="parTrans" cxnId="{6E646A45-CBDD-434B-82E7-3093E3D52034}">
      <dgm:prSet/>
      <dgm:spPr/>
      <dgm:t>
        <a:bodyPr/>
        <a:lstStyle/>
        <a:p>
          <a:endParaRPr lang="en-GB"/>
        </a:p>
      </dgm:t>
    </dgm:pt>
    <dgm:pt modelId="{0F3CEDA9-00C2-4AF8-9258-C02EEE5AE915}" type="sibTrans" cxnId="{6E646A45-CBDD-434B-82E7-3093E3D52034}">
      <dgm:prSet/>
      <dgm:spPr/>
      <dgm:t>
        <a:bodyPr/>
        <a:lstStyle/>
        <a:p>
          <a:endParaRPr lang="en-GB"/>
        </a:p>
      </dgm:t>
    </dgm:pt>
    <dgm:pt modelId="{A21526F0-1FDC-4DD6-87F2-7909C4BB600B}">
      <dgm:prSet phldrT="[Text]"/>
      <dgm:spPr/>
      <dgm:t>
        <a:bodyPr/>
        <a:lstStyle/>
        <a:p>
          <a:r>
            <a:rPr lang="en-US" b="0" i="0" dirty="0" smtClean="0"/>
            <a:t>specify options for the collection.</a:t>
          </a:r>
          <a:endParaRPr lang="en-GB" dirty="0"/>
        </a:p>
      </dgm:t>
    </dgm:pt>
    <dgm:pt modelId="{B5171B64-65F7-465F-8D4C-D2A82F159F9F}" type="parTrans" cxnId="{1F3B942B-5206-4839-A327-F8A8C4EC25A0}">
      <dgm:prSet/>
      <dgm:spPr/>
      <dgm:t>
        <a:bodyPr/>
        <a:lstStyle/>
        <a:p>
          <a:endParaRPr lang="en-GB"/>
        </a:p>
      </dgm:t>
    </dgm:pt>
    <dgm:pt modelId="{41DE9B9A-B806-4609-9CA8-B6D796830648}" type="sibTrans" cxnId="{1F3B942B-5206-4839-A327-F8A8C4EC25A0}">
      <dgm:prSet/>
      <dgm:spPr/>
      <dgm:t>
        <a:bodyPr/>
        <a:lstStyle/>
        <a:p>
          <a:endParaRPr lang="en-GB"/>
        </a:p>
      </dgm:t>
    </dgm:pt>
    <dgm:pt modelId="{9B8395D9-5DF9-4781-BBFD-B721449D4835}">
      <dgm:prSet phldrT="[Text]"/>
      <dgm:spPr/>
      <dgm:t>
        <a:bodyPr/>
        <a:lstStyle/>
        <a:p>
          <a:r>
            <a:rPr lang="en-US" b="0" i="0" dirty="0" smtClean="0"/>
            <a:t>If the collection exists, it will add the document to existing collection. But if the collection does not exist, then it will create a collection.</a:t>
          </a:r>
          <a:endParaRPr lang="en-GB" dirty="0"/>
        </a:p>
      </dgm:t>
    </dgm:pt>
    <dgm:pt modelId="{154F07E5-4FBD-4622-AC3D-4769997C42C5}" type="parTrans" cxnId="{491C01F2-917F-41E9-A106-64932960D8FA}">
      <dgm:prSet/>
      <dgm:spPr/>
      <dgm:t>
        <a:bodyPr/>
        <a:lstStyle/>
        <a:p>
          <a:endParaRPr lang="en-GB"/>
        </a:p>
      </dgm:t>
    </dgm:pt>
    <dgm:pt modelId="{E13B9E18-5615-48CB-B6D2-4232D5630E15}" type="sibTrans" cxnId="{491C01F2-917F-41E9-A106-64932960D8FA}">
      <dgm:prSet/>
      <dgm:spPr/>
      <dgm:t>
        <a:bodyPr/>
        <a:lstStyle/>
        <a:p>
          <a:endParaRPr lang="en-GB"/>
        </a:p>
      </dgm:t>
    </dgm:pt>
    <dgm:pt modelId="{DE70DF29-15F9-4E38-B9F6-F88083E49D16}" type="pres">
      <dgm:prSet presAssocID="{995DF587-3EB1-4FE1-A907-A31C2321E4E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50DD297-A220-4748-992E-D6CCC76EDE24}" type="pres">
      <dgm:prSet presAssocID="{3A2E63AD-8569-44E1-B792-9D5B038109A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FC45E3-38F5-44A3-BF34-49EA61CE4AA1}" type="pres">
      <dgm:prSet presAssocID="{3A2E63AD-8569-44E1-B792-9D5B038109A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2B5E9F8-937E-4F31-8056-3B6F4B4E60A5}" type="pres">
      <dgm:prSet presAssocID="{A51327FC-5715-457E-8E87-1EA1B06B257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762BC4C-2E77-47CA-ABF9-D10C8DFE4869}" type="pres">
      <dgm:prSet presAssocID="{A51327FC-5715-457E-8E87-1EA1B06B257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8B831BF-D620-4B95-8553-1720B4C6D7F4}" srcId="{995DF587-3EB1-4FE1-A907-A31C2321E4E0}" destId="{A51327FC-5715-457E-8E87-1EA1B06B257B}" srcOrd="1" destOrd="0" parTransId="{3746292C-38B0-436C-8221-26D6F9AD1A64}" sibTransId="{F8CD778C-052A-40C3-A874-AA609C58D5D4}"/>
    <dgm:cxn modelId="{75C4CB51-5BE5-4CDD-A9F1-E0F34BFF3A3A}" type="presOf" srcId="{A51327FC-5715-457E-8E87-1EA1B06B257B}" destId="{C2B5E9F8-937E-4F31-8056-3B6F4B4E60A5}" srcOrd="0" destOrd="0" presId="urn:microsoft.com/office/officeart/2005/8/layout/vList2"/>
    <dgm:cxn modelId="{6E646A45-CBDD-434B-82E7-3093E3D52034}" srcId="{A51327FC-5715-457E-8E87-1EA1B06B257B}" destId="{294D43A3-840E-44B7-A8DB-10114730CDB6}" srcOrd="0" destOrd="0" parTransId="{103533A5-3714-4076-9038-012061D92282}" sibTransId="{0F3CEDA9-00C2-4AF8-9258-C02EEE5AE915}"/>
    <dgm:cxn modelId="{CA51547B-E743-4120-853E-42E531ACE9F4}" type="presOf" srcId="{A21526F0-1FDC-4DD6-87F2-7909C4BB600B}" destId="{EFFC45E3-38F5-44A3-BF34-49EA61CE4AA1}" srcOrd="0" destOrd="1" presId="urn:microsoft.com/office/officeart/2005/8/layout/vList2"/>
    <dgm:cxn modelId="{AA88F8A2-CC8F-47AC-9EDA-53E05C45BC98}" srcId="{3A2E63AD-8569-44E1-B792-9D5B038109A3}" destId="{C264BE1C-B942-4214-8F2D-8ECD74DC6F87}" srcOrd="0" destOrd="0" parTransId="{EDB5CA37-EDC1-4710-9AE3-6AEF69224686}" sibTransId="{7116A8CF-7031-48F7-83BB-5FEF2C6521A4}"/>
    <dgm:cxn modelId="{491C01F2-917F-41E9-A106-64932960D8FA}" srcId="{A51327FC-5715-457E-8E87-1EA1B06B257B}" destId="{9B8395D9-5DF9-4781-BBFD-B721449D4835}" srcOrd="1" destOrd="0" parTransId="{154F07E5-4FBD-4622-AC3D-4769997C42C5}" sibTransId="{E13B9E18-5615-48CB-B6D2-4232D5630E15}"/>
    <dgm:cxn modelId="{08E7C7F3-81D1-4B54-A33D-410B3297CB9D}" type="presOf" srcId="{995DF587-3EB1-4FE1-A907-A31C2321E4E0}" destId="{DE70DF29-15F9-4E38-B9F6-F88083E49D16}" srcOrd="0" destOrd="0" presId="urn:microsoft.com/office/officeart/2005/8/layout/vList2"/>
    <dgm:cxn modelId="{C69C2885-4F1D-47D7-A5FF-B090CC873462}" type="presOf" srcId="{294D43A3-840E-44B7-A8DB-10114730CDB6}" destId="{9762BC4C-2E77-47CA-ABF9-D10C8DFE4869}" srcOrd="0" destOrd="0" presId="urn:microsoft.com/office/officeart/2005/8/layout/vList2"/>
    <dgm:cxn modelId="{B07021F7-58D3-4396-9834-00D8D4092D11}" type="presOf" srcId="{9B8395D9-5DF9-4781-BBFD-B721449D4835}" destId="{9762BC4C-2E77-47CA-ABF9-D10C8DFE4869}" srcOrd="0" destOrd="1" presId="urn:microsoft.com/office/officeart/2005/8/layout/vList2"/>
    <dgm:cxn modelId="{1F3B942B-5206-4839-A327-F8A8C4EC25A0}" srcId="{3A2E63AD-8569-44E1-B792-9D5B038109A3}" destId="{A21526F0-1FDC-4DD6-87F2-7909C4BB600B}" srcOrd="1" destOrd="0" parTransId="{B5171B64-65F7-465F-8D4C-D2A82F159F9F}" sibTransId="{41DE9B9A-B806-4609-9CA8-B6D796830648}"/>
    <dgm:cxn modelId="{B409BAF5-92A4-4F03-8B16-88E616FEDBD6}" type="presOf" srcId="{3A2E63AD-8569-44E1-B792-9D5B038109A3}" destId="{A50DD297-A220-4748-992E-D6CCC76EDE24}" srcOrd="0" destOrd="0" presId="urn:microsoft.com/office/officeart/2005/8/layout/vList2"/>
    <dgm:cxn modelId="{2A2714C5-620A-4C09-BCBD-6BEE6A9A8634}" type="presOf" srcId="{C264BE1C-B942-4214-8F2D-8ECD74DC6F87}" destId="{EFFC45E3-38F5-44A3-BF34-49EA61CE4AA1}" srcOrd="0" destOrd="0" presId="urn:microsoft.com/office/officeart/2005/8/layout/vList2"/>
    <dgm:cxn modelId="{2E793596-851B-48CE-85D4-019C41105F18}" srcId="{995DF587-3EB1-4FE1-A907-A31C2321E4E0}" destId="{3A2E63AD-8569-44E1-B792-9D5B038109A3}" srcOrd="0" destOrd="0" parTransId="{28A64D56-54C2-4828-B41C-F0273C6456BE}" sibTransId="{9CDB0193-E1D6-42D0-8361-EDC31724B422}"/>
    <dgm:cxn modelId="{8653FE60-350E-4D66-8D29-57FAB4CE228A}" type="presParOf" srcId="{DE70DF29-15F9-4E38-B9F6-F88083E49D16}" destId="{A50DD297-A220-4748-992E-D6CCC76EDE24}" srcOrd="0" destOrd="0" presId="urn:microsoft.com/office/officeart/2005/8/layout/vList2"/>
    <dgm:cxn modelId="{38215B5A-E4EA-4D42-B0AA-E4A091184310}" type="presParOf" srcId="{DE70DF29-15F9-4E38-B9F6-F88083E49D16}" destId="{EFFC45E3-38F5-44A3-BF34-49EA61CE4AA1}" srcOrd="1" destOrd="0" presId="urn:microsoft.com/office/officeart/2005/8/layout/vList2"/>
    <dgm:cxn modelId="{99FCB090-C934-4BBC-B81D-24D883253EE0}" type="presParOf" srcId="{DE70DF29-15F9-4E38-B9F6-F88083E49D16}" destId="{C2B5E9F8-937E-4F31-8056-3B6F4B4E60A5}" srcOrd="2" destOrd="0" presId="urn:microsoft.com/office/officeart/2005/8/layout/vList2"/>
    <dgm:cxn modelId="{57C20E93-1E9A-4192-AB34-0D48B689E943}" type="presParOf" srcId="{DE70DF29-15F9-4E38-B9F6-F88083E49D16}" destId="{9762BC4C-2E77-47CA-ABF9-D10C8DFE486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36A7B96-616F-4C75-9D78-570584034869}">
      <dsp:nvSpPr>
        <dsp:cNvPr id="0" name=""/>
        <dsp:cNvSpPr/>
      </dsp:nvSpPr>
      <dsp:spPr>
        <a:xfrm>
          <a:off x="0" y="4372"/>
          <a:ext cx="5926137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Document-Oriented database</a:t>
          </a:r>
          <a:endParaRPr lang="en-GB" sz="2400" kern="1200" dirty="0"/>
        </a:p>
      </dsp:txBody>
      <dsp:txXfrm>
        <a:off x="0" y="4372"/>
        <a:ext cx="5926137" cy="912600"/>
      </dsp:txXfrm>
    </dsp:sp>
    <dsp:sp modelId="{4696D9AC-D9F6-4F53-9F2B-07915EAE309E}">
      <dsp:nvSpPr>
        <dsp:cNvPr id="0" name=""/>
        <dsp:cNvSpPr/>
      </dsp:nvSpPr>
      <dsp:spPr>
        <a:xfrm>
          <a:off x="0" y="986092"/>
          <a:ext cx="5926137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Stores data in flexible (JSON-like document)</a:t>
          </a:r>
          <a:endParaRPr lang="en-GB" sz="2400" kern="1200" dirty="0"/>
        </a:p>
      </dsp:txBody>
      <dsp:txXfrm>
        <a:off x="0" y="986092"/>
        <a:ext cx="5926137" cy="912600"/>
      </dsp:txXfrm>
    </dsp:sp>
    <dsp:sp modelId="{450D0439-7EFC-423C-9C7D-86502AAB1B61}">
      <dsp:nvSpPr>
        <dsp:cNvPr id="0" name=""/>
        <dsp:cNvSpPr/>
      </dsp:nvSpPr>
      <dsp:spPr>
        <a:xfrm>
          <a:off x="0" y="1967812"/>
          <a:ext cx="5926137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err="1" smtClean="0"/>
            <a:t>NoSQL</a:t>
          </a:r>
          <a:endParaRPr lang="en-GB" sz="2400" kern="1200" dirty="0"/>
        </a:p>
      </dsp:txBody>
      <dsp:txXfrm>
        <a:off x="0" y="1967812"/>
        <a:ext cx="5926137" cy="912600"/>
      </dsp:txXfrm>
    </dsp:sp>
    <dsp:sp modelId="{18D42FE6-532E-4B5A-B425-722C417AD9CE}">
      <dsp:nvSpPr>
        <dsp:cNvPr id="0" name=""/>
        <dsp:cNvSpPr/>
      </dsp:nvSpPr>
      <dsp:spPr>
        <a:xfrm>
          <a:off x="0" y="2949532"/>
          <a:ext cx="5926137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Distributed database at its core (node and shards)</a:t>
          </a:r>
          <a:endParaRPr lang="en-GB" sz="2400" kern="1200" dirty="0"/>
        </a:p>
      </dsp:txBody>
      <dsp:txXfrm>
        <a:off x="0" y="2949532"/>
        <a:ext cx="5926137" cy="912600"/>
      </dsp:txXfrm>
    </dsp:sp>
    <dsp:sp modelId="{4621598B-059D-445C-9B89-AA3AF089A19B}">
      <dsp:nvSpPr>
        <dsp:cNvPr id="0" name=""/>
        <dsp:cNvSpPr/>
      </dsp:nvSpPr>
      <dsp:spPr>
        <a:xfrm>
          <a:off x="0" y="3931252"/>
          <a:ext cx="5926137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Free and open source</a:t>
          </a:r>
          <a:endParaRPr lang="en-GB" sz="2400" kern="1200" dirty="0"/>
        </a:p>
      </dsp:txBody>
      <dsp:txXfrm>
        <a:off x="0" y="3931252"/>
        <a:ext cx="5926137" cy="9126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C38F45C-BDAB-40A6-B562-5869282BECB1}">
      <dsp:nvSpPr>
        <dsp:cNvPr id="0" name=""/>
        <dsp:cNvSpPr/>
      </dsp:nvSpPr>
      <dsp:spPr>
        <a:xfrm>
          <a:off x="0" y="64087"/>
          <a:ext cx="9259887" cy="7458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Install MongoDB</a:t>
          </a:r>
          <a:endParaRPr lang="en-GB" sz="1700" kern="1200" dirty="0"/>
        </a:p>
      </dsp:txBody>
      <dsp:txXfrm>
        <a:off x="0" y="64087"/>
        <a:ext cx="9259887" cy="745875"/>
      </dsp:txXfrm>
    </dsp:sp>
    <dsp:sp modelId="{AB152848-1900-4FEA-B307-2F822346FDAF}">
      <dsp:nvSpPr>
        <dsp:cNvPr id="0" name=""/>
        <dsp:cNvSpPr/>
      </dsp:nvSpPr>
      <dsp:spPr>
        <a:xfrm>
          <a:off x="0" y="858922"/>
          <a:ext cx="9259887" cy="7458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Set Path: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C:\&lt;PATH&gt;\MongoDB\Server\3.2\bin</a:t>
          </a:r>
          <a:endParaRPr lang="en-GB" sz="1700" kern="1200" dirty="0"/>
        </a:p>
      </dsp:txBody>
      <dsp:txXfrm>
        <a:off x="0" y="858922"/>
        <a:ext cx="9259887" cy="745875"/>
      </dsp:txXfrm>
    </dsp:sp>
    <dsp:sp modelId="{68FEB400-1ABA-41AE-8559-97553F50DC4B}">
      <dsp:nvSpPr>
        <dsp:cNvPr id="0" name=""/>
        <dsp:cNvSpPr/>
      </dsp:nvSpPr>
      <dsp:spPr>
        <a:xfrm>
          <a:off x="0" y="1653757"/>
          <a:ext cx="9259887" cy="7458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Create an empty folder where mongoDB stored the data</a:t>
          </a:r>
          <a:br>
            <a:rPr lang="en-GB" sz="1700" kern="1200" dirty="0" smtClean="0"/>
          </a:br>
          <a:r>
            <a:rPr lang="en-GB" sz="1700" kern="1200" dirty="0" err="1" smtClean="0"/>
            <a:t>md</a:t>
          </a:r>
          <a:r>
            <a:rPr lang="en-GB" sz="1700" kern="1200" dirty="0" smtClean="0"/>
            <a:t>  </a:t>
          </a:r>
          <a:r>
            <a:rPr lang="en-US" sz="1700" kern="1200" dirty="0" smtClean="0"/>
            <a:t>C:\&lt;PATH&gt;\data\db</a:t>
          </a:r>
          <a:endParaRPr lang="en-GB" sz="1700" kern="1200" dirty="0" smtClean="0"/>
        </a:p>
      </dsp:txBody>
      <dsp:txXfrm>
        <a:off x="0" y="1653757"/>
        <a:ext cx="9259887" cy="745875"/>
      </dsp:txXfrm>
    </dsp:sp>
    <dsp:sp modelId="{AF227606-5AF3-43B4-BCA3-B6BD49DF4E6D}">
      <dsp:nvSpPr>
        <dsp:cNvPr id="0" name=""/>
        <dsp:cNvSpPr/>
      </dsp:nvSpPr>
      <dsp:spPr>
        <a:xfrm>
          <a:off x="0" y="2448592"/>
          <a:ext cx="9259887" cy="7458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Set the database path</a:t>
          </a:r>
          <a:br>
            <a:rPr lang="en-GB" sz="1700" kern="1200" dirty="0" smtClean="0"/>
          </a:br>
          <a:r>
            <a:rPr lang="en-GB" sz="1700" kern="1200" dirty="0" err="1" smtClean="0"/>
            <a:t>mongod</a:t>
          </a:r>
          <a:r>
            <a:rPr lang="en-GB" sz="1700" kern="1200" dirty="0" smtClean="0"/>
            <a:t> --</a:t>
          </a:r>
          <a:r>
            <a:rPr lang="en-GB" sz="1700" kern="1200" dirty="0" err="1" smtClean="0"/>
            <a:t>dbpath</a:t>
          </a:r>
          <a:r>
            <a:rPr lang="en-GB" sz="1700" kern="1200" dirty="0" smtClean="0"/>
            <a:t> “</a:t>
          </a:r>
          <a:r>
            <a:rPr lang="en-US" sz="1700" kern="1200" dirty="0" smtClean="0"/>
            <a:t>C:\&lt;PATH&gt;\data\db”</a:t>
          </a:r>
          <a:endParaRPr lang="en-GB" sz="1700" kern="1200" dirty="0"/>
        </a:p>
      </dsp:txBody>
      <dsp:txXfrm>
        <a:off x="0" y="2448592"/>
        <a:ext cx="9259887" cy="745875"/>
      </dsp:txXfrm>
    </dsp:sp>
    <dsp:sp modelId="{1E5DF5B4-5E9D-426F-95D7-8FE431F82EBB}">
      <dsp:nvSpPr>
        <dsp:cNvPr id="0" name=""/>
        <dsp:cNvSpPr/>
      </dsp:nvSpPr>
      <dsp:spPr>
        <a:xfrm>
          <a:off x="0" y="3243427"/>
          <a:ext cx="9259887" cy="7458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Start the server</a:t>
          </a:r>
          <a:br>
            <a:rPr lang="en-GB" sz="1700" kern="1200" dirty="0" smtClean="0"/>
          </a:br>
          <a:r>
            <a:rPr lang="en-GB" sz="1700" kern="1200" dirty="0" err="1" smtClean="0"/>
            <a:t>mongod</a:t>
          </a:r>
          <a:endParaRPr lang="en-GB" sz="1700" kern="1200" dirty="0"/>
        </a:p>
      </dsp:txBody>
      <dsp:txXfrm>
        <a:off x="0" y="3243427"/>
        <a:ext cx="9259887" cy="745875"/>
      </dsp:txXfrm>
    </dsp:sp>
    <dsp:sp modelId="{AFE5CD3D-B0F1-4533-93B8-4D5C5362F77A}">
      <dsp:nvSpPr>
        <dsp:cNvPr id="0" name=""/>
        <dsp:cNvSpPr/>
      </dsp:nvSpPr>
      <dsp:spPr>
        <a:xfrm>
          <a:off x="0" y="4038262"/>
          <a:ext cx="9259887" cy="7458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Open another command prompt</a:t>
          </a:r>
          <a:br>
            <a:rPr lang="en-GB" sz="1700" kern="1200" dirty="0" smtClean="0"/>
          </a:br>
          <a:r>
            <a:rPr lang="en-GB" sz="1700" kern="1200" dirty="0" smtClean="0"/>
            <a:t>mongo</a:t>
          </a:r>
          <a:endParaRPr lang="en-GB" sz="1700" kern="1200" dirty="0"/>
        </a:p>
      </dsp:txBody>
      <dsp:txXfrm>
        <a:off x="0" y="4038262"/>
        <a:ext cx="9259887" cy="74587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E4C6E6-DECC-4EED-9C07-4517BCA46605}">
      <dsp:nvSpPr>
        <dsp:cNvPr id="0" name=""/>
        <dsp:cNvSpPr/>
      </dsp:nvSpPr>
      <dsp:spPr>
        <a:xfrm>
          <a:off x="0" y="56190"/>
          <a:ext cx="4489450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/>
            <a:t>use &lt;</a:t>
          </a:r>
          <a:r>
            <a:rPr lang="en-GB" sz="2900" kern="1200" dirty="0" err="1" smtClean="0"/>
            <a:t>databaseName</a:t>
          </a:r>
          <a:r>
            <a:rPr lang="en-GB" sz="2900" kern="1200" dirty="0" smtClean="0"/>
            <a:t>&gt;</a:t>
          </a:r>
          <a:endParaRPr lang="en-GB" sz="2900" kern="1200" dirty="0"/>
        </a:p>
      </dsp:txBody>
      <dsp:txXfrm>
        <a:off x="0" y="56190"/>
        <a:ext cx="4489450" cy="835200"/>
      </dsp:txXfrm>
    </dsp:sp>
    <dsp:sp modelId="{AC5EFF64-B441-40B6-97CC-73377EC28BDB}">
      <dsp:nvSpPr>
        <dsp:cNvPr id="0" name=""/>
        <dsp:cNvSpPr/>
      </dsp:nvSpPr>
      <dsp:spPr>
        <a:xfrm>
          <a:off x="0" y="891390"/>
          <a:ext cx="4489450" cy="39006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b="0" i="0" kern="1200" dirty="0" smtClean="0"/>
            <a:t>to switch from default database to define database (even non-exists database name will work)</a:t>
          </a:r>
          <a:endParaRPr lang="en-GB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b="0" i="0" kern="1200" dirty="0" smtClean="0"/>
            <a:t>However, </a:t>
          </a:r>
          <a:r>
            <a:rPr lang="en-US" sz="2900" b="0" i="0" kern="1200" dirty="0" err="1" smtClean="0"/>
            <a:t>MangoDB</a:t>
          </a:r>
          <a:r>
            <a:rPr lang="en-US" sz="2900" b="0" i="0" kern="1200" dirty="0" smtClean="0"/>
            <a:t> doesn’t create any database yet, until you save something inside.</a:t>
          </a:r>
          <a:endParaRPr lang="en-GB" sz="2900" kern="1200" dirty="0"/>
        </a:p>
      </dsp:txBody>
      <dsp:txXfrm>
        <a:off x="0" y="891390"/>
        <a:ext cx="4489450" cy="390064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50DD297-A220-4748-992E-D6CCC76EDE24}">
      <dsp:nvSpPr>
        <dsp:cNvPr id="0" name=""/>
        <dsp:cNvSpPr/>
      </dsp:nvSpPr>
      <dsp:spPr>
        <a:xfrm>
          <a:off x="0" y="285712"/>
          <a:ext cx="9259887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err="1" smtClean="0"/>
            <a:t>db.createCollection</a:t>
          </a:r>
          <a:r>
            <a:rPr lang="en-GB" sz="3300" kern="1200" dirty="0" smtClean="0"/>
            <a:t>(&lt;</a:t>
          </a:r>
          <a:r>
            <a:rPr lang="en-GB" sz="3300" kern="1200" dirty="0" err="1" smtClean="0"/>
            <a:t>collectionName</a:t>
          </a:r>
          <a:r>
            <a:rPr lang="en-GB" sz="3300" kern="1200" dirty="0" smtClean="0"/>
            <a:t>&gt;)</a:t>
          </a:r>
          <a:endParaRPr lang="en-GB" sz="3300" kern="1200" dirty="0"/>
        </a:p>
      </dsp:txBody>
      <dsp:txXfrm>
        <a:off x="0" y="285712"/>
        <a:ext cx="9259887" cy="772200"/>
      </dsp:txXfrm>
    </dsp:sp>
    <dsp:sp modelId="{EFFC45E3-38F5-44A3-BF34-49EA61CE4AA1}">
      <dsp:nvSpPr>
        <dsp:cNvPr id="0" name=""/>
        <dsp:cNvSpPr/>
      </dsp:nvSpPr>
      <dsp:spPr>
        <a:xfrm>
          <a:off x="0" y="1057912"/>
          <a:ext cx="9259887" cy="85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4001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b="0" i="0" kern="1200" dirty="0" smtClean="0"/>
            <a:t>create a collection without inserting a document.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b="0" i="0" kern="1200" dirty="0" smtClean="0"/>
            <a:t>specify options for the collection.</a:t>
          </a:r>
          <a:endParaRPr lang="en-GB" sz="2600" kern="1200" dirty="0"/>
        </a:p>
      </dsp:txBody>
      <dsp:txXfrm>
        <a:off x="0" y="1057912"/>
        <a:ext cx="9259887" cy="853875"/>
      </dsp:txXfrm>
    </dsp:sp>
    <dsp:sp modelId="{C2B5E9F8-937E-4F31-8056-3B6F4B4E60A5}">
      <dsp:nvSpPr>
        <dsp:cNvPr id="0" name=""/>
        <dsp:cNvSpPr/>
      </dsp:nvSpPr>
      <dsp:spPr>
        <a:xfrm>
          <a:off x="0" y="1911787"/>
          <a:ext cx="9259887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db.&lt;</a:t>
          </a:r>
          <a:r>
            <a:rPr lang="en-GB" sz="3300" kern="1200" dirty="0" err="1" smtClean="0"/>
            <a:t>collectionNames</a:t>
          </a:r>
          <a:r>
            <a:rPr lang="en-GB" sz="3300" kern="1200" dirty="0" smtClean="0"/>
            <a:t>&gt;.</a:t>
          </a:r>
          <a:r>
            <a:rPr lang="en-GB" sz="3300" kern="1200" dirty="0" err="1" smtClean="0"/>
            <a:t>insertOne</a:t>
          </a:r>
          <a:r>
            <a:rPr lang="en-GB" sz="3300" kern="1200" dirty="0" smtClean="0"/>
            <a:t>(&lt;document&gt;)</a:t>
          </a:r>
          <a:endParaRPr lang="en-GB" sz="3300" kern="1200" dirty="0"/>
        </a:p>
      </dsp:txBody>
      <dsp:txXfrm>
        <a:off x="0" y="1911787"/>
        <a:ext cx="9259887" cy="772200"/>
      </dsp:txXfrm>
    </dsp:sp>
    <dsp:sp modelId="{9762BC4C-2E77-47CA-ABF9-D10C8DFE4869}">
      <dsp:nvSpPr>
        <dsp:cNvPr id="0" name=""/>
        <dsp:cNvSpPr/>
      </dsp:nvSpPr>
      <dsp:spPr>
        <a:xfrm>
          <a:off x="0" y="2683987"/>
          <a:ext cx="9259887" cy="1878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4001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b="0" i="0" kern="1200" dirty="0" smtClean="0"/>
            <a:t>create collection automatically when you insert any document.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b="0" i="0" kern="1200" dirty="0" smtClean="0"/>
            <a:t>If the collection exists, it will add the document to existing collection. But if the collection does not exist, then it will create a collection.</a:t>
          </a:r>
          <a:endParaRPr lang="en-GB" sz="2600" kern="1200" dirty="0"/>
        </a:p>
      </dsp:txBody>
      <dsp:txXfrm>
        <a:off x="0" y="2683987"/>
        <a:ext cx="9259887" cy="1878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411D1-5B44-42AC-A481-41C0F0269DC5}" type="datetimeFigureOut">
              <a:rPr lang="en-GB" smtClean="0"/>
              <a:pPr/>
              <a:t>05/09/2017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DF8AC-242C-4721-9CDB-036DA8108D1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DF8AC-242C-4721-9CDB-036DA8108D1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WB_PPTcover-BLU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225"/>
          <a:stretch/>
        </p:blipFill>
        <p:spPr>
          <a:xfrm>
            <a:off x="2" y="12599"/>
            <a:ext cx="9905998" cy="6832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66818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WB_PPTcover-Grn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252"/>
          <a:stretch/>
        </p:blipFill>
        <p:spPr>
          <a:xfrm>
            <a:off x="3" y="12600"/>
            <a:ext cx="9908664" cy="683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689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WB_PPT_Divider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121" b="2696"/>
          <a:stretch/>
        </p:blipFill>
        <p:spPr>
          <a:xfrm>
            <a:off x="2350" y="1088141"/>
            <a:ext cx="9903650" cy="575725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0234" y="4833001"/>
            <a:ext cx="9259747" cy="1029600"/>
          </a:xfrm>
        </p:spPr>
        <p:txBody>
          <a:bodyPr anchor="t">
            <a:normAutofit/>
          </a:bodyPr>
          <a:lstStyle>
            <a:lvl1pPr algn="l">
              <a:defRPr sz="3500" baseline="0">
                <a:solidFill>
                  <a:schemeClr val="accent5"/>
                </a:solidFill>
                <a:latin typeface="Cover Titl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40234" y="3709800"/>
            <a:ext cx="9243814" cy="96604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24092" y="6370184"/>
            <a:ext cx="946930" cy="3618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9082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/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72000" rIns="0" bIns="0" rtlCol="0">
            <a:normAutofit/>
          </a:bodyPr>
          <a:lstStyle>
            <a:lvl1pPr marL="328142" marR="0" indent="-328142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>
                <a:tab pos="6164618" algn="r"/>
              </a:tabLst>
              <a:defRPr baseline="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 smtClean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 smtClean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 smtClean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 smtClean="0">
                <a:solidFill>
                  <a:srgbClr val="6D6E71"/>
                </a:solidFill>
                <a:latin typeface="Arial" charset="0"/>
              </a:rPr>
              <a:t>Edit Page Title	#</a:t>
            </a:r>
          </a:p>
        </p:txBody>
      </p:sp>
    </p:spTree>
    <p:extLst>
      <p:ext uri="{BB962C8B-B14F-4D97-AF65-F5344CB8AC3E}">
        <p14:creationId xmlns="" xmlns:p14="http://schemas.microsoft.com/office/powerpoint/2010/main" val="33162295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11876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24091" y="1323001"/>
            <a:ext cx="4488509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2"/>
          </p:nvPr>
        </p:nvSpPr>
        <p:spPr>
          <a:xfrm>
            <a:off x="5093400" y="1323001"/>
            <a:ext cx="4490438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6380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91" y="199800"/>
            <a:ext cx="9259747" cy="702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26" descr="Visual Identitiy Band"/>
          <p:cNvPicPr preferRelativeResize="0"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4092" y="6370184"/>
            <a:ext cx="946930" cy="361884"/>
          </a:xfrm>
          <a:prstGeom prst="rect">
            <a:avLst/>
          </a:prstGeom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223410" y="6447452"/>
            <a:ext cx="357028" cy="2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6E0DC809-1827-F44D-A8AA-8C566384234E}" type="slidenum">
              <a:rPr lang="en-US" sz="900" baseline="0">
                <a:solidFill>
                  <a:srgbClr val="6D6E71"/>
                </a:solidFill>
                <a:latin typeface="+mn-lt"/>
              </a:rPr>
              <a:pPr algn="r" eaLnBrk="1" hangingPunct="1"/>
              <a:t>‹#›</a:t>
            </a:fld>
            <a:endParaRPr lang="en-US" sz="900" baseline="0">
              <a:solidFill>
                <a:srgbClr val="6D6E71"/>
              </a:solidFill>
              <a:latin typeface="+mn-lt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661057" y="6471270"/>
            <a:ext cx="3473490" cy="25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32630" bIns="0" anchor="ctr"/>
          <a:lstStyle/>
          <a:p>
            <a:pPr marL="562284" indent="-562284" algn="r" defTabSz="1122860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GB" sz="900" baseline="0" dirty="0" smtClean="0">
                <a:solidFill>
                  <a:srgbClr val="6D6E71"/>
                </a:solidFill>
                <a:latin typeface="+mn-lt"/>
                <a:ea typeface="+mn-ea"/>
              </a:rPr>
              <a:t>Document Title</a:t>
            </a:r>
            <a:endParaRPr lang="en-GB" sz="900" baseline="0" dirty="0">
              <a:solidFill>
                <a:srgbClr val="6D6E7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315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0" r:id="rId3"/>
    <p:sldLayoutId id="2147483701" r:id="rId4"/>
    <p:sldLayoutId id="2147483666" r:id="rId5"/>
    <p:sldLayoutId id="2147483668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accent5"/>
          </a:solidFill>
          <a:latin typeface="Slide Heading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Body Level 1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10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Body Level 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80000"/>
        <a:buFont typeface="Courier New" panose="02070309020205020404" pitchFamily="49" charset="0"/>
        <a:buChar char="o"/>
        <a:defRPr sz="1500" kern="1200" baseline="0">
          <a:solidFill>
            <a:schemeClr val="tx1"/>
          </a:solidFill>
          <a:latin typeface="Body Level 3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60000"/>
        <a:buFont typeface="Wingdings" panose="05000000000000000000" pitchFamily="2" charset="2"/>
        <a:buChar char="q"/>
        <a:defRPr sz="1400" kern="1200" baseline="0">
          <a:solidFill>
            <a:schemeClr val="tx1"/>
          </a:solidFill>
          <a:latin typeface="Body Level 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-"/>
        <a:defRPr sz="1200" kern="1200" baseline="0">
          <a:solidFill>
            <a:schemeClr val="tx1"/>
          </a:solidFill>
          <a:latin typeface="Body Level 5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ethod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ersity.mongodb.com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MongoDB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3993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 Document Example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Insert One Document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US" dirty="0" err="1" smtClean="0"/>
              <a:t>db.inventory.insertOne</a:t>
            </a:r>
            <a:r>
              <a:rPr lang="en-US" dirty="0" smtClean="0"/>
              <a:t>( { item: "canvas", qty: 100, tags: ["cotton"], size: { h: 28, w: 35.5, </a:t>
            </a:r>
            <a:r>
              <a:rPr lang="en-US" dirty="0" err="1" smtClean="0"/>
              <a:t>uom</a:t>
            </a:r>
            <a:r>
              <a:rPr lang="en-US" dirty="0" smtClean="0"/>
              <a:t>: "cm" } } 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GB" b="1" dirty="0" smtClean="0"/>
              <a:t>Insert </a:t>
            </a:r>
            <a:r>
              <a:rPr lang="en-GB" b="1" dirty="0" smtClean="0"/>
              <a:t>Multiple Documents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db.inventory.insertMany</a:t>
            </a:r>
            <a:r>
              <a:rPr lang="en-GB" dirty="0" smtClean="0"/>
              <a:t>([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{ </a:t>
            </a:r>
            <a:r>
              <a:rPr lang="en-GB" dirty="0" smtClean="0"/>
              <a:t>item: "journal", qty: 25, tags: ["blank", "red"], size: { h: 14, w: 21, </a:t>
            </a:r>
            <a:r>
              <a:rPr lang="en-GB" dirty="0" err="1" smtClean="0"/>
              <a:t>uom</a:t>
            </a:r>
            <a:r>
              <a:rPr lang="en-GB" dirty="0" smtClean="0"/>
              <a:t>: "cm" } },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{ </a:t>
            </a:r>
            <a:r>
              <a:rPr lang="en-GB" dirty="0" smtClean="0"/>
              <a:t>item: "mat", qty: 85, tags: ["gray"], size: { h: 27.9, w: 35.5, </a:t>
            </a:r>
            <a:r>
              <a:rPr lang="en-GB" dirty="0" err="1" smtClean="0"/>
              <a:t>uom</a:t>
            </a:r>
            <a:r>
              <a:rPr lang="en-GB" dirty="0" smtClean="0"/>
              <a:t>: "cm" } },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{ </a:t>
            </a:r>
            <a:r>
              <a:rPr lang="en-GB" dirty="0" smtClean="0"/>
              <a:t>item: "</a:t>
            </a:r>
            <a:r>
              <a:rPr lang="en-GB" dirty="0" err="1" smtClean="0"/>
              <a:t>mousepad</a:t>
            </a:r>
            <a:r>
              <a:rPr lang="en-GB" dirty="0" smtClean="0"/>
              <a:t>", qty: 25, tags: ["gel", "blue"], size: { h: 19, w: 22.85, </a:t>
            </a:r>
            <a:r>
              <a:rPr lang="en-GB" dirty="0" err="1" smtClean="0"/>
              <a:t>uom</a:t>
            </a:r>
            <a:r>
              <a:rPr lang="en-GB" dirty="0" smtClean="0"/>
              <a:t>: "cm" } } ])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Document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Example Data: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GB" b="1" dirty="0" smtClean="0"/>
              <a:t>Update </a:t>
            </a:r>
            <a:r>
              <a:rPr lang="en-GB" b="1" dirty="0" smtClean="0"/>
              <a:t>One Example: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</a:t>
            </a:r>
            <a:r>
              <a:rPr lang="en-GB" dirty="0" err="1" smtClean="0"/>
              <a:t>db.inventory.updateOne</a:t>
            </a:r>
            <a:r>
              <a:rPr lang="en-GB" dirty="0" smtClean="0"/>
              <a:t>( { item: "paper" }, { $set: { "size.uom": "cm", status: "P" }, $</a:t>
            </a:r>
            <a:r>
              <a:rPr lang="en-GB" dirty="0" err="1" smtClean="0"/>
              <a:t>currentDate</a:t>
            </a:r>
            <a:r>
              <a:rPr lang="en-GB" dirty="0" smtClean="0"/>
              <a:t>: { </a:t>
            </a:r>
            <a:r>
              <a:rPr lang="en-GB" dirty="0" err="1" smtClean="0"/>
              <a:t>lastModified</a:t>
            </a:r>
            <a:r>
              <a:rPr lang="en-GB" dirty="0" smtClean="0"/>
              <a:t>: </a:t>
            </a:r>
            <a:r>
              <a:rPr lang="en-GB" b="1" dirty="0" smtClean="0"/>
              <a:t>true</a:t>
            </a:r>
            <a:r>
              <a:rPr lang="en-GB" dirty="0" smtClean="0"/>
              <a:t> } } </a:t>
            </a:r>
            <a:r>
              <a:rPr lang="en-GB" dirty="0" smtClean="0"/>
              <a:t>)</a:t>
            </a:r>
          </a:p>
          <a:p>
            <a:pPr>
              <a:buNone/>
            </a:pPr>
            <a:endParaRPr lang="en-GB" dirty="0" smtClean="0"/>
          </a:p>
          <a:p>
            <a:r>
              <a:rPr lang="en-GB" b="1" dirty="0" smtClean="0"/>
              <a:t>Update Multiple Documents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</a:t>
            </a:r>
            <a:r>
              <a:rPr lang="en-GB" dirty="0" err="1" smtClean="0"/>
              <a:t>db.inventory.updateMany</a:t>
            </a:r>
            <a:r>
              <a:rPr lang="en-GB" dirty="0" smtClean="0"/>
              <a:t>( { "qty": { $</a:t>
            </a:r>
            <a:r>
              <a:rPr lang="en-GB" dirty="0" err="1" smtClean="0"/>
              <a:t>lt</a:t>
            </a:r>
            <a:r>
              <a:rPr lang="en-GB" dirty="0" smtClean="0"/>
              <a:t>: 50 } }, { $set: { "size.uom": "in", status: "P" }, $</a:t>
            </a:r>
            <a:r>
              <a:rPr lang="en-GB" dirty="0" err="1" smtClean="0"/>
              <a:t>currentDate</a:t>
            </a:r>
            <a:r>
              <a:rPr lang="en-GB" dirty="0" smtClean="0"/>
              <a:t>: { </a:t>
            </a:r>
            <a:r>
              <a:rPr lang="en-GB" dirty="0" err="1" smtClean="0"/>
              <a:t>lastModified</a:t>
            </a:r>
            <a:r>
              <a:rPr lang="en-GB" dirty="0" smtClean="0"/>
              <a:t>: </a:t>
            </a:r>
            <a:r>
              <a:rPr lang="en-GB" b="1" dirty="0" smtClean="0"/>
              <a:t>true</a:t>
            </a:r>
            <a:r>
              <a:rPr lang="en-GB" dirty="0" smtClean="0"/>
              <a:t> } } 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b="1" dirty="0" smtClean="0"/>
              <a:t>Replace a Document</a:t>
            </a:r>
            <a:br>
              <a:rPr lang="en-GB" b="1" dirty="0" smtClean="0"/>
            </a:br>
            <a:r>
              <a:rPr lang="en-GB" dirty="0" smtClean="0"/>
              <a:t> </a:t>
            </a:r>
            <a:r>
              <a:rPr lang="en-GB" dirty="0" err="1" smtClean="0"/>
              <a:t>db.inventory.replaceOne</a:t>
            </a:r>
            <a:r>
              <a:rPr lang="en-GB" dirty="0" smtClean="0"/>
              <a:t>( { item: "paper" }, { item: "paper", </a:t>
            </a:r>
            <a:r>
              <a:rPr lang="en-GB" dirty="0" err="1" smtClean="0"/>
              <a:t>instock</a:t>
            </a:r>
            <a:r>
              <a:rPr lang="en-GB" dirty="0" smtClean="0"/>
              <a:t>: [ { warehouse: "A", qty: 60 }, { warehouse: "B", qty: 40 } ] } )</a:t>
            </a:r>
            <a:endParaRPr lang="en-GB" b="1" dirty="0" smtClean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4648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 Documents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1323001"/>
            <a:ext cx="4488509" cy="429599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Example Date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GB" b="1" dirty="0" smtClean="0"/>
              <a:t>Delete All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</a:t>
            </a:r>
            <a:r>
              <a:rPr lang="en-GB" dirty="0" err="1" smtClean="0"/>
              <a:t>db.inventory.deleteMany</a:t>
            </a:r>
            <a:r>
              <a:rPr lang="en-GB" dirty="0" smtClean="0"/>
              <a:t>({}) </a:t>
            </a:r>
            <a:endParaRPr lang="en-GB" dirty="0" smtClean="0"/>
          </a:p>
          <a:p>
            <a:endParaRPr lang="en-GB" dirty="0" smtClean="0"/>
          </a:p>
          <a:p>
            <a:r>
              <a:rPr lang="en-GB" b="1" dirty="0" smtClean="0"/>
              <a:t>Delete all </a:t>
            </a:r>
            <a:r>
              <a:rPr lang="en-GB" b="1" dirty="0" smtClean="0"/>
              <a:t>with conditions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</a:t>
            </a:r>
            <a:r>
              <a:rPr lang="en-GB" dirty="0" err="1" smtClean="0"/>
              <a:t>db.inventory.deleteMany</a:t>
            </a:r>
            <a:r>
              <a:rPr lang="en-GB" dirty="0" smtClean="0"/>
              <a:t>({ status : "A" }) </a:t>
            </a:r>
            <a:endParaRPr lang="en-GB" dirty="0" smtClean="0"/>
          </a:p>
          <a:p>
            <a:endParaRPr lang="en-GB" dirty="0" smtClean="0"/>
          </a:p>
          <a:p>
            <a:r>
              <a:rPr lang="en-GB" b="1" dirty="0" smtClean="0"/>
              <a:t>Delete only one document </a:t>
            </a:r>
            <a:r>
              <a:rPr lang="en-GB" b="1" dirty="0" smtClean="0"/>
              <a:t>with condition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</a:t>
            </a:r>
            <a:r>
              <a:rPr lang="en-GB" dirty="0" err="1" smtClean="0"/>
              <a:t>db.inventory.deleteOne</a:t>
            </a:r>
            <a:r>
              <a:rPr lang="en-GB" dirty="0" smtClean="0"/>
              <a:t>( { status: "D" } )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441959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Operators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850" y="1322388"/>
          <a:ext cx="925988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550"/>
                <a:gridCol w="790733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Name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$</a:t>
                      </a:r>
                      <a:r>
                        <a:rPr lang="en-GB" dirty="0" err="1" smtClean="0"/>
                        <a:t>eq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value that are equal to a specified value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$</a:t>
                      </a:r>
                      <a:r>
                        <a:rPr lang="en-GB" dirty="0" err="1" smtClean="0"/>
                        <a:t>gt</a:t>
                      </a:r>
                      <a:r>
                        <a:rPr lang="en-GB" dirty="0" smtClean="0"/>
                        <a:t>, $</a:t>
                      </a:r>
                      <a:r>
                        <a:rPr lang="en-GB" dirty="0" err="1" smtClean="0"/>
                        <a:t>gte</a:t>
                      </a:r>
                      <a:r>
                        <a:rPr lang="en-GB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values that are greater than (or equal to a specified value 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$</a:t>
                      </a:r>
                      <a:r>
                        <a:rPr lang="en-GB" dirty="0" err="1" smtClean="0"/>
                        <a:t>lt</a:t>
                      </a:r>
                      <a:r>
                        <a:rPr lang="en-GB" dirty="0" smtClean="0"/>
                        <a:t>, $</a:t>
                      </a:r>
                      <a:r>
                        <a:rPr lang="en-GB" dirty="0" err="1" smtClean="0"/>
                        <a:t>lte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values less than or ( equal to ) a specified value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$ne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values that are not equal to a specified value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$in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any of the values specified in an array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$</a:t>
                      </a:r>
                      <a:r>
                        <a:rPr lang="en-GB" dirty="0" err="1" smtClean="0"/>
                        <a:t>nin</a:t>
                      </a:r>
                      <a:r>
                        <a:rPr lang="en-GB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none of the values specified in an array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$or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Joins query clauses with a logical OR returns all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$and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Join query clauses with a </a:t>
                      </a:r>
                      <a:r>
                        <a:rPr lang="en-US" dirty="0" err="1" smtClean="0"/>
                        <a:t>loginal</a:t>
                      </a:r>
                      <a:r>
                        <a:rPr lang="en-US" dirty="0" smtClean="0"/>
                        <a:t> AND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$not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Inverts the effect of a query expression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$nor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Join query clauses with a logical NOR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$exists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documents that have a specified field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 Documents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23850" y="1322388"/>
          <a:ext cx="9259888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944"/>
                <a:gridCol w="462994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Oracle</a:t>
                      </a:r>
                      <a:r>
                        <a:rPr lang="en-GB" baseline="0" dirty="0" smtClean="0"/>
                        <a:t> Query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MongoDB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dirty="0" smtClean="0"/>
                        <a:t> inventory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db.inventory.find</a:t>
                      </a:r>
                      <a:r>
                        <a:rPr lang="en-GB" dirty="0" smtClean="0"/>
                        <a:t>( {} 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dirty="0" smtClean="0"/>
                        <a:t> inventory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dirty="0" smtClean="0"/>
                        <a:t> status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"D"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db.inventory.find</a:t>
                      </a:r>
                      <a:r>
                        <a:rPr lang="en-GB" dirty="0" smtClean="0"/>
                        <a:t>( { status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"D"</a:t>
                      </a:r>
                      <a:r>
                        <a:rPr lang="en-GB" dirty="0" smtClean="0"/>
                        <a:t> } 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dirty="0" smtClean="0"/>
                        <a:t> inventory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dirty="0" smtClean="0"/>
                        <a:t> status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dirty="0" smtClean="0"/>
                        <a:t> 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"A"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"D"</a:t>
                      </a:r>
                      <a:r>
                        <a:rPr lang="en-US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db.inventory.find</a:t>
                      </a:r>
                      <a:r>
                        <a:rPr lang="en-US" dirty="0" smtClean="0"/>
                        <a:t>( { status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dirty="0" smtClean="0"/>
                        <a:t> { $in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dirty="0" smtClean="0"/>
                        <a:t> [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"A"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"D"</a:t>
                      </a:r>
                      <a:r>
                        <a:rPr lang="en-US" dirty="0" smtClean="0"/>
                        <a:t> ] } } 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dirty="0" smtClean="0"/>
                        <a:t> inventory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dirty="0" smtClean="0"/>
                        <a:t> status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"A"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dirty="0" smtClean="0"/>
                        <a:t> qty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db.inventory.find</a:t>
                      </a:r>
                      <a:r>
                        <a:rPr lang="en-GB" dirty="0" smtClean="0"/>
                        <a:t>( { status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"A"</a:t>
                      </a:r>
                      <a:r>
                        <a:rPr lang="en-GB" dirty="0" smtClean="0"/>
                        <a:t>, qty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{ $</a:t>
                      </a:r>
                      <a:r>
                        <a:rPr lang="en-GB" dirty="0" err="1" smtClean="0"/>
                        <a:t>lt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en-GB" dirty="0" smtClean="0"/>
                        <a:t> } } 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dirty="0" smtClean="0"/>
                        <a:t> inventory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dirty="0" smtClean="0"/>
                        <a:t> status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"A"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dirty="0" smtClean="0"/>
                        <a:t> qty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db.inventory.find</a:t>
                      </a:r>
                      <a:r>
                        <a:rPr lang="en-GB" dirty="0" smtClean="0"/>
                        <a:t>( { $or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[ { status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"A"</a:t>
                      </a:r>
                      <a:r>
                        <a:rPr lang="en-GB" dirty="0" smtClean="0"/>
                        <a:t> }, { qty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{ $</a:t>
                      </a:r>
                      <a:r>
                        <a:rPr lang="en-GB" dirty="0" err="1" smtClean="0"/>
                        <a:t>lt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en-GB" dirty="0" smtClean="0"/>
                        <a:t> } } ] } 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dirty="0" smtClean="0"/>
                        <a:t> inventory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dirty="0" smtClean="0"/>
                        <a:t> status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"A"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dirty="0" smtClean="0"/>
                        <a:t> ( qty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dirty="0" smtClean="0"/>
                        <a:t> item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LIKE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"p%"</a:t>
                      </a:r>
                      <a:r>
                        <a:rPr lang="en-US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db.inventory.find</a:t>
                      </a:r>
                      <a:r>
                        <a:rPr lang="en-GB" dirty="0" smtClean="0"/>
                        <a:t>( { status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"A"</a:t>
                      </a:r>
                      <a:r>
                        <a:rPr lang="en-GB" dirty="0" smtClean="0"/>
                        <a:t>, $or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[ { qty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{ $</a:t>
                      </a:r>
                      <a:r>
                        <a:rPr lang="en-GB" dirty="0" err="1" smtClean="0"/>
                        <a:t>lt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en-GB" dirty="0" smtClean="0"/>
                        <a:t> } }, { item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/^p/</a:t>
                      </a:r>
                      <a:r>
                        <a:rPr lang="en-GB" dirty="0" smtClean="0"/>
                        <a:t> } ] } 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on Embedded/Nested Documents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2286000"/>
          <a:ext cx="9259888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944"/>
                <a:gridCol w="462994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Case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Example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Equality</a:t>
                      </a:r>
                      <a:r>
                        <a:rPr lang="en-GB" baseline="0" dirty="0" smtClean="0"/>
                        <a:t> condition on a field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db.inventory.find</a:t>
                      </a:r>
                      <a:r>
                        <a:rPr lang="en-GB" dirty="0" smtClean="0"/>
                        <a:t>( { size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{ h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en-GB" dirty="0" smtClean="0"/>
                        <a:t>, w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uom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"cm"</a:t>
                      </a:r>
                      <a:r>
                        <a:rPr lang="en-GB" dirty="0" smtClean="0"/>
                        <a:t> } } 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Equality match on a nested</a:t>
                      </a:r>
                      <a:r>
                        <a:rPr lang="en-GB" baseline="0" dirty="0" smtClean="0"/>
                        <a:t> field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db.inventory.find</a:t>
                      </a:r>
                      <a:r>
                        <a:rPr lang="en-GB" dirty="0" smtClean="0"/>
                        <a:t>( {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"size.uom":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"in"</a:t>
                      </a:r>
                      <a:r>
                        <a:rPr lang="en-GB" dirty="0" smtClean="0"/>
                        <a:t> } 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Specify condition</a:t>
                      </a:r>
                      <a:r>
                        <a:rPr lang="en-GB" baseline="0" dirty="0" smtClean="0"/>
                        <a:t> on a nested field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db.inventory.find</a:t>
                      </a:r>
                      <a:r>
                        <a:rPr lang="en-GB" dirty="0" smtClean="0"/>
                        <a:t>( {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size.h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</a:t>
                      </a:r>
                      <a:r>
                        <a:rPr lang="en-GB" dirty="0" smtClean="0"/>
                        <a:t> { $</a:t>
                      </a:r>
                      <a:r>
                        <a:rPr lang="en-GB" dirty="0" err="1" smtClean="0"/>
                        <a:t>lt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GB" dirty="0" smtClean="0"/>
                        <a:t> } } 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Specify AND</a:t>
                      </a:r>
                      <a:r>
                        <a:rPr lang="en-GB" baseline="0" dirty="0" smtClean="0"/>
                        <a:t> condition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db.inventory.find</a:t>
                      </a:r>
                      <a:r>
                        <a:rPr lang="en-GB" dirty="0" smtClean="0"/>
                        <a:t>( {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size.h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</a:t>
                      </a:r>
                      <a:r>
                        <a:rPr lang="en-GB" dirty="0" smtClean="0"/>
                        <a:t> { $</a:t>
                      </a:r>
                      <a:r>
                        <a:rPr lang="en-GB" dirty="0" err="1" smtClean="0"/>
                        <a:t>lt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GB" dirty="0" smtClean="0"/>
                        <a:t> },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"size.uom":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"in"</a:t>
                      </a:r>
                      <a:r>
                        <a:rPr lang="en-GB" dirty="0" smtClean="0"/>
                        <a:t>, status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"D"</a:t>
                      </a:r>
                      <a:r>
                        <a:rPr lang="en-GB" dirty="0" smtClean="0"/>
                        <a:t> } 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1219200"/>
            <a:ext cx="7454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Example data:</a:t>
            </a:r>
          </a:p>
          <a:p>
            <a:r>
              <a:rPr lang="en-GB" dirty="0" smtClean="0"/>
              <a:t>{ </a:t>
            </a:r>
            <a:r>
              <a:rPr lang="en-GB" dirty="0" smtClean="0"/>
              <a:t>item: "journal", qty: 25, size: { h: 14, w: 21, </a:t>
            </a:r>
            <a:r>
              <a:rPr lang="en-GB" dirty="0" err="1" smtClean="0"/>
              <a:t>uom</a:t>
            </a:r>
            <a:r>
              <a:rPr lang="en-GB" dirty="0" smtClean="0"/>
              <a:t>: "cm" }, status: "A" </a:t>
            </a:r>
            <a:r>
              <a:rPr lang="en-GB" dirty="0" smtClean="0"/>
              <a:t>},</a:t>
            </a:r>
          </a:p>
          <a:p>
            <a:r>
              <a:rPr lang="en-GB" dirty="0" smtClean="0"/>
              <a:t>{ </a:t>
            </a:r>
            <a:r>
              <a:rPr lang="en-GB" dirty="0" smtClean="0"/>
              <a:t>item: "notebook", qty: 50, size: { h: 8.5, w: 11, </a:t>
            </a:r>
            <a:r>
              <a:rPr lang="en-GB" dirty="0" err="1" smtClean="0"/>
              <a:t>uom</a:t>
            </a:r>
            <a:r>
              <a:rPr lang="en-GB" dirty="0" smtClean="0"/>
              <a:t>: "in" }, status: "A" },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an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Example data:</a:t>
            </a:r>
          </a:p>
          <a:p>
            <a:pPr>
              <a:buNone/>
            </a:pPr>
            <a:r>
              <a:rPr lang="en-GB" dirty="0" smtClean="0"/>
              <a:t>{ </a:t>
            </a:r>
            <a:r>
              <a:rPr lang="en-GB" dirty="0" smtClean="0"/>
              <a:t>item: "journal", qty: 25, tags: ["blank", "red"], </a:t>
            </a:r>
            <a:r>
              <a:rPr lang="en-GB" dirty="0" err="1" smtClean="0"/>
              <a:t>dim_cm</a:t>
            </a:r>
            <a:r>
              <a:rPr lang="en-GB" dirty="0" smtClean="0"/>
              <a:t>: [ 14, 21 ] }, 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{ </a:t>
            </a:r>
            <a:r>
              <a:rPr lang="en-GB" dirty="0" smtClean="0"/>
              <a:t>item: "notebook", qty: 50, tags: ["red", "blank"], </a:t>
            </a:r>
            <a:r>
              <a:rPr lang="en-GB" dirty="0" err="1" smtClean="0"/>
              <a:t>dim_cm</a:t>
            </a:r>
            <a:r>
              <a:rPr lang="en-GB" dirty="0" smtClean="0"/>
              <a:t>: [ 14, 21 ] </a:t>
            </a:r>
            <a:r>
              <a:rPr lang="en-GB" dirty="0" smtClean="0"/>
              <a:t>},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{ item: "paper", qty: 100, tags: ["red", "blank", "plain"], </a:t>
            </a:r>
            <a:r>
              <a:rPr lang="en-GB" dirty="0" err="1" smtClean="0"/>
              <a:t>dim_cm</a:t>
            </a:r>
            <a:r>
              <a:rPr lang="en-GB" dirty="0" smtClean="0"/>
              <a:t>: [ 14, 21 ] }, 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{ </a:t>
            </a:r>
            <a:r>
              <a:rPr lang="en-GB" dirty="0" smtClean="0"/>
              <a:t>item: "planner", qty: 75, tags: ["blank", "red"], </a:t>
            </a:r>
            <a:r>
              <a:rPr lang="en-GB" dirty="0" err="1" smtClean="0"/>
              <a:t>dim_cm</a:t>
            </a:r>
            <a:r>
              <a:rPr lang="en-GB" dirty="0" smtClean="0"/>
              <a:t>: [ 22.85, 30 ] }, 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{ </a:t>
            </a:r>
            <a:r>
              <a:rPr lang="en-GB" dirty="0" smtClean="0"/>
              <a:t>item: "postcard", qty: 45, tags: ["blue"], </a:t>
            </a:r>
            <a:r>
              <a:rPr lang="en-GB" dirty="0" err="1" smtClean="0"/>
              <a:t>dim_cm</a:t>
            </a:r>
            <a:r>
              <a:rPr lang="en-GB" dirty="0" smtClean="0"/>
              <a:t>: [ 10, 15.25 ] }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an Array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850" y="1219200"/>
          <a:ext cx="925988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150"/>
                <a:gridCol w="4630738"/>
              </a:tblGrid>
              <a:tr h="227106">
                <a:tc>
                  <a:txBody>
                    <a:bodyPr/>
                    <a:lstStyle/>
                    <a:p>
                      <a:r>
                        <a:rPr lang="en-GB" dirty="0" smtClean="0"/>
                        <a:t>Case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Example</a:t>
                      </a:r>
                      <a:endParaRPr lang="en-GB" dirty="0"/>
                    </a:p>
                  </a:txBody>
                  <a:tcPr/>
                </a:tc>
              </a:tr>
              <a:tr h="397435">
                <a:tc>
                  <a:txBody>
                    <a:bodyPr/>
                    <a:lstStyle/>
                    <a:p>
                      <a:r>
                        <a:rPr lang="en-GB" dirty="0" smtClean="0"/>
                        <a:t>Exact elements to match</a:t>
                      </a:r>
                      <a:r>
                        <a:rPr lang="en-GB" baseline="0" dirty="0" smtClean="0"/>
                        <a:t> with specified order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db.inventory.find</a:t>
                      </a:r>
                      <a:r>
                        <a:rPr lang="en-GB" dirty="0" smtClean="0"/>
                        <a:t>( { tags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[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"red"</a:t>
                      </a:r>
                      <a:r>
                        <a:rPr lang="en-GB" dirty="0" smtClean="0"/>
                        <a:t>,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"blank"</a:t>
                      </a:r>
                      <a:r>
                        <a:rPr lang="en-GB" dirty="0" smtClean="0"/>
                        <a:t>] } )</a:t>
                      </a:r>
                      <a:endParaRPr lang="en-GB" dirty="0"/>
                    </a:p>
                  </a:txBody>
                  <a:tcPr/>
                </a:tc>
              </a:tr>
              <a:tr h="3974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Exact elements to match</a:t>
                      </a:r>
                      <a:r>
                        <a:rPr lang="en-GB" baseline="0" dirty="0" smtClean="0"/>
                        <a:t> without order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db.inventory.find</a:t>
                      </a:r>
                      <a:r>
                        <a:rPr lang="en-GB" dirty="0" smtClean="0"/>
                        <a:t>( { tags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{ $all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[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"red"</a:t>
                      </a:r>
                      <a:r>
                        <a:rPr lang="en-GB" dirty="0" smtClean="0"/>
                        <a:t>,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"blank"</a:t>
                      </a:r>
                      <a:r>
                        <a:rPr lang="en-GB" dirty="0" smtClean="0"/>
                        <a:t>] } } )</a:t>
                      </a:r>
                      <a:endParaRPr lang="en-GB" dirty="0"/>
                    </a:p>
                  </a:txBody>
                  <a:tcPr/>
                </a:tc>
              </a:tr>
              <a:tr h="2271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Contains at least one element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db.inventory.find</a:t>
                      </a:r>
                      <a:r>
                        <a:rPr lang="en-GB" dirty="0" smtClean="0"/>
                        <a:t>( { tags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"red"</a:t>
                      </a:r>
                      <a:r>
                        <a:rPr lang="en-GB" dirty="0" smtClean="0"/>
                        <a:t> } )</a:t>
                      </a:r>
                      <a:endParaRPr lang="en-GB" dirty="0"/>
                    </a:p>
                  </a:txBody>
                  <a:tcPr/>
                </a:tc>
              </a:tr>
              <a:tr h="2271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To specify</a:t>
                      </a:r>
                      <a:r>
                        <a:rPr lang="en-GB" baseline="0" dirty="0" smtClean="0"/>
                        <a:t> condition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db.inventory.find</a:t>
                      </a:r>
                      <a:r>
                        <a:rPr lang="en-GB" dirty="0" smtClean="0"/>
                        <a:t>( { </a:t>
                      </a:r>
                      <a:r>
                        <a:rPr lang="en-GB" dirty="0" err="1" smtClean="0"/>
                        <a:t>dim_cm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{ $</a:t>
                      </a:r>
                      <a:r>
                        <a:rPr lang="en-GB" dirty="0" err="1" smtClean="0"/>
                        <a:t>gt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en-GB" dirty="0" smtClean="0"/>
                        <a:t> } } ) </a:t>
                      </a:r>
                    </a:p>
                  </a:txBody>
                  <a:tcPr/>
                </a:tc>
              </a:tr>
              <a:tr h="3974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Query an array with compound filter</a:t>
                      </a:r>
                      <a:r>
                        <a:rPr lang="en-GB" baseline="0" dirty="0" smtClean="0"/>
                        <a:t> conditions on the array elements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db.inventory.find</a:t>
                      </a:r>
                      <a:r>
                        <a:rPr lang="en-GB" dirty="0" smtClean="0"/>
                        <a:t>( { </a:t>
                      </a:r>
                      <a:r>
                        <a:rPr lang="en-GB" dirty="0" err="1" smtClean="0"/>
                        <a:t>dim_cm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{ $</a:t>
                      </a:r>
                      <a:r>
                        <a:rPr lang="en-GB" dirty="0" err="1" smtClean="0"/>
                        <a:t>gt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GB" dirty="0" smtClean="0"/>
                        <a:t>, $</a:t>
                      </a:r>
                      <a:r>
                        <a:rPr lang="en-GB" dirty="0" err="1" smtClean="0"/>
                        <a:t>lt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GB" dirty="0" smtClean="0"/>
                        <a:t> } } )</a:t>
                      </a:r>
                    </a:p>
                  </a:txBody>
                  <a:tcPr/>
                </a:tc>
              </a:tr>
              <a:tr h="3974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Query</a:t>
                      </a:r>
                      <a:r>
                        <a:rPr lang="en-GB" baseline="0" dirty="0" smtClean="0"/>
                        <a:t> an array element that meets multiple criteria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db.inventory.find</a:t>
                      </a:r>
                      <a:r>
                        <a:rPr lang="en-GB" dirty="0" smtClean="0"/>
                        <a:t>( { </a:t>
                      </a:r>
                      <a:r>
                        <a:rPr lang="en-GB" dirty="0" err="1" smtClean="0"/>
                        <a:t>dim_cm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{ $</a:t>
                      </a:r>
                      <a:r>
                        <a:rPr lang="en-GB" dirty="0" err="1" smtClean="0"/>
                        <a:t>elemMatch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{ $</a:t>
                      </a:r>
                      <a:r>
                        <a:rPr lang="en-GB" dirty="0" err="1" smtClean="0"/>
                        <a:t>gt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r>
                        <a:rPr lang="en-GB" dirty="0" smtClean="0"/>
                        <a:t>, $</a:t>
                      </a:r>
                      <a:r>
                        <a:rPr lang="en-GB" dirty="0" err="1" smtClean="0"/>
                        <a:t>lt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en-GB" dirty="0" smtClean="0"/>
                        <a:t> } } } )</a:t>
                      </a:r>
                    </a:p>
                  </a:txBody>
                  <a:tcPr/>
                </a:tc>
              </a:tr>
              <a:tr h="3974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Query for</a:t>
                      </a:r>
                      <a:r>
                        <a:rPr lang="en-GB" baseline="0" dirty="0" smtClean="0"/>
                        <a:t> an element by the array index position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db.inventory.find</a:t>
                      </a:r>
                      <a:r>
                        <a:rPr lang="en-GB" dirty="0" smtClean="0"/>
                        <a:t>( {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"dim_cm.1":</a:t>
                      </a:r>
                      <a:r>
                        <a:rPr lang="en-GB" dirty="0" smtClean="0"/>
                        <a:t> { $</a:t>
                      </a:r>
                      <a:r>
                        <a:rPr lang="en-GB" dirty="0" err="1" smtClean="0"/>
                        <a:t>gt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en-GB" dirty="0" smtClean="0"/>
                        <a:t> } } )</a:t>
                      </a:r>
                    </a:p>
                  </a:txBody>
                  <a:tcPr/>
                </a:tc>
              </a:tr>
              <a:tr h="2271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Query an array</a:t>
                      </a:r>
                      <a:r>
                        <a:rPr lang="en-GB" baseline="0" dirty="0" smtClean="0"/>
                        <a:t> by array 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db.inventory.find</a:t>
                      </a:r>
                      <a:r>
                        <a:rPr lang="en-GB" dirty="0" smtClean="0"/>
                        <a:t>( {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"tags":</a:t>
                      </a:r>
                      <a:r>
                        <a:rPr lang="en-GB" dirty="0" smtClean="0"/>
                        <a:t> { $size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GB" dirty="0" smtClean="0"/>
                        <a:t> } } 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an Array of Embedded Documents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2286000"/>
          <a:ext cx="9259888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944"/>
                <a:gridCol w="462994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Example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Equality</a:t>
                      </a:r>
                      <a:r>
                        <a:rPr lang="en-GB" baseline="0" dirty="0" smtClean="0"/>
                        <a:t> condition on </a:t>
                      </a:r>
                      <a:r>
                        <a:rPr lang="en-GB" baseline="0" dirty="0" smtClean="0"/>
                        <a:t>an array field match the specified document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db.inventory.find</a:t>
                      </a:r>
                      <a:r>
                        <a:rPr lang="en-GB" dirty="0" smtClean="0"/>
                        <a:t>( {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instock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</a:t>
                      </a:r>
                      <a:r>
                        <a:rPr lang="en-GB" dirty="0" smtClean="0"/>
                        <a:t> { warehouse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"A"</a:t>
                      </a:r>
                      <a:r>
                        <a:rPr lang="en-GB" dirty="0" smtClean="0"/>
                        <a:t>, qty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GB" dirty="0" smtClean="0"/>
                        <a:t> } } 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Use the array index to query for</a:t>
                      </a:r>
                      <a:r>
                        <a:rPr lang="en-GB" baseline="0" dirty="0" smtClean="0"/>
                        <a:t> a field in the embedded document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db.inventory.find</a:t>
                      </a:r>
                      <a:r>
                        <a:rPr lang="en-GB" dirty="0" smtClean="0"/>
                        <a:t>( {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'instock.0.qty':</a:t>
                      </a:r>
                      <a:r>
                        <a:rPr lang="en-GB" dirty="0" smtClean="0"/>
                        <a:t> { $</a:t>
                      </a:r>
                      <a:r>
                        <a:rPr lang="en-GB" dirty="0" err="1" smtClean="0"/>
                        <a:t>lte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GB" dirty="0" smtClean="0"/>
                        <a:t> } } 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Specify a query</a:t>
                      </a:r>
                      <a:r>
                        <a:rPr lang="en-GB" baseline="0" dirty="0" smtClean="0"/>
                        <a:t> condition on a field embedded in an array of documents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db.inventory.find</a:t>
                      </a:r>
                      <a:r>
                        <a:rPr lang="en-GB" dirty="0" smtClean="0"/>
                        <a:t>( {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'instock.qty':</a:t>
                      </a:r>
                      <a:r>
                        <a:rPr lang="en-GB" dirty="0" smtClean="0"/>
                        <a:t> { $</a:t>
                      </a:r>
                      <a:r>
                        <a:rPr lang="en-GB" dirty="0" err="1" smtClean="0"/>
                        <a:t>lte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GB" dirty="0" smtClean="0"/>
                        <a:t> } } 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Meets multiple</a:t>
                      </a:r>
                      <a:r>
                        <a:rPr lang="en-GB" baseline="0" dirty="0" smtClean="0"/>
                        <a:t> conditions on nested fields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db.inventory.find</a:t>
                      </a:r>
                      <a:r>
                        <a:rPr lang="en-GB" dirty="0" smtClean="0"/>
                        <a:t>( {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instock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</a:t>
                      </a:r>
                      <a:r>
                        <a:rPr lang="en-GB" dirty="0" smtClean="0"/>
                        <a:t> { $</a:t>
                      </a:r>
                      <a:r>
                        <a:rPr lang="en-GB" dirty="0" err="1" smtClean="0"/>
                        <a:t>elemMatch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{ qty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GB" dirty="0" smtClean="0"/>
                        <a:t>, warehouse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"A"</a:t>
                      </a:r>
                      <a:r>
                        <a:rPr lang="en-GB" dirty="0" smtClean="0"/>
                        <a:t> } } } 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Meet at least one condition</a:t>
                      </a:r>
                      <a:r>
                        <a:rPr lang="en-GB" baseline="0" dirty="0" smtClean="0"/>
                        <a:t> on nested fields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db.inventory.find</a:t>
                      </a:r>
                      <a:r>
                        <a:rPr lang="en-US" dirty="0" smtClean="0"/>
                        <a:t>( {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"instock.qty":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instock.warehouse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"A"</a:t>
                      </a:r>
                      <a:r>
                        <a:rPr lang="en-US" dirty="0" smtClean="0"/>
                        <a:t> } 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12192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Example data: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{ item: "journal", </a:t>
            </a:r>
            <a:r>
              <a:rPr lang="en-GB" dirty="0" err="1" smtClean="0"/>
              <a:t>instock</a:t>
            </a:r>
            <a:r>
              <a:rPr lang="en-GB" dirty="0" smtClean="0"/>
              <a:t>: [ { warehouse: "A", qty: 5 }, { warehouse: "C", qty: 15 } ] }, </a:t>
            </a:r>
            <a:endParaRPr lang="en-GB" dirty="0" smtClean="0"/>
          </a:p>
          <a:p>
            <a:r>
              <a:rPr lang="en-GB" dirty="0" smtClean="0"/>
              <a:t>{ </a:t>
            </a:r>
            <a:r>
              <a:rPr lang="en-GB" dirty="0" smtClean="0"/>
              <a:t>item: "notebook", </a:t>
            </a:r>
            <a:r>
              <a:rPr lang="en-GB" dirty="0" err="1" smtClean="0"/>
              <a:t>instock</a:t>
            </a:r>
            <a:r>
              <a:rPr lang="en-GB" dirty="0" smtClean="0"/>
              <a:t>: [ { warehouse: "C", qty: 5 } ] </a:t>
            </a:r>
            <a:r>
              <a:rPr lang="en-GB" dirty="0" smtClean="0"/>
              <a:t>}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on </a:t>
            </a:r>
            <a:r>
              <a:rPr lang="en-GB" dirty="0" err="1" smtClean="0"/>
              <a:t>MongoDB</a:t>
            </a:r>
            <a:r>
              <a:rPr lang="en-GB" dirty="0" smtClean="0"/>
              <a:t> Shell Command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https://docs.mongodb.com/manual/reference/method/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tIns="0">
            <a:noAutofit/>
          </a:bodyPr>
          <a:lstStyle/>
          <a:p>
            <a:pPr marL="328142" indent="-328142">
              <a:lnSpc>
                <a:spcPct val="130000"/>
              </a:lnSpc>
              <a:spcBef>
                <a:spcPts val="0"/>
              </a:spcBef>
              <a:tabLst>
                <a:tab pos="6164618" algn="r"/>
              </a:tabLst>
            </a:pPr>
            <a:r>
              <a:rPr lang="en-GB" dirty="0" smtClean="0">
                <a:uFill>
                  <a:solidFill>
                    <a:schemeClr val="accent5"/>
                  </a:solidFill>
                </a:uFill>
                <a:latin typeface="+mn-lt"/>
              </a:rPr>
              <a:t>What is </a:t>
            </a:r>
            <a:r>
              <a:rPr lang="en-GB" dirty="0" err="1" smtClean="0">
                <a:uFill>
                  <a:solidFill>
                    <a:schemeClr val="accent5"/>
                  </a:solidFill>
                </a:uFill>
                <a:latin typeface="+mn-lt"/>
              </a:rPr>
              <a:t>MongoDB</a:t>
            </a:r>
            <a:r>
              <a:rPr lang="en-GB" dirty="0" smtClean="0">
                <a:uFill>
                  <a:solidFill>
                    <a:schemeClr val="accent5"/>
                  </a:solidFill>
                </a:uFill>
                <a:latin typeface="+mn-lt"/>
              </a:rPr>
              <a:t>?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tabLst>
                <a:tab pos="6164618" algn="r"/>
              </a:tabLst>
            </a:pPr>
            <a:r>
              <a:rPr lang="en-GB" dirty="0" smtClean="0">
                <a:latin typeface="+mn-lt"/>
              </a:rPr>
              <a:t>Setup the </a:t>
            </a:r>
            <a:r>
              <a:rPr lang="en-GB" dirty="0" err="1" smtClean="0">
                <a:latin typeface="+mn-lt"/>
              </a:rPr>
              <a:t>MongoDB</a:t>
            </a:r>
            <a:r>
              <a:rPr lang="en-GB" dirty="0" smtClean="0">
                <a:latin typeface="+mn-lt"/>
              </a:rPr>
              <a:t> Environment</a:t>
            </a:r>
            <a:endParaRPr lang="en-GB" dirty="0" smtClean="0">
              <a:uFill>
                <a:solidFill>
                  <a:schemeClr val="accent5"/>
                </a:solidFill>
              </a:uFill>
              <a:latin typeface="+mn-lt"/>
            </a:endParaRP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tabLst>
                <a:tab pos="6164618" algn="r"/>
              </a:tabLst>
            </a:pPr>
            <a:r>
              <a:rPr lang="en-GB" dirty="0" smtClean="0">
                <a:uFill>
                  <a:solidFill>
                    <a:schemeClr val="accent5"/>
                  </a:solidFill>
                </a:uFill>
                <a:latin typeface="Arial" charset="0"/>
              </a:rPr>
              <a:t>CRUD Operations using mongo </a:t>
            </a:r>
            <a:r>
              <a:rPr lang="en-GB" dirty="0" smtClean="0">
                <a:uFill>
                  <a:solidFill>
                    <a:schemeClr val="accent5"/>
                  </a:solidFill>
                </a:uFill>
                <a:latin typeface="Arial" charset="0"/>
              </a:rPr>
              <a:t>shell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tabLst>
                <a:tab pos="6164618" algn="r"/>
              </a:tabLst>
            </a:pPr>
            <a:r>
              <a:rPr lang="en-GB" dirty="0" smtClean="0">
                <a:uFill>
                  <a:solidFill>
                    <a:schemeClr val="accent5"/>
                  </a:solidFill>
                </a:uFill>
                <a:latin typeface="Arial" charset="0"/>
              </a:rPr>
              <a:t>Aggregation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tabLst>
                <a:tab pos="6164618" algn="r"/>
              </a:tabLst>
            </a:pPr>
            <a:r>
              <a:rPr lang="en-GB" dirty="0" smtClean="0">
                <a:uFill>
                  <a:solidFill>
                    <a:schemeClr val="accent5"/>
                  </a:solidFill>
                </a:uFill>
                <a:latin typeface="Arial" charset="0"/>
              </a:rPr>
              <a:t>Benefits and Limitation of </a:t>
            </a:r>
            <a:r>
              <a:rPr lang="en-GB" dirty="0" err="1" smtClean="0">
                <a:uFill>
                  <a:solidFill>
                    <a:schemeClr val="accent5"/>
                  </a:solidFill>
                </a:uFill>
                <a:latin typeface="Arial" charset="0"/>
              </a:rPr>
              <a:t>MongoDB</a:t>
            </a:r>
            <a:endParaRPr lang="en-GB" dirty="0" smtClean="0">
              <a:uFill>
                <a:solidFill>
                  <a:schemeClr val="accent5"/>
                </a:solidFill>
              </a:uFill>
              <a:latin typeface="Arial" charset="0"/>
            </a:endParaRP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tabLst>
                <a:tab pos="6164618" algn="r"/>
              </a:tabLst>
            </a:pPr>
            <a:r>
              <a:rPr lang="en-GB" dirty="0" smtClean="0">
                <a:uFill>
                  <a:solidFill>
                    <a:schemeClr val="accent5"/>
                  </a:solidFill>
                </a:uFill>
                <a:latin typeface="Arial" charset="0"/>
              </a:rPr>
              <a:t>Question?</a:t>
            </a:r>
            <a:endParaRPr lang="en-GB" dirty="0">
              <a:uFill>
                <a:solidFill>
                  <a:schemeClr val="accent5"/>
                </a:solidFill>
              </a:u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09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process data records and return computed results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group values from multiple documents together, and can perform a variety of operations on the grouped data to return a single result. </a:t>
            </a:r>
            <a:endParaRPr lang="en-US" sz="2000" dirty="0" smtClean="0"/>
          </a:p>
          <a:p>
            <a:r>
              <a:rPr lang="en-US" sz="2000" dirty="0" smtClean="0"/>
              <a:t>Three ways to perform aggregation:</a:t>
            </a:r>
          </a:p>
          <a:p>
            <a:pPr lvl="1"/>
            <a:r>
              <a:rPr lang="en-US" dirty="0" smtClean="0"/>
              <a:t>Aggregation pipeline</a:t>
            </a:r>
          </a:p>
          <a:p>
            <a:pPr lvl="1"/>
            <a:r>
              <a:rPr lang="en-US" dirty="0" smtClean="0"/>
              <a:t>Map Reduce</a:t>
            </a:r>
          </a:p>
          <a:p>
            <a:pPr lvl="1"/>
            <a:r>
              <a:rPr lang="en-GB" dirty="0" smtClean="0"/>
              <a:t>Single purpose aggregation methods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Aggregation Pipeline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1323001"/>
            <a:ext cx="9259747" cy="353399"/>
          </a:xfrm>
        </p:spPr>
        <p:txBody>
          <a:bodyPr/>
          <a:lstStyle/>
          <a:p>
            <a:r>
              <a:rPr lang="en-GB" dirty="0" err="1" smtClean="0"/>
              <a:t>Modeled</a:t>
            </a:r>
            <a:r>
              <a:rPr lang="en-GB" dirty="0" smtClean="0"/>
              <a:t> on the concept of data processing pipelines.</a:t>
            </a:r>
          </a:p>
          <a:p>
            <a:endParaRPr lang="en-GB" dirty="0"/>
          </a:p>
        </p:txBody>
      </p:sp>
      <p:pic>
        <p:nvPicPr>
          <p:cNvPr id="1026" name="Picture 2" descr="image001.gif (624×198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133600"/>
            <a:ext cx="5943600" cy="18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Aggregation Pipeline Example</a:t>
            </a:r>
            <a:endParaRPr lang="en-GB" dirty="0"/>
          </a:p>
        </p:txBody>
      </p:sp>
      <p:pic>
        <p:nvPicPr>
          <p:cNvPr id="26626" name="Picture 2" descr="https://docs.mongodb.com/v3.2/_images/aggregation-pipelin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5740" y="1322388"/>
            <a:ext cx="6736108" cy="4848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Map-Reduce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1323001"/>
            <a:ext cx="9259747" cy="1039199"/>
          </a:xfrm>
        </p:spPr>
        <p:txBody>
          <a:bodyPr/>
          <a:lstStyle/>
          <a:p>
            <a:r>
              <a:rPr lang="en-GB" dirty="0" smtClean="0"/>
              <a:t>Contains two phase:</a:t>
            </a:r>
          </a:p>
          <a:p>
            <a:pPr lvl="1"/>
            <a:r>
              <a:rPr lang="en-GB" dirty="0" smtClean="0"/>
              <a:t>Map Stage: Processes each document and emits one or more objects for each input document</a:t>
            </a:r>
          </a:p>
          <a:p>
            <a:pPr lvl="1"/>
            <a:r>
              <a:rPr lang="en-GB" dirty="0" smtClean="0"/>
              <a:t>Reduce Phase: Combines output of the map operation</a:t>
            </a:r>
            <a:endParaRPr lang="en-GB" dirty="0"/>
          </a:p>
        </p:txBody>
      </p:sp>
      <p:sp>
        <p:nvSpPr>
          <p:cNvPr id="27650" name="AutoShape 2" descr="Image result for Documents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652" name="AutoShape 4" descr="Image result for Documents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>
          <a:xfrm>
            <a:off x="3886200" y="2438400"/>
            <a:ext cx="2362200" cy="381000"/>
          </a:xfrm>
          <a:custGeom>
            <a:avLst/>
            <a:gdLst>
              <a:gd name="connsiteX0" fmla="*/ 0 w 2362200"/>
              <a:gd name="connsiteY0" fmla="*/ 0 h 381000"/>
              <a:gd name="connsiteX1" fmla="*/ 2362200 w 2362200"/>
              <a:gd name="connsiteY1" fmla="*/ 0 h 381000"/>
              <a:gd name="connsiteX2" fmla="*/ 2362200 w 2362200"/>
              <a:gd name="connsiteY2" fmla="*/ 381000 h 381000"/>
              <a:gd name="connsiteX3" fmla="*/ 0 w 2362200"/>
              <a:gd name="connsiteY3" fmla="*/ 381000 h 381000"/>
              <a:gd name="connsiteX4" fmla="*/ 0 w 2362200"/>
              <a:gd name="connsiteY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2200" h="381000">
                <a:moveTo>
                  <a:pt x="0" y="0"/>
                </a:moveTo>
                <a:lnTo>
                  <a:pt x="2362200" y="0"/>
                </a:lnTo>
                <a:lnTo>
                  <a:pt x="2362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Author1:1</a:t>
            </a:r>
            <a:endParaRPr lang="en-GB" dirty="0"/>
          </a:p>
        </p:txBody>
      </p:sp>
      <p:sp>
        <p:nvSpPr>
          <p:cNvPr id="9" name="Freeform 8"/>
          <p:cNvSpPr/>
          <p:nvPr/>
        </p:nvSpPr>
        <p:spPr>
          <a:xfrm>
            <a:off x="3886200" y="2895600"/>
            <a:ext cx="2362200" cy="381000"/>
          </a:xfrm>
          <a:custGeom>
            <a:avLst/>
            <a:gdLst>
              <a:gd name="connsiteX0" fmla="*/ 0 w 2362200"/>
              <a:gd name="connsiteY0" fmla="*/ 0 h 381000"/>
              <a:gd name="connsiteX1" fmla="*/ 2362200 w 2362200"/>
              <a:gd name="connsiteY1" fmla="*/ 0 h 381000"/>
              <a:gd name="connsiteX2" fmla="*/ 2362200 w 2362200"/>
              <a:gd name="connsiteY2" fmla="*/ 381000 h 381000"/>
              <a:gd name="connsiteX3" fmla="*/ 0 w 2362200"/>
              <a:gd name="connsiteY3" fmla="*/ 381000 h 381000"/>
              <a:gd name="connsiteX4" fmla="*/ 0 w 2362200"/>
              <a:gd name="connsiteY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2200" h="381000">
                <a:moveTo>
                  <a:pt x="0" y="0"/>
                </a:moveTo>
                <a:lnTo>
                  <a:pt x="2362200" y="0"/>
                </a:lnTo>
                <a:lnTo>
                  <a:pt x="2362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Author2:1</a:t>
            </a:r>
            <a:endParaRPr lang="en-GB" dirty="0"/>
          </a:p>
        </p:txBody>
      </p:sp>
      <p:sp>
        <p:nvSpPr>
          <p:cNvPr id="10" name="Freeform 9"/>
          <p:cNvSpPr/>
          <p:nvPr/>
        </p:nvSpPr>
        <p:spPr>
          <a:xfrm>
            <a:off x="3886200" y="3352800"/>
            <a:ext cx="2362200" cy="381000"/>
          </a:xfrm>
          <a:custGeom>
            <a:avLst/>
            <a:gdLst>
              <a:gd name="connsiteX0" fmla="*/ 0 w 2362200"/>
              <a:gd name="connsiteY0" fmla="*/ 0 h 381000"/>
              <a:gd name="connsiteX1" fmla="*/ 2362200 w 2362200"/>
              <a:gd name="connsiteY1" fmla="*/ 0 h 381000"/>
              <a:gd name="connsiteX2" fmla="*/ 2362200 w 2362200"/>
              <a:gd name="connsiteY2" fmla="*/ 381000 h 381000"/>
              <a:gd name="connsiteX3" fmla="*/ 0 w 2362200"/>
              <a:gd name="connsiteY3" fmla="*/ 381000 h 381000"/>
              <a:gd name="connsiteX4" fmla="*/ 0 w 2362200"/>
              <a:gd name="connsiteY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2200" h="381000">
                <a:moveTo>
                  <a:pt x="0" y="0"/>
                </a:moveTo>
                <a:lnTo>
                  <a:pt x="2362200" y="0"/>
                </a:lnTo>
                <a:lnTo>
                  <a:pt x="2362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Author3:1</a:t>
            </a:r>
            <a:endParaRPr lang="en-GB" dirty="0"/>
          </a:p>
        </p:txBody>
      </p:sp>
      <p:sp>
        <p:nvSpPr>
          <p:cNvPr id="11" name="Freeform 10"/>
          <p:cNvSpPr/>
          <p:nvPr/>
        </p:nvSpPr>
        <p:spPr>
          <a:xfrm>
            <a:off x="3886200" y="3810000"/>
            <a:ext cx="2362200" cy="381000"/>
          </a:xfrm>
          <a:custGeom>
            <a:avLst/>
            <a:gdLst>
              <a:gd name="connsiteX0" fmla="*/ 0 w 2362200"/>
              <a:gd name="connsiteY0" fmla="*/ 0 h 381000"/>
              <a:gd name="connsiteX1" fmla="*/ 2362200 w 2362200"/>
              <a:gd name="connsiteY1" fmla="*/ 0 h 381000"/>
              <a:gd name="connsiteX2" fmla="*/ 2362200 w 2362200"/>
              <a:gd name="connsiteY2" fmla="*/ 381000 h 381000"/>
              <a:gd name="connsiteX3" fmla="*/ 0 w 2362200"/>
              <a:gd name="connsiteY3" fmla="*/ 381000 h 381000"/>
              <a:gd name="connsiteX4" fmla="*/ 0 w 2362200"/>
              <a:gd name="connsiteY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2200" h="381000">
                <a:moveTo>
                  <a:pt x="0" y="0"/>
                </a:moveTo>
                <a:lnTo>
                  <a:pt x="2362200" y="0"/>
                </a:lnTo>
                <a:lnTo>
                  <a:pt x="2362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Author2:1</a:t>
            </a:r>
            <a:endParaRPr lang="en-GB" dirty="0"/>
          </a:p>
        </p:txBody>
      </p:sp>
      <p:sp>
        <p:nvSpPr>
          <p:cNvPr id="12" name="Freeform 11"/>
          <p:cNvSpPr/>
          <p:nvPr/>
        </p:nvSpPr>
        <p:spPr>
          <a:xfrm>
            <a:off x="3886200" y="4267200"/>
            <a:ext cx="2362200" cy="381000"/>
          </a:xfrm>
          <a:custGeom>
            <a:avLst/>
            <a:gdLst>
              <a:gd name="connsiteX0" fmla="*/ 0 w 2362200"/>
              <a:gd name="connsiteY0" fmla="*/ 0 h 381000"/>
              <a:gd name="connsiteX1" fmla="*/ 2362200 w 2362200"/>
              <a:gd name="connsiteY1" fmla="*/ 0 h 381000"/>
              <a:gd name="connsiteX2" fmla="*/ 2362200 w 2362200"/>
              <a:gd name="connsiteY2" fmla="*/ 381000 h 381000"/>
              <a:gd name="connsiteX3" fmla="*/ 0 w 2362200"/>
              <a:gd name="connsiteY3" fmla="*/ 381000 h 381000"/>
              <a:gd name="connsiteX4" fmla="*/ 0 w 2362200"/>
              <a:gd name="connsiteY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2200" h="381000">
                <a:moveTo>
                  <a:pt x="0" y="0"/>
                </a:moveTo>
                <a:lnTo>
                  <a:pt x="2362200" y="0"/>
                </a:lnTo>
                <a:lnTo>
                  <a:pt x="2362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Author1:1</a:t>
            </a:r>
            <a:endParaRPr lang="en-GB" dirty="0"/>
          </a:p>
        </p:txBody>
      </p:sp>
      <p:sp>
        <p:nvSpPr>
          <p:cNvPr id="13" name="Freeform 12"/>
          <p:cNvSpPr/>
          <p:nvPr/>
        </p:nvSpPr>
        <p:spPr>
          <a:xfrm>
            <a:off x="3886200" y="4724400"/>
            <a:ext cx="2362200" cy="381000"/>
          </a:xfrm>
          <a:custGeom>
            <a:avLst/>
            <a:gdLst>
              <a:gd name="connsiteX0" fmla="*/ 0 w 2362200"/>
              <a:gd name="connsiteY0" fmla="*/ 0 h 381000"/>
              <a:gd name="connsiteX1" fmla="*/ 2362200 w 2362200"/>
              <a:gd name="connsiteY1" fmla="*/ 0 h 381000"/>
              <a:gd name="connsiteX2" fmla="*/ 2362200 w 2362200"/>
              <a:gd name="connsiteY2" fmla="*/ 381000 h 381000"/>
              <a:gd name="connsiteX3" fmla="*/ 0 w 2362200"/>
              <a:gd name="connsiteY3" fmla="*/ 381000 h 381000"/>
              <a:gd name="connsiteX4" fmla="*/ 0 w 2362200"/>
              <a:gd name="connsiteY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2200" h="381000">
                <a:moveTo>
                  <a:pt x="0" y="0"/>
                </a:moveTo>
                <a:lnTo>
                  <a:pt x="2362200" y="0"/>
                </a:lnTo>
                <a:lnTo>
                  <a:pt x="2362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14" name="Freeform 13"/>
          <p:cNvSpPr/>
          <p:nvPr/>
        </p:nvSpPr>
        <p:spPr>
          <a:xfrm>
            <a:off x="7162800" y="2743200"/>
            <a:ext cx="2362200" cy="381000"/>
          </a:xfrm>
          <a:custGeom>
            <a:avLst/>
            <a:gdLst>
              <a:gd name="connsiteX0" fmla="*/ 0 w 2362200"/>
              <a:gd name="connsiteY0" fmla="*/ 0 h 381000"/>
              <a:gd name="connsiteX1" fmla="*/ 2362200 w 2362200"/>
              <a:gd name="connsiteY1" fmla="*/ 0 h 381000"/>
              <a:gd name="connsiteX2" fmla="*/ 2362200 w 2362200"/>
              <a:gd name="connsiteY2" fmla="*/ 381000 h 381000"/>
              <a:gd name="connsiteX3" fmla="*/ 0 w 2362200"/>
              <a:gd name="connsiteY3" fmla="*/ 381000 h 381000"/>
              <a:gd name="connsiteX4" fmla="*/ 0 w 2362200"/>
              <a:gd name="connsiteY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2200" h="381000">
                <a:moveTo>
                  <a:pt x="0" y="0"/>
                </a:moveTo>
                <a:lnTo>
                  <a:pt x="2362200" y="0"/>
                </a:lnTo>
                <a:lnTo>
                  <a:pt x="2362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Author1:2</a:t>
            </a:r>
            <a:endParaRPr lang="en-GB" dirty="0"/>
          </a:p>
        </p:txBody>
      </p:sp>
      <p:sp>
        <p:nvSpPr>
          <p:cNvPr id="15" name="Freeform 14"/>
          <p:cNvSpPr/>
          <p:nvPr/>
        </p:nvSpPr>
        <p:spPr>
          <a:xfrm>
            <a:off x="7162800" y="3200400"/>
            <a:ext cx="2362200" cy="381000"/>
          </a:xfrm>
          <a:custGeom>
            <a:avLst/>
            <a:gdLst>
              <a:gd name="connsiteX0" fmla="*/ 0 w 2362200"/>
              <a:gd name="connsiteY0" fmla="*/ 0 h 381000"/>
              <a:gd name="connsiteX1" fmla="*/ 2362200 w 2362200"/>
              <a:gd name="connsiteY1" fmla="*/ 0 h 381000"/>
              <a:gd name="connsiteX2" fmla="*/ 2362200 w 2362200"/>
              <a:gd name="connsiteY2" fmla="*/ 381000 h 381000"/>
              <a:gd name="connsiteX3" fmla="*/ 0 w 2362200"/>
              <a:gd name="connsiteY3" fmla="*/ 381000 h 381000"/>
              <a:gd name="connsiteX4" fmla="*/ 0 w 2362200"/>
              <a:gd name="connsiteY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2200" h="381000">
                <a:moveTo>
                  <a:pt x="0" y="0"/>
                </a:moveTo>
                <a:lnTo>
                  <a:pt x="2362200" y="0"/>
                </a:lnTo>
                <a:lnTo>
                  <a:pt x="2362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Author2:2</a:t>
            </a:r>
            <a:endParaRPr lang="en-GB" dirty="0"/>
          </a:p>
        </p:txBody>
      </p:sp>
      <p:sp>
        <p:nvSpPr>
          <p:cNvPr id="16" name="Freeform 15"/>
          <p:cNvSpPr/>
          <p:nvPr/>
        </p:nvSpPr>
        <p:spPr>
          <a:xfrm>
            <a:off x="7162800" y="3657600"/>
            <a:ext cx="2362200" cy="381000"/>
          </a:xfrm>
          <a:custGeom>
            <a:avLst/>
            <a:gdLst>
              <a:gd name="connsiteX0" fmla="*/ 0 w 2362200"/>
              <a:gd name="connsiteY0" fmla="*/ 0 h 381000"/>
              <a:gd name="connsiteX1" fmla="*/ 2362200 w 2362200"/>
              <a:gd name="connsiteY1" fmla="*/ 0 h 381000"/>
              <a:gd name="connsiteX2" fmla="*/ 2362200 w 2362200"/>
              <a:gd name="connsiteY2" fmla="*/ 381000 h 381000"/>
              <a:gd name="connsiteX3" fmla="*/ 0 w 2362200"/>
              <a:gd name="connsiteY3" fmla="*/ 381000 h 381000"/>
              <a:gd name="connsiteX4" fmla="*/ 0 w 2362200"/>
              <a:gd name="connsiteY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2200" h="381000">
                <a:moveTo>
                  <a:pt x="0" y="0"/>
                </a:moveTo>
                <a:lnTo>
                  <a:pt x="2362200" y="0"/>
                </a:lnTo>
                <a:lnTo>
                  <a:pt x="2362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Author3:1</a:t>
            </a:r>
            <a:endParaRPr lang="en-GB" dirty="0"/>
          </a:p>
        </p:txBody>
      </p:sp>
      <p:sp>
        <p:nvSpPr>
          <p:cNvPr id="17" name="Freeform 16"/>
          <p:cNvSpPr/>
          <p:nvPr/>
        </p:nvSpPr>
        <p:spPr>
          <a:xfrm>
            <a:off x="7162800" y="4114800"/>
            <a:ext cx="2362200" cy="381000"/>
          </a:xfrm>
          <a:custGeom>
            <a:avLst/>
            <a:gdLst>
              <a:gd name="connsiteX0" fmla="*/ 0 w 2362200"/>
              <a:gd name="connsiteY0" fmla="*/ 0 h 381000"/>
              <a:gd name="connsiteX1" fmla="*/ 2362200 w 2362200"/>
              <a:gd name="connsiteY1" fmla="*/ 0 h 381000"/>
              <a:gd name="connsiteX2" fmla="*/ 2362200 w 2362200"/>
              <a:gd name="connsiteY2" fmla="*/ 381000 h 381000"/>
              <a:gd name="connsiteX3" fmla="*/ 0 w 2362200"/>
              <a:gd name="connsiteY3" fmla="*/ 381000 h 381000"/>
              <a:gd name="connsiteX4" fmla="*/ 0 w 2362200"/>
              <a:gd name="connsiteY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2200" h="381000">
                <a:moveTo>
                  <a:pt x="0" y="0"/>
                </a:moveTo>
                <a:lnTo>
                  <a:pt x="2362200" y="0"/>
                </a:lnTo>
                <a:lnTo>
                  <a:pt x="2362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pic>
        <p:nvPicPr>
          <p:cNvPr id="20" name="Picture 19" descr="document-icon-3654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438400"/>
            <a:ext cx="2590800" cy="2667000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971800" y="3276600"/>
            <a:ext cx="533400" cy="5334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6477000" y="3276600"/>
            <a:ext cx="533400" cy="5334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1066800" y="5257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Documents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4800600" y="5257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Map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7772400" y="5257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Reduce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Map-Reduce Example</a:t>
            </a:r>
            <a:endParaRPr lang="en-GB" dirty="0"/>
          </a:p>
        </p:txBody>
      </p:sp>
      <p:sp>
        <p:nvSpPr>
          <p:cNvPr id="28674" name="AutoShape 2" descr="Diagram of the annotated map-reduce operation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676" name="AutoShape 4" descr="Diagram of the annotated map-reduce operation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678" name="AutoShape 6" descr="Diagram of the annotated map-reduce operation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680" name="AutoShape 8" descr="Diagram of the annotated map-reduce operation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682" name="AutoShape 10" descr="Diagram of the annotated map-reduce operation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8684" name="Picture 12"/>
          <p:cNvPicPr>
            <a:picLocks noChangeAspect="1" noChangeArrowheads="1"/>
          </p:cNvPicPr>
          <p:nvPr/>
        </p:nvPicPr>
        <p:blipFill>
          <a:blip r:embed="rId2" cstate="print"/>
          <a:srcRect b="1196"/>
          <a:stretch>
            <a:fillRect/>
          </a:stretch>
        </p:blipFill>
        <p:spPr bwMode="auto">
          <a:xfrm>
            <a:off x="1676400" y="1295400"/>
            <a:ext cx="685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Single Purpose Aggregation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1323001"/>
            <a:ext cx="9259747" cy="1572599"/>
          </a:xfrm>
        </p:spPr>
        <p:txBody>
          <a:bodyPr/>
          <a:lstStyle/>
          <a:p>
            <a:r>
              <a:rPr lang="en-GB" dirty="0" smtClean="0"/>
              <a:t>Simple access to common aggregation processes</a:t>
            </a:r>
            <a:endParaRPr lang="en-GB" dirty="0" smtClean="0"/>
          </a:p>
          <a:p>
            <a:r>
              <a:rPr lang="en-GB" dirty="0" smtClean="0"/>
              <a:t>Provides</a:t>
            </a:r>
          </a:p>
          <a:p>
            <a:pPr lvl="1"/>
            <a:r>
              <a:rPr lang="en-GB" dirty="0" err="1" smtClean="0"/>
              <a:t>db.collection.count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db.collection.distinct</a:t>
            </a:r>
            <a:r>
              <a:rPr lang="en-GB" dirty="0" smtClean="0"/>
              <a:t>()</a:t>
            </a:r>
            <a:endParaRPr lang="en-GB" dirty="0" smtClean="0"/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29698" name="AutoShape 2" descr="Diagram of the annotated distinct operation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700" name="AutoShape 4" descr="Diagram of the annotated distinct operation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702" name="AutoShape 6" descr="Diagram of the annotated distinct operation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704" name="AutoShape 8" descr="Diagram of the annotated distinct operation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706" name="AutoShape 10" descr="Diagram of the annotated distinct operation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708" name="AutoShape 12" descr="Diagram of the annotated distinct operation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9709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676400"/>
            <a:ext cx="46196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of </a:t>
            </a:r>
            <a:r>
              <a:rPr lang="en-GB" dirty="0" err="1" smtClean="0"/>
              <a:t>MongoDB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850" y="1322388"/>
          <a:ext cx="9259887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629"/>
                <a:gridCol w="3086629"/>
                <a:gridCol w="3086629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MongoDB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RDBMS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Elastic Scaling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r>
                        <a:rPr lang="en-GB" baseline="0" dirty="0" smtClean="0"/>
                        <a:t> scale out – distribute data across multiple hosts seamlessly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Scale up – bigger load and bigger server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DBA Specialists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NoSQL</a:t>
                      </a:r>
                      <a:r>
                        <a:rPr lang="en-GB" baseline="0" dirty="0" smtClean="0"/>
                        <a:t> require less management, automatic repair and simpler data models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Require</a:t>
                      </a:r>
                      <a:r>
                        <a:rPr lang="en-GB" baseline="0" dirty="0" smtClean="0"/>
                        <a:t> highly trained expert to monitor DB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Big Data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Designed</a:t>
                      </a:r>
                      <a:r>
                        <a:rPr lang="en-GB" baseline="0" dirty="0" smtClean="0"/>
                        <a:t> for big data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Huge increase</a:t>
                      </a:r>
                      <a:r>
                        <a:rPr lang="en-GB" baseline="0" dirty="0" smtClean="0"/>
                        <a:t> for big data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Flexible data 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Relaxed</a:t>
                      </a:r>
                      <a:r>
                        <a:rPr lang="en-GB" baseline="0" dirty="0" smtClean="0"/>
                        <a:t> in structure of data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Change management</a:t>
                      </a:r>
                      <a:r>
                        <a:rPr lang="en-GB" baseline="0" dirty="0" smtClean="0"/>
                        <a:t> to schema have to be carefully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Economics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Clusters of cheap commodity servers to manage data and transaction volumes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Rely</a:t>
                      </a:r>
                      <a:r>
                        <a:rPr lang="en-GB" baseline="0" dirty="0" smtClean="0"/>
                        <a:t> on expensive proprietary servers to manage data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MongoDB</a:t>
            </a:r>
            <a:r>
              <a:rPr lang="en-GB" dirty="0" smtClean="0"/>
              <a:t> Limitations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Maximum Document size is 16 megabytes</a:t>
            </a:r>
          </a:p>
          <a:p>
            <a:r>
              <a:rPr lang="en-GB" dirty="0" smtClean="0"/>
              <a:t>Naming restrictions:</a:t>
            </a:r>
          </a:p>
          <a:p>
            <a:pPr lvl="1"/>
            <a:r>
              <a:rPr lang="en-GB" dirty="0" smtClean="0"/>
              <a:t>Database Names: </a:t>
            </a:r>
            <a:r>
              <a:rPr lang="en-GB" dirty="0" smtClean="0"/>
              <a:t>cannot contain /\. </a:t>
            </a:r>
            <a:r>
              <a:rPr lang="en-GB" dirty="0" smtClean="0"/>
              <a:t>"$*&lt;&gt;:|? </a:t>
            </a:r>
            <a:r>
              <a:rPr lang="en-GB" dirty="0" smtClean="0"/>
              <a:t>for window and /\. </a:t>
            </a:r>
            <a:r>
              <a:rPr lang="en-GB" dirty="0" smtClean="0"/>
              <a:t>"$ for </a:t>
            </a:r>
            <a:r>
              <a:rPr lang="en-GB" dirty="0" err="1" smtClean="0"/>
              <a:t>unix</a:t>
            </a:r>
            <a:r>
              <a:rPr lang="en-GB" dirty="0" smtClean="0"/>
              <a:t> and </a:t>
            </a:r>
            <a:r>
              <a:rPr lang="en-GB" dirty="0" err="1" smtClean="0"/>
              <a:t>linux</a:t>
            </a:r>
            <a:r>
              <a:rPr lang="en-GB" dirty="0" smtClean="0"/>
              <a:t> systems and cannot contain null character and length of database names must have fewer than 64 characters</a:t>
            </a:r>
          </a:p>
          <a:p>
            <a:pPr lvl="1"/>
            <a:r>
              <a:rPr lang="en-GB" dirty="0" smtClean="0"/>
              <a:t>Collection Names </a:t>
            </a:r>
            <a:r>
              <a:rPr lang="en-US" dirty="0" smtClean="0"/>
              <a:t>should </a:t>
            </a:r>
            <a:r>
              <a:rPr lang="en-US" dirty="0" smtClean="0"/>
              <a:t>begin with an underscore or a letter character, and </a:t>
            </a:r>
            <a:r>
              <a:rPr lang="en-US" i="1" dirty="0" smtClean="0"/>
              <a:t>cannot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contain the $.</a:t>
            </a:r>
          </a:p>
          <a:p>
            <a:pPr lvl="2"/>
            <a:r>
              <a:rPr lang="en-US" dirty="0" smtClean="0"/>
              <a:t>be an empty string (e.g. "").</a:t>
            </a:r>
          </a:p>
          <a:p>
            <a:pPr lvl="2"/>
            <a:r>
              <a:rPr lang="en-US" dirty="0" smtClean="0"/>
              <a:t>contain the null character.</a:t>
            </a:r>
          </a:p>
          <a:p>
            <a:pPr lvl="2"/>
            <a:r>
              <a:rPr lang="en-US" dirty="0" smtClean="0"/>
              <a:t>begin with the system. prefix. (Reserved for internal use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Field Names: cannot contain dots or </a:t>
            </a:r>
            <a:r>
              <a:rPr lang="en-US" dirty="0" smtClean="0"/>
              <a:t>null characters, and they must not start with a dollar sign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on </a:t>
            </a:r>
            <a:r>
              <a:rPr lang="en-GB" dirty="0" err="1" smtClean="0"/>
              <a:t>MongoDB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https://university.mongodb.com/</a:t>
            </a: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://www.examprofessor.com/images/professor/100dpi/professor-questions-100-le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676400"/>
            <a:ext cx="2381250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MongoDB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657600" y="1322388"/>
          <a:ext cx="5926138" cy="484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lowchart: Magnetic Disk 3"/>
          <p:cNvSpPr/>
          <p:nvPr/>
        </p:nvSpPr>
        <p:spPr>
          <a:xfrm>
            <a:off x="533400" y="1676400"/>
            <a:ext cx="2667000" cy="3886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MongoDB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5608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Terminology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23850" y="1322388"/>
          <a:ext cx="4489450" cy="4849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693"/>
                <a:gridCol w="2268757"/>
              </a:tblGrid>
              <a:tr h="692830">
                <a:tc>
                  <a:txBody>
                    <a:bodyPr/>
                    <a:lstStyle/>
                    <a:p>
                      <a:r>
                        <a:rPr lang="en-GB" dirty="0" smtClean="0"/>
                        <a:t>RDBMS</a:t>
                      </a:r>
                      <a:endParaRPr lang="en-GB" dirty="0"/>
                    </a:p>
                  </a:txBody>
                  <a:tcPr marL="179224" marR="179224"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MongoDB</a:t>
                      </a:r>
                      <a:endParaRPr lang="en-GB" dirty="0"/>
                    </a:p>
                  </a:txBody>
                  <a:tcPr marL="179224" marR="179224"/>
                </a:tc>
              </a:tr>
              <a:tr h="692830">
                <a:tc>
                  <a:txBody>
                    <a:bodyPr/>
                    <a:lstStyle/>
                    <a:p>
                      <a:r>
                        <a:rPr lang="en-GB" dirty="0" smtClean="0"/>
                        <a:t>Table,</a:t>
                      </a:r>
                      <a:r>
                        <a:rPr lang="en-GB" baseline="0" dirty="0" smtClean="0"/>
                        <a:t> View</a:t>
                      </a:r>
                      <a:endParaRPr lang="en-GB" dirty="0"/>
                    </a:p>
                  </a:txBody>
                  <a:tcPr marL="179224" marR="179224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Collection</a:t>
                      </a:r>
                      <a:endParaRPr lang="en-GB" dirty="0"/>
                    </a:p>
                  </a:txBody>
                  <a:tcPr marL="179224" marR="179224"/>
                </a:tc>
              </a:tr>
              <a:tr h="692830">
                <a:tc>
                  <a:txBody>
                    <a:bodyPr/>
                    <a:lstStyle/>
                    <a:p>
                      <a:r>
                        <a:rPr lang="en-GB" dirty="0" smtClean="0"/>
                        <a:t>Row</a:t>
                      </a:r>
                      <a:endParaRPr lang="en-GB" dirty="0"/>
                    </a:p>
                  </a:txBody>
                  <a:tcPr marL="179224" marR="179224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Document</a:t>
                      </a:r>
                      <a:endParaRPr lang="en-GB" dirty="0"/>
                    </a:p>
                  </a:txBody>
                  <a:tcPr marL="179224" marR="179224"/>
                </a:tc>
              </a:tr>
              <a:tr h="692830">
                <a:tc>
                  <a:txBody>
                    <a:bodyPr/>
                    <a:lstStyle/>
                    <a:p>
                      <a:r>
                        <a:rPr lang="en-GB" dirty="0" smtClean="0"/>
                        <a:t>Index</a:t>
                      </a:r>
                      <a:endParaRPr lang="en-GB" dirty="0"/>
                    </a:p>
                  </a:txBody>
                  <a:tcPr marL="179224" marR="179224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Index</a:t>
                      </a:r>
                      <a:endParaRPr lang="en-GB" dirty="0"/>
                    </a:p>
                  </a:txBody>
                  <a:tcPr marL="179224" marR="179224"/>
                </a:tc>
              </a:tr>
              <a:tr h="692830">
                <a:tc>
                  <a:txBody>
                    <a:bodyPr/>
                    <a:lstStyle/>
                    <a:p>
                      <a:r>
                        <a:rPr lang="en-GB" dirty="0" smtClean="0"/>
                        <a:t>Join</a:t>
                      </a:r>
                      <a:endParaRPr lang="en-GB" dirty="0"/>
                    </a:p>
                  </a:txBody>
                  <a:tcPr marL="179224" marR="179224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Embedded Document</a:t>
                      </a:r>
                      <a:endParaRPr lang="en-GB" dirty="0"/>
                    </a:p>
                  </a:txBody>
                  <a:tcPr marL="179224" marR="179224"/>
                </a:tc>
              </a:tr>
              <a:tr h="692830">
                <a:tc>
                  <a:txBody>
                    <a:bodyPr/>
                    <a:lstStyle/>
                    <a:p>
                      <a:r>
                        <a:rPr lang="en-GB" dirty="0" smtClean="0"/>
                        <a:t>Foreign Key</a:t>
                      </a:r>
                      <a:endParaRPr lang="en-GB" dirty="0"/>
                    </a:p>
                  </a:txBody>
                  <a:tcPr marL="179224" marR="179224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Reference</a:t>
                      </a:r>
                      <a:endParaRPr lang="en-GB" dirty="0"/>
                    </a:p>
                  </a:txBody>
                  <a:tcPr marL="179224" marR="179224"/>
                </a:tc>
              </a:tr>
              <a:tr h="692830">
                <a:tc>
                  <a:txBody>
                    <a:bodyPr/>
                    <a:lstStyle/>
                    <a:p>
                      <a:r>
                        <a:rPr lang="en-GB" dirty="0" smtClean="0"/>
                        <a:t>Partition</a:t>
                      </a:r>
                      <a:endParaRPr lang="en-GB" dirty="0"/>
                    </a:p>
                  </a:txBody>
                  <a:tcPr marL="179224" marR="179224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Shard</a:t>
                      </a:r>
                      <a:endParaRPr lang="en-GB" dirty="0"/>
                    </a:p>
                  </a:txBody>
                  <a:tcPr marL="179224" marR="179224"/>
                </a:tc>
              </a:tr>
            </a:tbl>
          </a:graphicData>
        </a:graphic>
      </p:graphicFrame>
      <p:pic>
        <p:nvPicPr>
          <p:cNvPr id="10" name="Content Placeholder 9" descr="mongo-model.png"/>
          <p:cNvPicPr>
            <a:picLocks noGrp="1" noChangeAspect="1"/>
          </p:cNvPicPr>
          <p:nvPr>
            <p:ph idx="12"/>
          </p:nvPr>
        </p:nvPicPr>
        <p:blipFill>
          <a:blip r:embed="rId2" cstate="print"/>
          <a:stretch>
            <a:fillRect/>
          </a:stretch>
        </p:blipFill>
        <p:spPr>
          <a:xfrm>
            <a:off x="5334000" y="1371600"/>
            <a:ext cx="3827175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MongoDB</a:t>
            </a:r>
            <a:r>
              <a:rPr lang="en-GB" dirty="0" smtClean="0"/>
              <a:t> Document Model</a:t>
            </a:r>
            <a:endParaRPr lang="en-GB" dirty="0"/>
          </a:p>
        </p:txBody>
      </p:sp>
      <p:pic>
        <p:nvPicPr>
          <p:cNvPr id="2054" name="Picture 6" descr="C:\Users\1472773\Desktop\webinar-making-the-shift-from-relational-to-nosql-12-63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95400"/>
            <a:ext cx="6361113" cy="47758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Setup the MongoDB Environment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23850" y="1322388"/>
          <a:ext cx="9259888" cy="484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87237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Database</a:t>
            </a:r>
            <a:endParaRPr lang="en-GB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</p:nvPr>
        </p:nvGraphicFramePr>
        <p:xfrm>
          <a:off x="323850" y="1322388"/>
          <a:ext cx="4489450" cy="484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9" name="Picture 5"/>
          <p:cNvPicPr>
            <a:picLocks noGrp="1" noChangeAspect="1" noChangeArrowheads="1"/>
          </p:cNvPicPr>
          <p:nvPr>
            <p:ph idx="12"/>
          </p:nvPr>
        </p:nvPicPr>
        <p:blipFill>
          <a:blip r:embed="rId7" cstate="print"/>
          <a:srcRect r="76246" b="66804"/>
          <a:stretch>
            <a:fillRect/>
          </a:stretch>
        </p:blipFill>
        <p:spPr bwMode="auto">
          <a:xfrm>
            <a:off x="5105400" y="1981200"/>
            <a:ext cx="407323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1940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Collection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23850" y="1322388"/>
          <a:ext cx="9259888" cy="484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Collection Example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69873" b="83711"/>
          <a:stretch>
            <a:fillRect/>
          </a:stretch>
        </p:blipFill>
        <p:spPr bwMode="auto">
          <a:xfrm>
            <a:off x="457200" y="1295400"/>
            <a:ext cx="426153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2"/>
          </p:nvPr>
        </p:nvPicPr>
        <p:blipFill>
          <a:blip r:embed="rId3" cstate="print"/>
          <a:srcRect r="1308" b="50503"/>
          <a:stretch>
            <a:fillRect/>
          </a:stretch>
        </p:blipFill>
        <p:spPr bwMode="auto">
          <a:xfrm>
            <a:off x="457199" y="2971800"/>
            <a:ext cx="864764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tandard Chartered Template">
      <a:dk1>
        <a:srgbClr val="005C84"/>
      </a:dk1>
      <a:lt1>
        <a:sysClr val="window" lastClr="FFFFFF"/>
      </a:lt1>
      <a:dk2>
        <a:srgbClr val="000F46"/>
      </a:dk2>
      <a:lt2>
        <a:srgbClr val="E6E7E8"/>
      </a:lt2>
      <a:accent1>
        <a:srgbClr val="0075B0"/>
      </a:accent1>
      <a:accent2>
        <a:srgbClr val="009FDA"/>
      </a:accent2>
      <a:accent3>
        <a:srgbClr val="3F9C35"/>
      </a:accent3>
      <a:accent4>
        <a:srgbClr val="69BE28"/>
      </a:accent4>
      <a:accent5>
        <a:srgbClr val="6D6E71"/>
      </a:accent5>
      <a:accent6>
        <a:srgbClr val="939598"/>
      </a:accent6>
      <a:hlink>
        <a:srgbClr val="6D6E71"/>
      </a:hlink>
      <a:folHlink>
        <a:srgbClr val="2890C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tandardChartered_GlobalTemplate_Edit" id="{F6B87342-6B81-4D6D-A50D-E2D2D73676CB}" vid="{2987BD1D-0BCF-44F0-BC5D-89E75A8139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1441</Words>
  <Application>Microsoft Office PowerPoint</Application>
  <PresentationFormat>A4 Paper (210x297 mm)</PresentationFormat>
  <Paragraphs>232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Blank</vt:lpstr>
      <vt:lpstr>MongoDB</vt:lpstr>
      <vt:lpstr>Contents</vt:lpstr>
      <vt:lpstr>What is MongoDB</vt:lpstr>
      <vt:lpstr>Terminology</vt:lpstr>
      <vt:lpstr>MongoDB Document Model</vt:lpstr>
      <vt:lpstr>Setup the MongoDB Environment</vt:lpstr>
      <vt:lpstr>Create Database</vt:lpstr>
      <vt:lpstr>Create Collection</vt:lpstr>
      <vt:lpstr>Create Collection Example</vt:lpstr>
      <vt:lpstr>Insert Document Example</vt:lpstr>
      <vt:lpstr>Update Document Example</vt:lpstr>
      <vt:lpstr>Delete Documents Example</vt:lpstr>
      <vt:lpstr>Query Operators</vt:lpstr>
      <vt:lpstr>Read Documents</vt:lpstr>
      <vt:lpstr>Query on Embedded/Nested Documents</vt:lpstr>
      <vt:lpstr>Query an Array</vt:lpstr>
      <vt:lpstr>Query an Array</vt:lpstr>
      <vt:lpstr>Query an Array of Embedded Documents</vt:lpstr>
      <vt:lpstr>More on MongoDB Shell Command</vt:lpstr>
      <vt:lpstr>Aggregation</vt:lpstr>
      <vt:lpstr>Aggregation Pipeline</vt:lpstr>
      <vt:lpstr>Aggregation Pipeline Example</vt:lpstr>
      <vt:lpstr>Map-Reduce</vt:lpstr>
      <vt:lpstr>Map-Reduce Example</vt:lpstr>
      <vt:lpstr>Single Purpose Aggregation Operations</vt:lpstr>
      <vt:lpstr>Benefits of MongoDB</vt:lpstr>
      <vt:lpstr>MongoDB Limitations</vt:lpstr>
      <vt:lpstr>More on MongoDB</vt:lpstr>
      <vt:lpstr>Slide 28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2017-08-17T03:18:36Z</dcterms:created>
  <dcterms:modified xsi:type="dcterms:W3CDTF">2017-09-05T12:16:13Z</dcterms:modified>
</cp:coreProperties>
</file>