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sldIdLst>
    <p:sldId id="256" r:id="rId2"/>
    <p:sldId id="257" r:id="rId3"/>
    <p:sldId id="358" r:id="rId4"/>
    <p:sldId id="366" r:id="rId5"/>
    <p:sldId id="367" r:id="rId6"/>
    <p:sldId id="368" r:id="rId7"/>
    <p:sldId id="391" r:id="rId8"/>
    <p:sldId id="372" r:id="rId9"/>
    <p:sldId id="385" r:id="rId10"/>
    <p:sldId id="386" r:id="rId11"/>
    <p:sldId id="387" r:id="rId12"/>
    <p:sldId id="371" r:id="rId13"/>
    <p:sldId id="373" r:id="rId14"/>
    <p:sldId id="392" r:id="rId15"/>
    <p:sldId id="388" r:id="rId16"/>
    <p:sldId id="389" r:id="rId17"/>
    <p:sldId id="396" r:id="rId18"/>
    <p:sldId id="375" r:id="rId19"/>
    <p:sldId id="374" r:id="rId20"/>
    <p:sldId id="390" r:id="rId21"/>
    <p:sldId id="378" r:id="rId22"/>
    <p:sldId id="382" r:id="rId23"/>
    <p:sldId id="383" r:id="rId24"/>
    <p:sldId id="384" r:id="rId25"/>
    <p:sldId id="394" r:id="rId26"/>
    <p:sldId id="395" r:id="rId27"/>
    <p:sldId id="393" r:id="rId2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CBEC0"/>
    <a:srgbClr val="C3E2C1"/>
    <a:srgbClr val="6BA8D0"/>
    <a:srgbClr val="9FD18B"/>
    <a:srgbClr val="DBE8F3"/>
    <a:srgbClr val="A1C5E0"/>
    <a:srgbClr val="E9F4E7"/>
    <a:srgbClr val="6AC17B"/>
    <a:srgbClr val="E6E7E8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434" autoAdjust="0"/>
  </p:normalViewPr>
  <p:slideViewPr>
    <p:cSldViewPr showGuides="1">
      <p:cViewPr varScale="1">
        <p:scale>
          <a:sx n="69" d="100"/>
          <a:sy n="69" d="100"/>
        </p:scale>
        <p:origin x="-948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6681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68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908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="" xmlns:p14="http://schemas.microsoft.com/office/powerpoint/2010/main" val="33162295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187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38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 smtClean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  <a:endParaRPr lang="en-GB" sz="900" baseline="0" dirty="0">
              <a:solidFill>
                <a:srgbClr val="6D6E7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" TargetMode="External"/><Relationship Id="rId2" Type="http://schemas.openxmlformats.org/officeDocument/2006/relationships/hyperlink" Target="https://stackoverflow.com/questions/22924300/removing-data-from-elasticsearch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downloads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5316116" cy="1495525"/>
          </a:xfrm>
        </p:spPr>
        <p:txBody>
          <a:bodyPr/>
          <a:lstStyle/>
          <a:p>
            <a:r>
              <a:rPr lang="en-GB" dirty="0" smtClean="0"/>
              <a:t>Tech-Talk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2819400"/>
            <a:ext cx="5035223" cy="726458"/>
          </a:xfrm>
        </p:spPr>
        <p:txBody>
          <a:bodyPr/>
          <a:lstStyle/>
          <a:p>
            <a:r>
              <a:rPr lang="en-GB" dirty="0" smtClean="0"/>
              <a:t>An introduction to elasticsearch 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4343400"/>
            <a:ext cx="5035223" cy="9247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dirty="0" smtClean="0">
                <a:solidFill>
                  <a:schemeClr val="bg2"/>
                </a:solidFill>
                <a:latin typeface="Cover Description"/>
              </a:rPr>
              <a:t>Sunil Kumar Ningegowda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ver Descrip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9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/ Retrieve data from </a:t>
            </a:r>
            <a:r>
              <a:rPr lang="en-GB" dirty="0" err="1" smtClean="0"/>
              <a:t>elasticsearch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>
                <a:solidFill>
                  <a:schemeClr val="accent1"/>
                </a:solidFill>
              </a:rPr>
              <a:t>Retrieve data from </a:t>
            </a:r>
            <a:r>
              <a:rPr lang="en-GB" sz="2200" dirty="0" err="1" smtClean="0">
                <a:solidFill>
                  <a:schemeClr val="accent1"/>
                </a:solidFill>
              </a:rPr>
              <a:t>elasticsearch</a:t>
            </a:r>
            <a:r>
              <a:rPr lang="en-GB" sz="2200" dirty="0" smtClean="0">
                <a:solidFill>
                  <a:schemeClr val="accent1"/>
                </a:solidFill>
              </a:rPr>
              <a:t> 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4158" r="9361" b="25115"/>
          <a:stretch>
            <a:fillRect/>
          </a:stretch>
        </p:blipFill>
        <p:spPr bwMode="auto">
          <a:xfrm>
            <a:off x="533400" y="1981200"/>
            <a:ext cx="781604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/ Retrieve data from </a:t>
            </a:r>
            <a:r>
              <a:rPr lang="en-GB" dirty="0" err="1" smtClean="0"/>
              <a:t>elasticsearch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>
                <a:solidFill>
                  <a:schemeClr val="accent1"/>
                </a:solidFill>
              </a:rPr>
              <a:t>Access the data thru Browser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t="288" r="25758" b="39076"/>
          <a:stretch>
            <a:fillRect/>
          </a:stretch>
        </p:blipFill>
        <p:spPr bwMode="auto">
          <a:xfrm>
            <a:off x="609599" y="2057400"/>
            <a:ext cx="862922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storage in </a:t>
            </a:r>
            <a:r>
              <a:rPr lang="en-GB" dirty="0" err="1" smtClean="0"/>
              <a:t>elasticsearch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001599"/>
          </a:xfrm>
        </p:spPr>
        <p:txBody>
          <a:bodyPr/>
          <a:lstStyle/>
          <a:p>
            <a:r>
              <a:rPr lang="en-GB" sz="2400" dirty="0" smtClean="0">
                <a:solidFill>
                  <a:schemeClr val="accent1"/>
                </a:solidFill>
              </a:rPr>
              <a:t>How </a:t>
            </a:r>
            <a:r>
              <a:rPr lang="en-GB" sz="2400" dirty="0" err="1" smtClean="0">
                <a:solidFill>
                  <a:schemeClr val="accent1"/>
                </a:solidFill>
              </a:rPr>
              <a:t>elasticsearch</a:t>
            </a:r>
            <a:r>
              <a:rPr lang="en-GB" sz="2400" dirty="0" smtClean="0">
                <a:solidFill>
                  <a:schemeClr val="accent1"/>
                </a:solidFill>
              </a:rPr>
              <a:t> stores and searches data?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b="1" dirty="0" smtClean="0"/>
              <a:t>Document</a:t>
            </a:r>
            <a:r>
              <a:rPr lang="en-GB" dirty="0" smtClean="0"/>
              <a:t> is the unit of search and index.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b="1" dirty="0" err="1" smtClean="0"/>
              <a:t>Index+type+id</a:t>
            </a:r>
            <a:r>
              <a:rPr lang="en-GB" dirty="0" smtClean="0"/>
              <a:t> uniquely defines a Document.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Instead of searching the actual text directly, it will </a:t>
            </a:r>
            <a:r>
              <a:rPr lang="en-GB" b="1" dirty="0" smtClean="0"/>
              <a:t>search for the index</a:t>
            </a:r>
            <a:r>
              <a:rPr lang="en-GB" dirty="0" smtClean="0"/>
              <a:t> instead.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err="1" smtClean="0"/>
              <a:t>Elasticsearch</a:t>
            </a:r>
            <a:r>
              <a:rPr lang="en-GB" dirty="0" smtClean="0"/>
              <a:t> uses </a:t>
            </a:r>
            <a:r>
              <a:rPr lang="en-GB" b="1" dirty="0" smtClean="0"/>
              <a:t>Inverted index </a:t>
            </a:r>
            <a:r>
              <a:rPr lang="en-GB" dirty="0" smtClean="0"/>
              <a:t>concept for searching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Index gets sub </a:t>
            </a:r>
            <a:r>
              <a:rPr lang="en-GB" dirty="0" err="1" smtClean="0"/>
              <a:t>devided</a:t>
            </a:r>
            <a:r>
              <a:rPr lang="en-GB" dirty="0" smtClean="0"/>
              <a:t> into units called </a:t>
            </a:r>
            <a:r>
              <a:rPr lang="en-GB" b="1" dirty="0" smtClean="0"/>
              <a:t>Shards</a:t>
            </a:r>
            <a:r>
              <a:rPr lang="en-GB" dirty="0" smtClean="0"/>
              <a:t> which spans across different nodes.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One or more copies of Shards called </a:t>
            </a:r>
            <a:r>
              <a:rPr lang="en-GB" b="1" dirty="0" smtClean="0"/>
              <a:t>Replicas</a:t>
            </a:r>
            <a:r>
              <a:rPr lang="en-GB" dirty="0" smtClean="0"/>
              <a:t> will be created.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Inverted indexing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2571750" cy="347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50"/>
                <a:gridCol w="1944000"/>
              </a:tblGrid>
              <a:tr h="471833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</a:t>
                      </a:r>
                      <a:endParaRPr lang="en-GB" dirty="0"/>
                    </a:p>
                  </a:txBody>
                  <a:tcPr/>
                </a:tc>
              </a:tr>
              <a:tr h="571015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Earth is Under</a:t>
                      </a:r>
                      <a:r>
                        <a:rPr lang="en-GB" baseline="0" dirty="0" smtClean="0"/>
                        <a:t> the blue sky</a:t>
                      </a:r>
                      <a:endParaRPr lang="en-GB" dirty="0"/>
                    </a:p>
                  </a:txBody>
                  <a:tcPr/>
                </a:tc>
              </a:tr>
              <a:tr h="47183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Beautiful Lady</a:t>
                      </a:r>
                      <a:endParaRPr lang="en-GB" dirty="0"/>
                    </a:p>
                  </a:txBody>
                  <a:tcPr/>
                </a:tc>
              </a:tr>
              <a:tr h="471833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beautiful earth</a:t>
                      </a:r>
                      <a:endParaRPr lang="en-GB" dirty="0"/>
                    </a:p>
                  </a:txBody>
                  <a:tcPr/>
                </a:tc>
              </a:tr>
              <a:tr h="471833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Earth Water </a:t>
                      </a:r>
                      <a:endParaRPr lang="en-GB" dirty="0"/>
                    </a:p>
                  </a:txBody>
                  <a:tcPr/>
                </a:tc>
              </a:tr>
              <a:tr h="471833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Water</a:t>
                      </a:r>
                      <a:endParaRPr lang="en-GB" dirty="0"/>
                    </a:p>
                  </a:txBody>
                  <a:tcPr/>
                </a:tc>
              </a:tr>
              <a:tr h="471833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Beautiful sky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6172200" y="1295400"/>
          <a:ext cx="2895600" cy="328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/>
                <a:gridCol w="1608667"/>
              </a:tblGrid>
              <a:tr h="528902">
                <a:tc>
                  <a:txBody>
                    <a:bodyPr/>
                    <a:lstStyle/>
                    <a:p>
                      <a:r>
                        <a:rPr lang="en-GB" dirty="0" smtClean="0"/>
                        <a:t>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 ids</a:t>
                      </a:r>
                      <a:endParaRPr lang="en-GB" dirty="0"/>
                    </a:p>
                  </a:txBody>
                  <a:tcPr/>
                </a:tc>
              </a:tr>
              <a:tr h="528902">
                <a:tc>
                  <a:txBody>
                    <a:bodyPr/>
                    <a:lstStyle/>
                    <a:p>
                      <a:r>
                        <a:rPr lang="en-GB" dirty="0" smtClean="0"/>
                        <a:t>earth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[1,3,4]</a:t>
                      </a:r>
                      <a:endParaRPr lang="en-GB" dirty="0"/>
                    </a:p>
                  </a:txBody>
                  <a:tcPr/>
                </a:tc>
              </a:tr>
              <a:tr h="528902">
                <a:tc>
                  <a:txBody>
                    <a:bodyPr/>
                    <a:lstStyle/>
                    <a:p>
                      <a:r>
                        <a:rPr lang="en-GB" dirty="0" smtClean="0"/>
                        <a:t>Beautiful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[2,3,6]</a:t>
                      </a:r>
                      <a:endParaRPr lang="en-GB" dirty="0"/>
                    </a:p>
                  </a:txBody>
                  <a:tcPr/>
                </a:tc>
              </a:tr>
              <a:tr h="528902">
                <a:tc>
                  <a:txBody>
                    <a:bodyPr/>
                    <a:lstStyle/>
                    <a:p>
                      <a:r>
                        <a:rPr lang="en-GB" dirty="0" smtClean="0"/>
                        <a:t>Sky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[1,6]</a:t>
                      </a:r>
                      <a:endParaRPr lang="en-GB" dirty="0"/>
                    </a:p>
                  </a:txBody>
                  <a:tcPr/>
                </a:tc>
              </a:tr>
              <a:tr h="528902">
                <a:tc>
                  <a:txBody>
                    <a:bodyPr/>
                    <a:lstStyle/>
                    <a:p>
                      <a:r>
                        <a:rPr lang="en-GB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[1]</a:t>
                      </a:r>
                      <a:endParaRPr lang="en-GB" dirty="0"/>
                    </a:p>
                  </a:txBody>
                  <a:tcPr/>
                </a:tc>
              </a:tr>
              <a:tr h="528902">
                <a:tc>
                  <a:txBody>
                    <a:bodyPr/>
                    <a:lstStyle/>
                    <a:p>
                      <a:r>
                        <a:rPr lang="en-GB" dirty="0" smtClean="0"/>
                        <a:t>Water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[4,5]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54864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Query:[“beautiful” , “earth”]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953000" y="53340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Interesect</a:t>
            </a:r>
            <a:r>
              <a:rPr lang="en-GB" dirty="0" smtClean="0"/>
              <a:t>([2,3,6] ,[1, 3,4]) =&gt; [3]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3429000"/>
            <a:ext cx="30480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1800" y="20574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39000" y="4572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0" y="1905000"/>
            <a:ext cx="1219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Indexing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 rot="19735985">
            <a:off x="3737773" y="4314712"/>
            <a:ext cx="1300557" cy="326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Query</a:t>
            </a:r>
            <a:endParaRPr lang="en-GB" sz="1400" dirty="0"/>
          </a:p>
        </p:txBody>
      </p:sp>
      <p:sp>
        <p:nvSpPr>
          <p:cNvPr id="28" name="Rectangle 27"/>
          <p:cNvSpPr/>
          <p:nvPr/>
        </p:nvSpPr>
        <p:spPr>
          <a:xfrm>
            <a:off x="6629400" y="4724400"/>
            <a:ext cx="1219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search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Shards &amp; Replicas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What is a Shard?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Index can be sub divided into small pieces called Shards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Each shard itself is a fully functional index that can be hosted on any node</a:t>
            </a:r>
          </a:p>
          <a:p>
            <a:endParaRPr lang="en-GB" sz="2000" b="1" dirty="0" smtClean="0">
              <a:solidFill>
                <a:schemeClr val="accent1"/>
              </a:solidFill>
            </a:endParaRPr>
          </a:p>
          <a:p>
            <a:r>
              <a:rPr lang="en-GB" sz="2000" b="1" dirty="0" smtClean="0">
                <a:solidFill>
                  <a:schemeClr val="accent1"/>
                </a:solidFill>
              </a:rPr>
              <a:t>Why do we need Shard?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	An index can potentially store large amount of data that can exceed hardware limits of a single node.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Horizontal scaling and Increase in performance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Define the number of shards for an index at the time of creation of index ( 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Logstash</a:t>
            </a:r>
            <a:r>
              <a:rPr lang="en-GB" dirty="0" smtClean="0"/>
              <a:t> </a:t>
            </a:r>
            <a:r>
              <a:rPr lang="en-GB" dirty="0" err="1" smtClean="0"/>
              <a:t>config</a:t>
            </a:r>
            <a:r>
              <a:rPr lang="en-GB" dirty="0" smtClean="0"/>
              <a:t> file)</a:t>
            </a:r>
          </a:p>
          <a:p>
            <a:endParaRPr lang="en-GB" sz="2000" b="1" dirty="0" smtClean="0">
              <a:solidFill>
                <a:schemeClr val="accent1"/>
              </a:solidFill>
            </a:endParaRPr>
          </a:p>
          <a:p>
            <a:r>
              <a:rPr lang="en-GB" sz="2000" b="1" dirty="0" smtClean="0">
                <a:solidFill>
                  <a:schemeClr val="accent1"/>
                </a:solidFill>
              </a:rPr>
              <a:t>Replicas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Backup is essential part of any operation in network environment. Hence there will be replicas of each index created.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By default, there will be 5 shards and 1 replica per index.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ELK Stack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>
                <a:solidFill>
                  <a:schemeClr val="accent1"/>
                </a:solidFill>
              </a:rPr>
              <a:t>Filebeat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Tool that ships our log data 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Monitors for the ‘delta data’ </a:t>
            </a:r>
          </a:p>
          <a:p>
            <a:r>
              <a:rPr lang="en-GB" dirty="0" smtClean="0"/>
              <a:t>	of log files.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295400"/>
            <a:ext cx="5715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ELK Stack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>
                <a:solidFill>
                  <a:schemeClr val="accent1"/>
                </a:solidFill>
              </a:rPr>
              <a:t>Filebeat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dirty="0" err="1" smtClean="0">
                <a:solidFill>
                  <a:schemeClr val="accent1"/>
                </a:solidFill>
              </a:rPr>
              <a:t>config</a:t>
            </a:r>
            <a:r>
              <a:rPr lang="en-GB" sz="2400" dirty="0" smtClean="0">
                <a:solidFill>
                  <a:schemeClr val="accent1"/>
                </a:solidFill>
              </a:rPr>
              <a:t> file</a:t>
            </a:r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15160" r="31452" b="12541"/>
          <a:stretch>
            <a:fillRect/>
          </a:stretch>
        </p:blipFill>
        <p:spPr bwMode="auto">
          <a:xfrm>
            <a:off x="533400" y="2057400"/>
            <a:ext cx="681055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ELK Stack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Sample Log file</a:t>
            </a:r>
          </a:p>
          <a:p>
            <a:r>
              <a:rPr lang="en-GB" sz="1400" dirty="0" smtClean="0"/>
              <a:t>10.20.234.183:apps/</a:t>
            </a:r>
            <a:r>
              <a:rPr lang="en-GB" sz="1400" dirty="0" err="1" smtClean="0"/>
              <a:t>jboss</a:t>
            </a:r>
            <a:r>
              <a:rPr lang="en-GB" sz="1400" dirty="0" smtClean="0"/>
              <a:t>/support/logs/ESB/SIT/</a:t>
            </a:r>
            <a:r>
              <a:rPr lang="en-GB" sz="1400" dirty="0" err="1" smtClean="0"/>
              <a:t>magellan_ntp_srv_bus</a:t>
            </a:r>
            <a:r>
              <a:rPr lang="en-GB" sz="1400" dirty="0" smtClean="0"/>
              <a:t>/tracker/tradeport_msg_tracker.log</a:t>
            </a:r>
          </a:p>
          <a:p>
            <a:endParaRPr lang="en-GB" sz="1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11535" r="62689" b="50993"/>
          <a:stretch>
            <a:fillRect/>
          </a:stretch>
        </p:blipFill>
        <p:spPr bwMode="auto">
          <a:xfrm>
            <a:off x="457200" y="22098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ELK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>
                <a:solidFill>
                  <a:schemeClr val="accent1"/>
                </a:solidFill>
              </a:rPr>
              <a:t>Logstash</a:t>
            </a:r>
            <a:endParaRPr lang="en-GB" sz="2400" dirty="0" smtClean="0">
              <a:solidFill>
                <a:schemeClr val="accent1"/>
              </a:solidFill>
            </a:endParaRPr>
          </a:p>
          <a:p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Data Processing Pipeline that </a:t>
            </a:r>
            <a:r>
              <a:rPr lang="en-US" dirty="0" smtClean="0"/>
              <a:t>ingests data from a multitude of sources simultaneously, transforms it, and then sends it to any stash/store (ex- </a:t>
            </a:r>
            <a:r>
              <a:rPr lang="en-US" dirty="0" err="1" smtClean="0"/>
              <a:t>elasticsearch</a:t>
            </a:r>
            <a:r>
              <a:rPr lang="en-US" dirty="0" smtClean="0"/>
              <a:t>).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3 Main sections of configuration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  <a:latin typeface="Body Level 1"/>
              </a:rPr>
              <a:t>Input</a:t>
            </a:r>
          </a:p>
          <a:p>
            <a:pPr lvl="4">
              <a:buFont typeface="Wingdings" pitchFamily="2" charset="2"/>
              <a:buChar char="Ø"/>
            </a:pPr>
            <a:r>
              <a:rPr lang="en-GB" sz="1800" dirty="0" smtClean="0">
                <a:solidFill>
                  <a:schemeClr val="accent5"/>
                </a:solidFill>
                <a:latin typeface="Body Level 1"/>
              </a:rPr>
              <a:t>  </a:t>
            </a:r>
            <a:r>
              <a:rPr lang="en-GB" sz="1600" dirty="0" smtClean="0">
                <a:solidFill>
                  <a:schemeClr val="accent5"/>
                </a:solidFill>
                <a:latin typeface="Body Level 1"/>
              </a:rPr>
              <a:t>Specify where it gets the input from</a:t>
            </a: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5"/>
                </a:solidFill>
                <a:latin typeface="Body Level 1"/>
              </a:rPr>
              <a:t> Filter(optional)</a:t>
            </a:r>
          </a:p>
          <a:p>
            <a:pPr lvl="4"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accent5"/>
                </a:solidFill>
                <a:latin typeface="Body Level 1"/>
              </a:rPr>
              <a:t>  Parsing and transforming the Data </a:t>
            </a:r>
          </a:p>
          <a:p>
            <a:pPr lvl="4"/>
            <a:r>
              <a:rPr lang="en-GB" sz="1600" dirty="0" smtClean="0">
                <a:solidFill>
                  <a:schemeClr val="accent5"/>
                </a:solidFill>
                <a:latin typeface="Body Level 1"/>
              </a:rPr>
              <a:t>	(example: exclude sensitive data, add field name to data)</a:t>
            </a: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5"/>
                </a:solidFill>
                <a:latin typeface="Body Level 1"/>
              </a:rPr>
              <a:t> Output</a:t>
            </a:r>
          </a:p>
          <a:p>
            <a:pPr lvl="4">
              <a:buFont typeface="Wingdings" pitchFamily="2" charset="2"/>
              <a:buChar char="Ø"/>
            </a:pPr>
            <a:r>
              <a:rPr lang="en-GB" sz="1800" dirty="0" smtClean="0">
                <a:solidFill>
                  <a:schemeClr val="accent5"/>
                </a:solidFill>
                <a:latin typeface="Body Level 1"/>
              </a:rPr>
              <a:t>  Specify where the Data should be written to.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ELK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143000"/>
            <a:ext cx="9259747" cy="5027011"/>
          </a:xfrm>
        </p:spPr>
        <p:txBody>
          <a:bodyPr/>
          <a:lstStyle/>
          <a:p>
            <a:r>
              <a:rPr lang="en-GB" sz="2400" dirty="0" err="1" smtClean="0">
                <a:solidFill>
                  <a:schemeClr val="accent1"/>
                </a:solidFill>
              </a:rPr>
              <a:t>Logstash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dirty="0" err="1" smtClean="0">
                <a:solidFill>
                  <a:schemeClr val="accent1"/>
                </a:solidFill>
              </a:rPr>
              <a:t>Config</a:t>
            </a:r>
            <a:r>
              <a:rPr lang="en-GB" sz="2400" dirty="0" smtClean="0">
                <a:solidFill>
                  <a:schemeClr val="accent1"/>
                </a:solidFill>
              </a:rPr>
              <a:t> file</a:t>
            </a:r>
          </a:p>
          <a:p>
            <a:r>
              <a:rPr lang="en-US" sz="1200" dirty="0" smtClean="0">
                <a:hlinkClick r:id="rId2"/>
              </a:rPr>
              <a:t>/apps/</a:t>
            </a:r>
            <a:r>
              <a:rPr lang="en-US" sz="1200" dirty="0" err="1" smtClean="0">
                <a:hlinkClick r:id="rId2"/>
              </a:rPr>
              <a:t>jboss</a:t>
            </a:r>
            <a:r>
              <a:rPr lang="en-US" sz="1200" dirty="0" smtClean="0">
                <a:hlinkClick r:id="rId2"/>
              </a:rPr>
              <a:t>/support/logs/tool/</a:t>
            </a:r>
            <a:r>
              <a:rPr lang="en-US" sz="1200" dirty="0" err="1" smtClean="0">
                <a:hlinkClick r:id="rId2"/>
              </a:rPr>
              <a:t>logstash</a:t>
            </a:r>
            <a:r>
              <a:rPr lang="en-US" sz="1200" dirty="0" smtClean="0">
                <a:hlinkClick r:id="rId2"/>
              </a:rPr>
              <a:t>/bin</a:t>
            </a:r>
            <a:r>
              <a:rPr lang="en-US" sz="1200" dirty="0" smtClean="0"/>
              <a:t>/</a:t>
            </a:r>
            <a:r>
              <a:rPr lang="en-US" sz="1200" dirty="0" err="1" smtClean="0">
                <a:hlinkClick r:id="rId3"/>
              </a:rPr>
              <a:t>msg_tracker_logstash.conf</a:t>
            </a:r>
            <a:endParaRPr lang="en-US" sz="1200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We can configure multiple inputs and multiple outputs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229600" cy="400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400" dirty="0" smtClean="0"/>
              <a:t>What? Why? How? of elasticsearch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Data organization in elasticsearch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Insert and Retrieve Data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ELK - </a:t>
            </a:r>
            <a:r>
              <a:rPr lang="en-GB" sz="2400" dirty="0" err="1" smtClean="0"/>
              <a:t>Filebeat</a:t>
            </a:r>
            <a:r>
              <a:rPr lang="en-GB" sz="2400" dirty="0" smtClean="0"/>
              <a:t> / Logstash/ </a:t>
            </a:r>
            <a:r>
              <a:rPr lang="en-GB" sz="2400" dirty="0" err="1" smtClean="0"/>
              <a:t>Kibana</a:t>
            </a:r>
            <a:endParaRPr lang="en-GB" sz="2400" dirty="0" smtClean="0"/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Questions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Task</a:t>
            </a:r>
          </a:p>
          <a:p>
            <a:pPr>
              <a:buFont typeface="Wingdings" pitchFamily="2" charset="2"/>
              <a:buChar char="v"/>
            </a:pPr>
            <a:endParaRPr lang="en-GB" sz="2400" dirty="0" smtClean="0"/>
          </a:p>
          <a:p>
            <a:pPr>
              <a:buFont typeface="Wingdings" pitchFamily="2" charset="2"/>
              <a:buChar char="v"/>
            </a:pPr>
            <a:endParaRPr lang="en-GB" sz="2400" dirty="0" smtClean="0"/>
          </a:p>
          <a:p>
            <a:pPr>
              <a:buFont typeface="Wingdings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8609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What? Why? How? of elasticsearch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143000"/>
            <a:ext cx="9259747" cy="5027011"/>
          </a:xfrm>
        </p:spPr>
        <p:txBody>
          <a:bodyPr/>
          <a:lstStyle/>
          <a:p>
            <a:r>
              <a:rPr lang="en-GB" sz="2400" dirty="0" err="1" smtClean="0">
                <a:solidFill>
                  <a:schemeClr val="accent1"/>
                </a:solidFill>
              </a:rPr>
              <a:t>Logstash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dirty="0" err="1" smtClean="0">
                <a:solidFill>
                  <a:schemeClr val="accent1"/>
                </a:solidFill>
              </a:rPr>
              <a:t>Config</a:t>
            </a:r>
            <a:r>
              <a:rPr lang="en-GB" sz="2400" dirty="0" smtClean="0">
                <a:solidFill>
                  <a:schemeClr val="accent1"/>
                </a:solidFill>
              </a:rPr>
              <a:t> file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Multiple output configuration.	configuration.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1203960"/>
          <a:ext cx="50292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5562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 {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stdout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 codec =&gt; "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rubydebug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 }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if [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beat.hostname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!~ "HKTRTP01" {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elasticsearch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   hosts =&gt; "10.20.234.180:9200"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  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manage_template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=&gt; false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    index =&gt; "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scb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_%{[@metadata][type]}-%{+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YYYY.MM.dd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}"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  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document_type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=&gt; "%{[@metadata][type]}"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  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template_name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=&gt; "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filebeattemplate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   template =&gt; "/app/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jboss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/support/logstash-filebeat-5.2.0/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config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filebeattemplate.template.json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 }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 }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 else if [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beat.hostname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“HKLRTP02" {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elasticsearch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   hosts =&gt; "10.20.234.183:9200"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   index =&gt; "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testapp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-%{+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yyyy.MM.dd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}"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 } }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 else {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elasticsearch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   hosts =&gt; "10.20.234.184:9200"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   index =&gt; "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testdock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-%{+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yyyy.MM.dd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}"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   }</a:t>
                      </a:r>
                      <a:endParaRPr lang="en-GB" sz="1200" b="0" kern="1200" dirty="0" smtClean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 }</a:t>
                      </a:r>
                      <a:r>
                        <a:rPr lang="en-GB" sz="1200" b="0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What? Why? How? of elasticsearch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accent1"/>
                </a:solidFill>
              </a:rPr>
              <a:t>What is </a:t>
            </a:r>
            <a:r>
              <a:rPr lang="en-US" sz="2200" dirty="0" err="1" smtClean="0">
                <a:solidFill>
                  <a:schemeClr val="accent1"/>
                </a:solidFill>
              </a:rPr>
              <a:t>Kibana</a:t>
            </a:r>
            <a:r>
              <a:rPr lang="en-US" sz="2200" dirty="0" smtClean="0">
                <a:solidFill>
                  <a:schemeClr val="accent1"/>
                </a:solidFill>
              </a:rPr>
              <a:t>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Window to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Helps to Navigate, Analyze and Visualize </a:t>
            </a:r>
            <a:r>
              <a:rPr lang="en-US" dirty="0" err="1" smtClean="0"/>
              <a:t>elasticsearch</a:t>
            </a:r>
            <a:r>
              <a:rPr lang="en-US" dirty="0" smtClean="0"/>
              <a:t> data</a:t>
            </a:r>
          </a:p>
          <a:p>
            <a:endParaRPr lang="en-US" sz="2200" dirty="0" smtClean="0">
              <a:solidFill>
                <a:schemeClr val="accent1"/>
              </a:solidFill>
            </a:endParaRPr>
          </a:p>
          <a:p>
            <a:r>
              <a:rPr lang="en-US" sz="2200" dirty="0" smtClean="0">
                <a:solidFill>
                  <a:schemeClr val="accent1"/>
                </a:solidFill>
              </a:rPr>
              <a:t>How to integrate with </a:t>
            </a:r>
            <a:r>
              <a:rPr lang="en-US" sz="2200" dirty="0" err="1" smtClean="0">
                <a:solidFill>
                  <a:schemeClr val="accent1"/>
                </a:solidFill>
              </a:rPr>
              <a:t>elasticsearch</a:t>
            </a:r>
            <a:r>
              <a:rPr lang="en-US" sz="2200" dirty="0" smtClean="0">
                <a:solidFill>
                  <a:schemeClr val="accent1"/>
                </a:solidFill>
              </a:rPr>
              <a:t>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Specify </a:t>
            </a:r>
            <a:r>
              <a:rPr lang="en-US" dirty="0" err="1" smtClean="0"/>
              <a:t>elasticsearch’s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in </a:t>
            </a:r>
            <a:r>
              <a:rPr lang="en-US" dirty="0" err="1" smtClean="0"/>
              <a:t>Kibana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and run </a:t>
            </a:r>
            <a:r>
              <a:rPr lang="en-US" dirty="0" err="1" smtClean="0"/>
              <a:t>Kibana</a:t>
            </a:r>
            <a:endParaRPr lang="en-US" dirty="0" smtClean="0"/>
          </a:p>
          <a:p>
            <a:endParaRPr lang="en-GB" sz="14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18304" r="48454" b="48690"/>
          <a:stretch>
            <a:fillRect/>
          </a:stretch>
        </p:blipFill>
        <p:spPr bwMode="auto">
          <a:xfrm>
            <a:off x="1447800" y="3886200"/>
            <a:ext cx="6858000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Kibana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>
                <a:solidFill>
                  <a:schemeClr val="accent1"/>
                </a:solidFill>
              </a:rPr>
              <a:t>Add Index Pattern for quick Data search </a:t>
            </a:r>
            <a:endParaRPr lang="en-GB" sz="22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9961"/>
          <a:stretch>
            <a:fillRect/>
          </a:stretch>
        </p:blipFill>
        <p:spPr bwMode="auto">
          <a:xfrm>
            <a:off x="38100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Kibana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>
                <a:solidFill>
                  <a:schemeClr val="accent1"/>
                </a:solidFill>
              </a:rPr>
              <a:t>Select a particular index for quick search  </a:t>
            </a:r>
            <a:endParaRPr lang="en-GB" sz="22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833" b="21443"/>
          <a:stretch>
            <a:fillRect/>
          </a:stretch>
        </p:blipFill>
        <p:spPr bwMode="auto">
          <a:xfrm>
            <a:off x="381000" y="2057400"/>
            <a:ext cx="9067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Kibana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>
                <a:solidFill>
                  <a:schemeClr val="accent1"/>
                </a:solidFill>
              </a:rPr>
              <a:t>Select a particular fields for quick analysis  </a:t>
            </a:r>
            <a:endParaRPr lang="en-GB" sz="2200" dirty="0">
              <a:solidFill>
                <a:schemeClr val="accent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r="4545" b="31280"/>
          <a:stretch>
            <a:fillRect/>
          </a:stretch>
        </p:blipFill>
        <p:spPr bwMode="auto">
          <a:xfrm>
            <a:off x="228600" y="1981200"/>
            <a:ext cx="960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ELK Stack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881" y="1751013"/>
            <a:ext cx="77438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Download </a:t>
            </a:r>
            <a:r>
              <a:rPr lang="en-GB" dirty="0" err="1" smtClean="0"/>
              <a:t>elasticsearch</a:t>
            </a:r>
            <a:r>
              <a:rPr lang="en-GB" dirty="0" smtClean="0"/>
              <a:t>, </a:t>
            </a:r>
            <a:r>
              <a:rPr lang="en-GB" dirty="0" err="1" smtClean="0"/>
              <a:t>Kibana</a:t>
            </a:r>
            <a:r>
              <a:rPr lang="en-GB" dirty="0" smtClean="0"/>
              <a:t> from - </a:t>
            </a:r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www.elastic.co/downloads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 </a:t>
            </a:r>
            <a:r>
              <a:rPr lang="en-GB" dirty="0" smtClean="0"/>
              <a:t>Write  12 documents(~records) in below format into </a:t>
            </a:r>
            <a:r>
              <a:rPr lang="en-GB" dirty="0" err="1" smtClean="0"/>
              <a:t>elasticsearch</a:t>
            </a:r>
            <a:r>
              <a:rPr lang="en-GB" dirty="0" smtClean="0"/>
              <a:t> and search using </a:t>
            </a:r>
            <a:r>
              <a:rPr lang="en-GB" dirty="0" err="1" smtClean="0"/>
              <a:t>Kibana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Create 3 index and 4 documents in each index.</a:t>
            </a:r>
          </a:p>
          <a:p>
            <a:pPr>
              <a:buFont typeface="Wingdings" pitchFamily="2" charset="2"/>
              <a:buChar char="q"/>
            </a:pPr>
            <a:r>
              <a:rPr lang="en-GB" b="1" u="sng" dirty="0" smtClean="0"/>
              <a:t>Sample document</a:t>
            </a:r>
          </a:p>
          <a:p>
            <a:r>
              <a:rPr lang="en-GB" dirty="0" smtClean="0"/>
              <a:t>	{</a:t>
            </a:r>
          </a:p>
          <a:p>
            <a:r>
              <a:rPr lang="en-GB" dirty="0" smtClean="0"/>
              <a:t>	Name – Sunil Kumar N</a:t>
            </a:r>
          </a:p>
          <a:p>
            <a:r>
              <a:rPr lang="en-GB" dirty="0" smtClean="0"/>
              <a:t>	Bank id -  1387934</a:t>
            </a:r>
          </a:p>
          <a:p>
            <a:r>
              <a:rPr lang="en-GB" dirty="0" smtClean="0"/>
              <a:t>	Team – RTP-ESB</a:t>
            </a:r>
          </a:p>
          <a:p>
            <a:r>
              <a:rPr lang="en-GB" dirty="0" smtClean="0"/>
              <a:t>	Company – Standard Chartered GBS</a:t>
            </a:r>
          </a:p>
          <a:p>
            <a:r>
              <a:rPr lang="en-GB" dirty="0" smtClean="0"/>
              <a:t>	Country – India</a:t>
            </a:r>
          </a:p>
          <a:p>
            <a:r>
              <a:rPr lang="en-GB" dirty="0" smtClean="0"/>
              <a:t>	Address : </a:t>
            </a:r>
          </a:p>
          <a:p>
            <a:r>
              <a:rPr lang="en-GB" dirty="0" smtClean="0"/>
              <a:t>	           City – Bangalore</a:t>
            </a:r>
          </a:p>
          <a:p>
            <a:r>
              <a:rPr lang="en-GB" dirty="0" smtClean="0"/>
              <a:t>	           Country – India</a:t>
            </a:r>
          </a:p>
          <a:p>
            <a:r>
              <a:rPr lang="en-GB" dirty="0" smtClean="0"/>
              <a:t>	           Pin – 560085</a:t>
            </a:r>
          </a:p>
          <a:p>
            <a:r>
              <a:rPr lang="en-GB" dirty="0" smtClean="0"/>
              <a:t>	}	             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slide_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9677" t="15292" r="4301" b="5855"/>
          <a:stretch>
            <a:fillRect/>
          </a:stretch>
        </p:blipFill>
        <p:spPr>
          <a:xfrm>
            <a:off x="1219200" y="1219200"/>
            <a:ext cx="73152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What? Why? How? of elasticsearch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</a:rPr>
              <a:t>What is elasticsearch ?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There is no specific definition for the question 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Elasticsearch is a Search Engine and a Database.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r>
              <a:rPr lang="en-GB" sz="2400" dirty="0" smtClean="0">
                <a:solidFill>
                  <a:schemeClr val="accent1"/>
                </a:solidFill>
              </a:rPr>
              <a:t>Why should we use elasticsearch?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Full Text search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Scalable 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Distributed Database System ( nodes and Cluster)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NRT – Near Real Time search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Open Source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What? Why? How? of elasticsearch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chemeClr val="accent1"/>
                </a:solidFill>
              </a:rPr>
              <a:t>How to use elasticsearch?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Download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Configure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Run</a:t>
            </a:r>
          </a:p>
          <a:p>
            <a:endParaRPr lang="en-GB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87587"/>
            <a:ext cx="6553200" cy="32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What? Why? How? of elasticsearch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43000"/>
            <a:ext cx="9355238" cy="5181600"/>
          </a:xfrm>
        </p:spPr>
        <p:txBody>
          <a:bodyPr/>
          <a:lstStyle/>
          <a:p>
            <a:r>
              <a:rPr lang="en-GB" sz="2400" dirty="0" smtClean="0">
                <a:solidFill>
                  <a:schemeClr val="accent1"/>
                </a:solidFill>
              </a:rPr>
              <a:t>Configure </a:t>
            </a:r>
            <a:r>
              <a:rPr lang="en-GB" sz="2400" dirty="0" err="1" smtClean="0">
                <a:solidFill>
                  <a:schemeClr val="accent1"/>
                </a:solidFill>
              </a:rPr>
              <a:t>elasticsearch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dirty="0" smtClean="0"/>
              <a:t>elasticsearch.yml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dirty="0" smtClean="0"/>
              <a:t>Run elasticsearch.sh (or elasticsearch.bat  for windows)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t="20000" r="45625" b="16875"/>
          <a:stretch>
            <a:fillRect/>
          </a:stretch>
        </p:blipFill>
        <p:spPr bwMode="auto">
          <a:xfrm>
            <a:off x="1371600" y="2438400"/>
            <a:ext cx="6705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What? Why? How? of elasticsearch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Go to your browser and type localhost:9200.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-220" t="3906" r="66618" b="59636"/>
          <a:stretch>
            <a:fillRect/>
          </a:stretch>
        </p:blipFill>
        <p:spPr bwMode="auto">
          <a:xfrm>
            <a:off x="533400" y="2057400"/>
            <a:ext cx="43719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 r="62500" b="50484"/>
          <a:stretch>
            <a:fillRect/>
          </a:stretch>
        </p:blipFill>
        <p:spPr bwMode="auto">
          <a:xfrm>
            <a:off x="5486400" y="1981200"/>
            <a:ext cx="4114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Insert / Retrieve data from </a:t>
            </a:r>
            <a:r>
              <a:rPr lang="en-GB" dirty="0" err="1" smtClean="0"/>
              <a:t>elasticsearch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066800"/>
            <a:ext cx="9259747" cy="5103211"/>
          </a:xfrm>
        </p:spPr>
        <p:txBody>
          <a:bodyPr/>
          <a:lstStyle/>
          <a:p>
            <a:r>
              <a:rPr lang="en-GB" sz="2200" dirty="0" smtClean="0">
                <a:solidFill>
                  <a:schemeClr val="accent1"/>
                </a:solidFill>
              </a:rPr>
              <a:t>Elasticsearch Terminologies as compared with traditional RDBMS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905000"/>
          <a:ext cx="8534400" cy="4117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450277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Elasticsearch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Terminology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Mandatory?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~ RDBMS</a:t>
                      </a:r>
                      <a:endParaRPr lang="en-GB" dirty="0"/>
                    </a:p>
                  </a:txBody>
                  <a:tcPr/>
                </a:tc>
              </a:tr>
              <a:tr h="8526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Collection of similar data.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ex-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customer index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Mandatory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~database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Smaller level of data container with index.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~Table</a:t>
                      </a:r>
                    </a:p>
                  </a:txBody>
                  <a:tcPr/>
                </a:tc>
              </a:tr>
              <a:tr h="646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Arbitary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46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~record</a:t>
                      </a:r>
                    </a:p>
                  </a:txBody>
                  <a:tcPr/>
                </a:tc>
              </a:tr>
              <a:tr h="646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Documents breaks into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~Columns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Insert / Retrieve data from </a:t>
            </a:r>
            <a:r>
              <a:rPr lang="en-GB" dirty="0" err="1" smtClean="0"/>
              <a:t>elasticsearch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143000"/>
            <a:ext cx="9259747" cy="5027011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</a:rPr>
              <a:t>Insert and Retrieve data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Make a http request to </a:t>
            </a:r>
            <a:r>
              <a:rPr lang="en-GB" dirty="0" err="1" smtClean="0"/>
              <a:t>url</a:t>
            </a:r>
            <a:r>
              <a:rPr lang="en-GB" dirty="0" smtClean="0"/>
              <a:t> looks something like this: http://localhost:9200/&lt;index&gt;/&lt;type&gt;/[&lt;id&gt;] and providing the data to be stored. 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Tools to access </a:t>
            </a:r>
            <a:r>
              <a:rPr lang="en-GB" dirty="0" err="1" smtClean="0"/>
              <a:t>elasticsearch</a:t>
            </a:r>
            <a:r>
              <a:rPr lang="en-GB" dirty="0" smtClean="0"/>
              <a:t> – CURL, </a:t>
            </a:r>
            <a:r>
              <a:rPr lang="en-GB" dirty="0" err="1" smtClean="0"/>
              <a:t>Kibana</a:t>
            </a:r>
            <a:r>
              <a:rPr lang="en-GB" dirty="0" smtClean="0"/>
              <a:t> etc..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CURL command ex :</a:t>
            </a:r>
          </a:p>
          <a:p>
            <a:r>
              <a:rPr lang="en-US" b="1" dirty="0" smtClean="0"/>
              <a:t>	put data</a:t>
            </a:r>
            <a:endParaRPr lang="en-GB" b="1" dirty="0" smtClean="0"/>
          </a:p>
          <a:p>
            <a:r>
              <a:rPr lang="en-US" dirty="0" smtClean="0"/>
              <a:t>		curl -XPUT "localhost:9200/website/blog/123?pretty" -H 'Content-Type: application/</a:t>
            </a:r>
            <a:r>
              <a:rPr lang="en-US" dirty="0" err="1" smtClean="0"/>
              <a:t>json</a:t>
            </a:r>
            <a:r>
              <a:rPr lang="en-US" dirty="0" smtClean="0"/>
              <a:t>' -d '{  "title": "My first blog entry", "text":  "Just trying this out...",  "date":  "2014/01/01"}'</a:t>
            </a:r>
            <a:endParaRPr lang="en-GB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get the data</a:t>
            </a:r>
            <a:endParaRPr lang="en-GB" b="1" dirty="0" smtClean="0"/>
          </a:p>
          <a:p>
            <a:r>
              <a:rPr lang="en-US" dirty="0" smtClean="0"/>
              <a:t>	curl -XGET 'http://localhost:9200/website/blog/123?pretty=true‘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err="1" smtClean="0"/>
              <a:t>Kibana</a:t>
            </a:r>
            <a:r>
              <a:rPr lang="en-GB" dirty="0" smtClean="0"/>
              <a:t> example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Insert / Retrieve data from </a:t>
            </a:r>
            <a:r>
              <a:rPr lang="en-GB" dirty="0" err="1" smtClean="0"/>
              <a:t>elasticsearch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>
                <a:solidFill>
                  <a:schemeClr val="accent1"/>
                </a:solidFill>
              </a:rPr>
              <a:t>Insert data into </a:t>
            </a:r>
            <a:r>
              <a:rPr lang="en-GB" sz="2200" dirty="0" err="1" smtClean="0">
                <a:solidFill>
                  <a:schemeClr val="accent1"/>
                </a:solidFill>
              </a:rPr>
              <a:t>elasticsearch</a:t>
            </a:r>
            <a:r>
              <a:rPr lang="en-GB" sz="2200" dirty="0" smtClean="0">
                <a:solidFill>
                  <a:schemeClr val="accent1"/>
                </a:solidFill>
              </a:rPr>
              <a:t> thru </a:t>
            </a:r>
            <a:r>
              <a:rPr lang="en-GB" sz="2200" dirty="0" err="1" smtClean="0">
                <a:solidFill>
                  <a:schemeClr val="accent1"/>
                </a:solidFill>
              </a:rPr>
              <a:t>Kibana</a:t>
            </a:r>
            <a:endParaRPr lang="en-GB" sz="2200" dirty="0" smtClean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t="4042" r="14394" b="21847"/>
          <a:stretch>
            <a:fillRect/>
          </a:stretch>
        </p:blipFill>
        <p:spPr bwMode="auto">
          <a:xfrm>
            <a:off x="533400" y="19050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tandardChartered_GlobalTemplate_Edit" id="{F6B87342-6B81-4D6D-A50D-E2D2D73676CB}" vid="{2987BD1D-0BCF-44F0-BC5D-89E75A8139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694</Words>
  <Application>Microsoft Office PowerPoint</Application>
  <PresentationFormat>A4 Paper (210x297 mm)</PresentationFormat>
  <Paragraphs>311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Blank</vt:lpstr>
      <vt:lpstr>Tech-Talk</vt:lpstr>
      <vt:lpstr>Contents</vt:lpstr>
      <vt:lpstr>What? Why? How? of elasticsearch</vt:lpstr>
      <vt:lpstr>What? Why? How? of elasticsearch</vt:lpstr>
      <vt:lpstr>What? Why? How? of elasticsearch</vt:lpstr>
      <vt:lpstr>What? Why? How? of elasticsearch</vt:lpstr>
      <vt:lpstr>Insert / Retrieve data from elasticsearch</vt:lpstr>
      <vt:lpstr>Insert / Retrieve data from elasticsearch</vt:lpstr>
      <vt:lpstr>Insert / Retrieve data from elasticsearch</vt:lpstr>
      <vt:lpstr>Insert / Retrieve data from elasticsearch</vt:lpstr>
      <vt:lpstr>Insert / Retrieve data from elasticsearch</vt:lpstr>
      <vt:lpstr>Data storage in elasticsearch</vt:lpstr>
      <vt:lpstr>Inverted indexing</vt:lpstr>
      <vt:lpstr>Shards &amp; Replicas</vt:lpstr>
      <vt:lpstr>ELK Stack </vt:lpstr>
      <vt:lpstr>ELK Stack</vt:lpstr>
      <vt:lpstr>ELK Stack</vt:lpstr>
      <vt:lpstr>ELK Stack</vt:lpstr>
      <vt:lpstr>ELK Stack</vt:lpstr>
      <vt:lpstr>What? Why? How? of elasticsearch</vt:lpstr>
      <vt:lpstr>What? Why? How? of elasticsearch</vt:lpstr>
      <vt:lpstr>Kibana</vt:lpstr>
      <vt:lpstr>Kibana</vt:lpstr>
      <vt:lpstr>Kibana</vt:lpstr>
      <vt:lpstr>ELK Stack</vt:lpstr>
      <vt:lpstr>Task</vt:lpstr>
      <vt:lpstr>Slide 26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2017-07-31T16:27:52Z</dcterms:created>
  <dcterms:modified xsi:type="dcterms:W3CDTF">2017-08-16T02:53:13Z</dcterms:modified>
</cp:coreProperties>
</file>