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93" r:id="rId4"/>
    <p:sldId id="389" r:id="rId5"/>
    <p:sldId id="388" r:id="rId6"/>
    <p:sldId id="394" r:id="rId7"/>
    <p:sldId id="390" r:id="rId8"/>
    <p:sldId id="391" r:id="rId9"/>
    <p:sldId id="396" r:id="rId10"/>
    <p:sldId id="392" r:id="rId11"/>
    <p:sldId id="395" r:id="rId12"/>
    <p:sldId id="386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4434" autoAdjust="0"/>
  </p:normalViewPr>
  <p:slideViewPr>
    <p:cSldViewPr showGuides="1">
      <p:cViewPr varScale="1">
        <p:scale>
          <a:sx n="107" d="100"/>
          <a:sy n="107" d="100"/>
        </p:scale>
        <p:origin x="-920" y="-1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411D1-5B44-42AC-A481-41C0F0269DC5}" type="datetimeFigureOut">
              <a:rPr lang="en-GB" smtClean="0"/>
              <a:pPr/>
              <a:t>07/11/17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8AC-242C-4721-9CDB-036DA8108D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client-side-discovery.html" TargetMode="External"/><Relationship Id="rId4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hyperlink" Target="http://microservices.io/patterns/server-side-discovery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Netflix/eurek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08097"/>
            <a:ext cx="9414716" cy="1495525"/>
          </a:xfrm>
        </p:spPr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&amp; Service Discovery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 in 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381000" y="1219200"/>
            <a:ext cx="8839200" cy="4572000"/>
            <a:chOff x="469900" y="635000"/>
            <a:chExt cx="7385566" cy="4089400"/>
          </a:xfrm>
        </p:grpSpPr>
        <p:sp>
          <p:nvSpPr>
            <p:cNvPr id="145" name="Shape 658"/>
            <p:cNvSpPr/>
            <p:nvPr/>
          </p:nvSpPr>
          <p:spPr>
            <a:xfrm>
              <a:off x="3404023" y="1044563"/>
              <a:ext cx="1417330" cy="687760"/>
            </a:xfrm>
            <a:prstGeom prst="rect">
              <a:avLst/>
            </a:prstGeom>
            <a:solidFill>
              <a:srgbClr val="A6DDDD">
                <a:alpha val="68627"/>
              </a:srgbClr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20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Registry Server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20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(Eureka)</a:t>
              </a:r>
              <a:endParaRPr lang="en-US" sz="12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46" name="Shape 658"/>
            <p:cNvSpPr/>
            <p:nvPr/>
          </p:nvSpPr>
          <p:spPr>
            <a:xfrm>
              <a:off x="1578708" y="1917324"/>
              <a:ext cx="1011277" cy="486756"/>
            </a:xfrm>
            <a:prstGeom prst="rect">
              <a:avLst/>
            </a:prstGeom>
            <a:solidFill>
              <a:srgbClr val="A6DDDD">
                <a:alpha val="68627"/>
              </a:srgbClr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20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Config Server</a:t>
              </a:r>
              <a:endParaRPr lang="en-US" sz="12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47" name="Shape 660"/>
            <p:cNvSpPr/>
            <p:nvPr/>
          </p:nvSpPr>
          <p:spPr>
            <a:xfrm>
              <a:off x="2869448" y="2612647"/>
              <a:ext cx="1269163" cy="734406"/>
            </a:xfrm>
            <a:prstGeom prst="rect">
              <a:avLst/>
            </a:prstGeom>
            <a:solidFill>
              <a:schemeClr val="accent6">
                <a:alpha val="68627"/>
              </a:schemeClr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20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News Service</a:t>
              </a:r>
              <a:endParaRPr lang="en-US" sz="12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906178" y="2174886"/>
              <a:ext cx="1511994" cy="824403"/>
              <a:chOff x="4730403" y="1991879"/>
              <a:chExt cx="1511994" cy="824403"/>
            </a:xfrm>
          </p:grpSpPr>
          <p:sp>
            <p:nvSpPr>
              <p:cNvPr id="149" name="Shape 660"/>
              <p:cNvSpPr/>
              <p:nvPr/>
            </p:nvSpPr>
            <p:spPr>
              <a:xfrm>
                <a:off x="4730403" y="1991879"/>
                <a:ext cx="1511994" cy="824403"/>
              </a:xfrm>
              <a:prstGeom prst="rect">
                <a:avLst/>
              </a:prstGeom>
              <a:solidFill>
                <a:schemeClr val="accent6">
                  <a:alpha val="68627"/>
                </a:schemeClr>
              </a:solidFill>
              <a:ln>
                <a:noFill/>
              </a:ln>
            </p:spPr>
            <p:txBody>
              <a:bodyPr lIns="91425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pl-PL" sz="1200" dirty="0" smtClean="0">
                    <a:solidFill>
                      <a:schemeClr val="dk1"/>
                    </a:solidFill>
                    <a:latin typeface="HelveticaNeueLT Pro 55 Roman"/>
                    <a:ea typeface="Helvetica Neue"/>
                    <a:cs typeface="HelveticaNeueLT Pro 55 Roman"/>
                    <a:sym typeface="Helvetica Neue"/>
                  </a:rPr>
                  <a:t>Articles Service</a:t>
                </a:r>
                <a:endParaRPr lang="en-US" sz="1200" dirty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endParaRPr>
              </a:p>
            </p:txBody>
          </p:sp>
          <p:sp>
            <p:nvSpPr>
              <p:cNvPr id="150" name="Flowchart: Magnetic Disk 7"/>
              <p:cNvSpPr/>
              <p:nvPr/>
            </p:nvSpPr>
            <p:spPr>
              <a:xfrm>
                <a:off x="5886450" y="2404080"/>
                <a:ext cx="266700" cy="371475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51" name="Shape 656"/>
            <p:cNvSpPr/>
            <p:nvPr/>
          </p:nvSpPr>
          <p:spPr>
            <a:xfrm>
              <a:off x="2869448" y="4150938"/>
              <a:ext cx="1243240" cy="573462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  <a:buFont typeface="Arial"/>
              </a:pPr>
              <a:r>
                <a:rPr lang="pl-PL" sz="1200" dirty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Client</a:t>
              </a:r>
              <a:endParaRPr lang="en-US" sz="12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52" name="Flowchart: Magnetic Disk 10"/>
            <p:cNvSpPr/>
            <p:nvPr/>
          </p:nvSpPr>
          <p:spPr>
            <a:xfrm>
              <a:off x="1767055" y="998166"/>
              <a:ext cx="634581" cy="549157"/>
            </a:xfrm>
            <a:prstGeom prst="flowChartMagneticDisk">
              <a:avLst/>
            </a:prstGeom>
            <a:solidFill>
              <a:srgbClr val="A6DDDD">
                <a:alpha val="68627"/>
              </a:srgbClr>
            </a:solidFill>
            <a:ln>
              <a:solidFill>
                <a:schemeClr val="accent2"/>
              </a:solidFill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  <a:buFont typeface="Arial"/>
              </a:pPr>
              <a:r>
                <a:rPr lang="pl-PL" sz="120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</a:rPr>
                <a:t>Git</a:t>
              </a:r>
              <a:endParaRPr lang="pl-PL" sz="12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</a:endParaRPr>
            </a:p>
          </p:txBody>
        </p:sp>
        <p:sp>
          <p:nvSpPr>
            <p:cNvPr id="153" name="Right Arrow 152"/>
            <p:cNvSpPr/>
            <p:nvPr/>
          </p:nvSpPr>
          <p:spPr>
            <a:xfrm rot="19690315">
              <a:off x="2576473" y="1585349"/>
              <a:ext cx="784187" cy="131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00" dirty="0"/>
            </a:p>
          </p:txBody>
        </p:sp>
        <p:sp>
          <p:nvSpPr>
            <p:cNvPr id="154" name="Right Arrow 153"/>
            <p:cNvSpPr/>
            <p:nvPr/>
          </p:nvSpPr>
          <p:spPr>
            <a:xfrm rot="18058321">
              <a:off x="2928898" y="2109224"/>
              <a:ext cx="784187" cy="131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000" dirty="0"/>
            </a:p>
          </p:txBody>
        </p:sp>
        <p:sp>
          <p:nvSpPr>
            <p:cNvPr id="155" name="Right Arrow 154"/>
            <p:cNvSpPr/>
            <p:nvPr/>
          </p:nvSpPr>
          <p:spPr>
            <a:xfrm rot="13456245">
              <a:off x="4840679" y="1739244"/>
              <a:ext cx="784187" cy="131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l-PL" sz="1000" dirty="0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714835" y="1569156"/>
              <a:ext cx="822928" cy="348168"/>
              <a:chOff x="1714835" y="1569156"/>
              <a:chExt cx="822928" cy="348168"/>
            </a:xfrm>
          </p:grpSpPr>
          <p:sp>
            <p:nvSpPr>
              <p:cNvPr id="157" name="Right Arrow 156"/>
              <p:cNvSpPr/>
              <p:nvPr/>
            </p:nvSpPr>
            <p:spPr>
              <a:xfrm rot="5400000">
                <a:off x="1910262" y="1677578"/>
                <a:ext cx="348168" cy="1313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0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714835" y="1624601"/>
                <a:ext cx="822928" cy="215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pl-PL" sz="800" dirty="0" smtClean="0">
                    <a:solidFill>
                      <a:schemeClr val="tx1"/>
                    </a:solidFill>
                    <a:latin typeface="HelveticaNeueLT Pro 45 Lt"/>
                    <a:cs typeface="HelveticaNeueLT Pro 45 Lt"/>
                  </a:rPr>
                  <a:t>YAML files</a:t>
                </a:r>
                <a:endParaRPr lang="pl-PL" sz="800" dirty="0">
                  <a:solidFill>
                    <a:schemeClr val="tx1"/>
                  </a:solidFill>
                  <a:latin typeface="HelveticaNeueLT Pro 45 Lt"/>
                  <a:cs typeface="HelveticaNeueLT Pro 45 Lt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635056" y="2572903"/>
              <a:ext cx="1234392" cy="338554"/>
              <a:chOff x="1635056" y="2572903"/>
              <a:chExt cx="1234392" cy="338554"/>
            </a:xfrm>
          </p:grpSpPr>
          <p:sp>
            <p:nvSpPr>
              <p:cNvPr id="160" name="Right Arrow 159"/>
              <p:cNvSpPr/>
              <p:nvPr/>
            </p:nvSpPr>
            <p:spPr>
              <a:xfrm rot="13461764">
                <a:off x="2060018" y="2690703"/>
                <a:ext cx="784187" cy="1313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0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635056" y="2572903"/>
                <a:ext cx="123439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pl-PL" sz="800" dirty="0" smtClean="0">
                    <a:solidFill>
                      <a:schemeClr val="tx1"/>
                    </a:solidFill>
                    <a:latin typeface="HelveticaNeueLT Pro 45 Lt"/>
                    <a:cs typeface="HelveticaNeueLT Pro 45 Lt"/>
                  </a:rPr>
                  <a:t>get properties – default number of articles</a:t>
                </a:r>
                <a:endParaRPr lang="pl-PL" sz="800" dirty="0">
                  <a:solidFill>
                    <a:schemeClr val="tx1"/>
                  </a:solidFill>
                  <a:latin typeface="HelveticaNeueLT Pro 45 Lt"/>
                  <a:cs typeface="HelveticaNeueLT Pro 45 L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504030" y="1732323"/>
              <a:ext cx="879316" cy="880324"/>
              <a:chOff x="3504030" y="1732323"/>
              <a:chExt cx="879316" cy="880324"/>
            </a:xfrm>
          </p:grpSpPr>
          <p:cxnSp>
            <p:nvCxnSpPr>
              <p:cNvPr id="163" name="Straight Arrow Connector 162"/>
              <p:cNvCxnSpPr>
                <a:stCxn id="147" idx="0"/>
                <a:endCxn id="145" idx="2"/>
              </p:cNvCxnSpPr>
              <p:nvPr/>
            </p:nvCxnSpPr>
            <p:spPr>
              <a:xfrm flipV="1">
                <a:off x="3504030" y="1732323"/>
                <a:ext cx="608658" cy="8803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3560418" y="2067164"/>
                <a:ext cx="82292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pl-PL" sz="800" dirty="0" smtClean="0">
                    <a:solidFill>
                      <a:schemeClr val="tx1"/>
                    </a:solidFill>
                    <a:latin typeface="HelveticaNeueLT Pro 45 Lt"/>
                    <a:cs typeface="HelveticaNeueLT Pro 45 Lt"/>
                  </a:rPr>
                  <a:t>find Articles Service</a:t>
                </a:r>
                <a:endParaRPr lang="pl-PL" sz="800" dirty="0">
                  <a:solidFill>
                    <a:schemeClr val="tx1"/>
                  </a:solidFill>
                  <a:latin typeface="HelveticaNeueLT Pro 45 Lt"/>
                  <a:cs typeface="HelveticaNeueLT Pro 45 Lt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138611" y="2587088"/>
              <a:ext cx="767567" cy="392762"/>
              <a:chOff x="4138611" y="2587088"/>
              <a:chExt cx="767567" cy="392762"/>
            </a:xfrm>
          </p:grpSpPr>
          <p:cxnSp>
            <p:nvCxnSpPr>
              <p:cNvPr id="166" name="Straight Arrow Connector 165"/>
              <p:cNvCxnSpPr>
                <a:stCxn id="147" idx="3"/>
                <a:endCxn id="149" idx="1"/>
              </p:cNvCxnSpPr>
              <p:nvPr/>
            </p:nvCxnSpPr>
            <p:spPr>
              <a:xfrm flipV="1">
                <a:off x="4138611" y="2587088"/>
                <a:ext cx="767567" cy="392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4159591" y="2587088"/>
                <a:ext cx="725606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pl-PL" sz="800" dirty="0" smtClean="0">
                    <a:solidFill>
                      <a:schemeClr val="tx1"/>
                    </a:solidFill>
                    <a:latin typeface="HelveticaNeueLT Pro 45 Lt"/>
                    <a:cs typeface="HelveticaNeueLT Pro 45 Lt"/>
                  </a:rPr>
                  <a:t>Get article content</a:t>
                </a:r>
                <a:endParaRPr lang="pl-PL" sz="800" dirty="0">
                  <a:solidFill>
                    <a:schemeClr val="tx1"/>
                  </a:solidFill>
                  <a:latin typeface="HelveticaNeueLT Pro 45 Lt"/>
                  <a:cs typeface="HelveticaNeueLT Pro 45 Lt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092566" y="3347053"/>
              <a:ext cx="879316" cy="803885"/>
              <a:chOff x="3092566" y="3347053"/>
              <a:chExt cx="879316" cy="80388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3092566" y="3748995"/>
                <a:ext cx="879316" cy="215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pl-PL" sz="800" dirty="0" smtClean="0">
                    <a:solidFill>
                      <a:schemeClr val="tx1"/>
                    </a:solidFill>
                    <a:latin typeface="HelveticaNeueLT Pro 45 Lt"/>
                    <a:cs typeface="HelveticaNeueLT Pro 45 Lt"/>
                  </a:rPr>
                  <a:t>Give me news!</a:t>
                </a:r>
                <a:endParaRPr lang="pl-PL" sz="800" dirty="0">
                  <a:solidFill>
                    <a:schemeClr val="tx1"/>
                  </a:solidFill>
                  <a:latin typeface="HelveticaNeueLT Pro 45 Lt"/>
                  <a:cs typeface="HelveticaNeueLT Pro 45 Lt"/>
                </a:endParaRPr>
              </a:p>
            </p:txBody>
          </p:sp>
          <p:cxnSp>
            <p:nvCxnSpPr>
              <p:cNvPr id="170" name="Straight Arrow Connector 169"/>
              <p:cNvCxnSpPr>
                <a:stCxn id="151" idx="0"/>
                <a:endCxn id="147" idx="2"/>
              </p:cNvCxnSpPr>
              <p:nvPr/>
            </p:nvCxnSpPr>
            <p:spPr>
              <a:xfrm flipV="1">
                <a:off x="3491068" y="3347053"/>
                <a:ext cx="12962" cy="8038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1" name="Rounded Rectangular Callout 170"/>
            <p:cNvSpPr/>
            <p:nvPr/>
          </p:nvSpPr>
          <p:spPr>
            <a:xfrm>
              <a:off x="5123185" y="3347051"/>
              <a:ext cx="2544439" cy="901097"/>
            </a:xfrm>
            <a:prstGeom prst="wedgeRoundRectCallout">
              <a:avLst>
                <a:gd name="adj1" fmla="val -83856"/>
                <a:gd name="adj2" fmla="val -109798"/>
                <a:gd name="adj3" fmla="val 16667"/>
              </a:avLst>
            </a:prstGeom>
            <a:solidFill>
              <a:srgbClr val="FABEA2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171450" indent="-171450">
                <a:lnSpc>
                  <a:spcPct val="90000"/>
                </a:lnSpc>
                <a:buClr>
                  <a:srgbClr val="000000"/>
                </a:buClr>
                <a:buSzPct val="25000"/>
                <a:buFont typeface="Arial" panose="020B0604020202020204" pitchFamily="34" charset="0"/>
                <a:buChar char="•"/>
              </a:pPr>
              <a:r>
                <a:rPr lang="pl-PL" sz="1200" dirty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</a:rPr>
                <a:t>Load balanced</a:t>
              </a:r>
            </a:p>
            <a:p>
              <a:pPr marL="171450" indent="-171450">
                <a:lnSpc>
                  <a:spcPct val="90000"/>
                </a:lnSpc>
                <a:buClr>
                  <a:srgbClr val="000000"/>
                </a:buClr>
                <a:buSzPct val="25000"/>
                <a:buFont typeface="Arial" panose="020B0604020202020204" pitchFamily="34" charset="0"/>
                <a:buChar char="•"/>
              </a:pPr>
              <a:r>
                <a:rPr lang="pl-PL" sz="1200" dirty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</a:rPr>
                <a:t>Protected with Circuit Breaker</a:t>
              </a:r>
            </a:p>
          </p:txBody>
        </p:sp>
        <p:sp>
          <p:nvSpPr>
            <p:cNvPr id="172" name="Shape 657"/>
            <p:cNvSpPr/>
            <p:nvPr/>
          </p:nvSpPr>
          <p:spPr>
            <a:xfrm>
              <a:off x="3853267" y="892163"/>
              <a:ext cx="612648" cy="304799"/>
            </a:xfrm>
            <a:prstGeom prst="rect">
              <a:avLst/>
            </a:prstGeom>
            <a:solidFill>
              <a:srgbClr val="FABEA2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05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1 class</a:t>
              </a:r>
              <a:endParaRPr lang="en-US" sz="105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73" name="Shape 657"/>
            <p:cNvSpPr/>
            <p:nvPr/>
          </p:nvSpPr>
          <p:spPr>
            <a:xfrm>
              <a:off x="1149643" y="2022486"/>
              <a:ext cx="612648" cy="304799"/>
            </a:xfrm>
            <a:prstGeom prst="rect">
              <a:avLst/>
            </a:prstGeom>
            <a:solidFill>
              <a:srgbClr val="FABEA2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05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1 class</a:t>
              </a:r>
              <a:endParaRPr lang="en-US" sz="105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74" name="Shape 657"/>
            <p:cNvSpPr/>
            <p:nvPr/>
          </p:nvSpPr>
          <p:spPr>
            <a:xfrm>
              <a:off x="2452111" y="3194651"/>
              <a:ext cx="744567" cy="304799"/>
            </a:xfrm>
            <a:prstGeom prst="rect">
              <a:avLst/>
            </a:prstGeom>
            <a:solidFill>
              <a:srgbClr val="FABEA2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05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5 classes</a:t>
              </a:r>
              <a:endParaRPr lang="en-US" sz="105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sp>
          <p:nvSpPr>
            <p:cNvPr id="175" name="Shape 657"/>
            <p:cNvSpPr/>
            <p:nvPr/>
          </p:nvSpPr>
          <p:spPr>
            <a:xfrm>
              <a:off x="6045888" y="2070939"/>
              <a:ext cx="744567" cy="304799"/>
            </a:xfrm>
            <a:prstGeom prst="rect">
              <a:avLst/>
            </a:prstGeom>
            <a:solidFill>
              <a:srgbClr val="FABEA2"/>
            </a:solidFill>
            <a:ln>
              <a:noFill/>
            </a:ln>
          </p:spPr>
          <p:txBody>
            <a:bodyPr lIns="9142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l-PL" sz="1050" dirty="0" smtClean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rPr>
                <a:t>4 classes</a:t>
              </a:r>
              <a:endParaRPr lang="en-US" sz="105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306228" y="2321773"/>
              <a:ext cx="1511994" cy="824403"/>
              <a:chOff x="4730403" y="1991879"/>
              <a:chExt cx="1511994" cy="824403"/>
            </a:xfrm>
          </p:grpSpPr>
          <p:sp>
            <p:nvSpPr>
              <p:cNvPr id="177" name="Shape 660"/>
              <p:cNvSpPr/>
              <p:nvPr/>
            </p:nvSpPr>
            <p:spPr>
              <a:xfrm>
                <a:off x="4730403" y="1991879"/>
                <a:ext cx="1511994" cy="824403"/>
              </a:xfrm>
              <a:prstGeom prst="rect">
                <a:avLst/>
              </a:prstGeom>
              <a:solidFill>
                <a:schemeClr val="accent6">
                  <a:alpha val="68627"/>
                </a:schemeClr>
              </a:solidFill>
              <a:ln>
                <a:noFill/>
              </a:ln>
            </p:spPr>
            <p:txBody>
              <a:bodyPr lIns="91425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pl-PL" sz="1200" dirty="0" smtClean="0">
                    <a:solidFill>
                      <a:schemeClr val="dk1"/>
                    </a:solidFill>
                    <a:latin typeface="HelveticaNeueLT Pro 55 Roman"/>
                    <a:ea typeface="Helvetica Neue"/>
                    <a:cs typeface="HelveticaNeueLT Pro 55 Roman"/>
                    <a:sym typeface="Helvetica Neue"/>
                  </a:rPr>
                  <a:t>Articles Service</a:t>
                </a:r>
                <a:endParaRPr lang="en-US" sz="1200" dirty="0">
                  <a:solidFill>
                    <a:schemeClr val="dk1"/>
                  </a:solidFill>
                  <a:latin typeface="HelveticaNeueLT Pro 55 Roman"/>
                  <a:ea typeface="Helvetica Neue"/>
                  <a:cs typeface="HelveticaNeueLT Pro 55 Roman"/>
                  <a:sym typeface="Helvetica Neue"/>
                </a:endParaRPr>
              </a:p>
            </p:txBody>
          </p:sp>
          <p:sp>
            <p:nvSpPr>
              <p:cNvPr id="178" name="Flowchart: Magnetic Disk 37"/>
              <p:cNvSpPr/>
              <p:nvPr/>
            </p:nvSpPr>
            <p:spPr>
              <a:xfrm>
                <a:off x="5886450" y="2404080"/>
                <a:ext cx="266700" cy="371475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2997200" y="10160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11200" y="16510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62000" y="11303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16600" y="14478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3700" y="16256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670800" y="22987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86300" y="43688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30500" y="42164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68400" y="7747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69900" y="635000"/>
              <a:ext cx="184666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chemeClr val="bg2"/>
                </a:solidFill>
                <a:latin typeface="HelveticaNeueLT Pro 45 Lt"/>
                <a:cs typeface="HelveticaNeueLT Pro 45 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84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://github.com/Netflix/</a:t>
            </a:r>
            <a:r>
              <a:rPr lang="de-DE" dirty="0" smtClean="0">
                <a:hlinkClick r:id="rId2"/>
              </a:rPr>
              <a:t>eureka</a:t>
            </a:r>
            <a:endParaRPr lang="de-DE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microservices.io</a:t>
            </a:r>
            <a:r>
              <a:rPr lang="en-US" dirty="0">
                <a:hlinkClick r:id="rId3"/>
              </a:rPr>
              <a:t>/patterns/client-side-</a:t>
            </a:r>
            <a:r>
              <a:rPr lang="en-US" dirty="0" err="1">
                <a:hlinkClick r:id="rId3"/>
              </a:rPr>
              <a:t>discovery.html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err="1">
                <a:hlinkClick r:id="rId4"/>
              </a:rPr>
              <a:t>www.nginx.com</a:t>
            </a:r>
            <a:r>
              <a:rPr lang="en-US" dirty="0">
                <a:hlinkClick r:id="rId4"/>
              </a:rPr>
              <a:t>/blog/service-discovery-in-a-</a:t>
            </a:r>
            <a:r>
              <a:rPr lang="en-US" dirty="0" err="1">
                <a:hlinkClick r:id="rId4"/>
              </a:rPr>
              <a:t>microservices</a:t>
            </a:r>
            <a:r>
              <a:rPr lang="en-US" dirty="0">
                <a:hlinkClick r:id="rId4"/>
              </a:rPr>
              <a:t>-architecture/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salerno-rafael.blogspot.com.br</a:t>
            </a:r>
            <a:r>
              <a:rPr lang="en-US" dirty="0"/>
              <a:t>/2016/08/spring-cloud-</a:t>
            </a:r>
            <a:r>
              <a:rPr lang="en-US" dirty="0" err="1"/>
              <a:t>netflix</a:t>
            </a:r>
            <a:r>
              <a:rPr lang="en-US" dirty="0"/>
              <a:t>-how-works-</a:t>
            </a:r>
            <a:r>
              <a:rPr lang="en-US" dirty="0" err="1"/>
              <a:t>service.html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err="1">
                <a:hlinkClick r:id="rId5"/>
              </a:rPr>
              <a:t>microservices.io</a:t>
            </a:r>
            <a:r>
              <a:rPr lang="en-US" dirty="0">
                <a:hlinkClick r:id="rId5"/>
              </a:rPr>
              <a:t>/patterns/server-side-</a:t>
            </a:r>
            <a:r>
              <a:rPr lang="en-US" dirty="0" err="1">
                <a:hlinkClick r:id="rId5"/>
              </a:rPr>
              <a:t>discovery.html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martinfowler.com</a:t>
            </a:r>
            <a:r>
              <a:rPr lang="en-US" dirty="0"/>
              <a:t>/articles/</a:t>
            </a:r>
            <a:r>
              <a:rPr lang="en-US" dirty="0" err="1"/>
              <a:t>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examprofessor.com/images/professor/100dpi/professor-questions-100-le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238125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tIns="0">
            <a:noAutofit/>
          </a:bodyPr>
          <a:lstStyle/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Enterprise </a:t>
            </a: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application</a:t>
            </a: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.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Monolithic/</a:t>
            </a:r>
            <a:r>
              <a:rPr lang="en-GB" dirty="0" err="1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Microservice</a:t>
            </a: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 approach.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Service Discovery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 smtClean="0">
                <a:uFill>
                  <a:solidFill>
                    <a:schemeClr val="accent5"/>
                  </a:solidFill>
                </a:uFill>
                <a:latin typeface="Arial" charset="0"/>
              </a:rPr>
              <a:t>References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GB" dirty="0">
                <a:uFill>
                  <a:solidFill>
                    <a:schemeClr val="accent5"/>
                  </a:solidFill>
                </a:uFill>
                <a:latin typeface="Arial" charset="0"/>
              </a:rPr>
              <a:t>Question?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endParaRPr lang="en-GB" dirty="0">
              <a:uFill>
                <a:solidFill>
                  <a:schemeClr val="accent5"/>
                </a:solidFill>
              </a:u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1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Often built using three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Server-side application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 smtClean="0"/>
              <a:t>The server-side app will handle user requests, execute logic, retrieve and update data and show it to the user.</a:t>
            </a:r>
          </a:p>
          <a:p>
            <a:endParaRPr lang="en-US" sz="2800" dirty="0"/>
          </a:p>
          <a:p>
            <a:r>
              <a:rPr lang="en-US" sz="2800" dirty="0" smtClean="0"/>
              <a:t>The server-side app is what we call a monolith.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4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</a:t>
            </a:r>
            <a:r>
              <a:rPr lang="en-US" dirty="0" err="1"/>
              <a:t>a</a:t>
            </a:r>
            <a:r>
              <a:rPr lang="en-US" dirty="0" err="1" smtClean="0"/>
              <a:t>ppliaction</a:t>
            </a:r>
            <a:endParaRPr lang="en-US" dirty="0"/>
          </a:p>
        </p:txBody>
      </p:sp>
      <p:pic>
        <p:nvPicPr>
          <p:cNvPr id="5" name="Picture 4" descr="MonolithicAp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1066800"/>
            <a:ext cx="3263900" cy="51054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4091" y="1066800"/>
            <a:ext cx="9259747" cy="51032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application</a:t>
            </a:r>
            <a:endParaRPr lang="en-US" dirty="0"/>
          </a:p>
        </p:txBody>
      </p:sp>
      <p:pic>
        <p:nvPicPr>
          <p:cNvPr id="8" name="Picture 7" descr="ScaleMon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66800"/>
            <a:ext cx="7543800" cy="56388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4091" y="1066800"/>
            <a:ext cx="9259747" cy="51032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Scaling </a:t>
            </a:r>
          </a:p>
          <a:p>
            <a:pPr marL="0" indent="0">
              <a:buNone/>
            </a:pPr>
            <a:r>
              <a:rPr lang="en-US" dirty="0" smtClean="0"/>
              <a:t>Monolithic </a:t>
            </a:r>
          </a:p>
          <a:p>
            <a:pPr marL="0" indent="0">
              <a:buNone/>
            </a:pPr>
            <a:r>
              <a:rPr lang="en-US" dirty="0" smtClean="0"/>
              <a:t>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3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microservices</a:t>
            </a:r>
            <a:r>
              <a:rPr lang="en-US" sz="4000" dirty="0" smtClean="0"/>
              <a:t> architectural style is an approach to developing a single application as a suit of </a:t>
            </a:r>
            <a:r>
              <a:rPr lang="en-US" sz="4000" dirty="0" err="1" smtClean="0"/>
              <a:t>smal</a:t>
            </a:r>
            <a:r>
              <a:rPr lang="en-US" sz="4000" dirty="0" smtClean="0"/>
              <a:t> services ,each running it’s own process and communicating with lightweight mechanisms -Martin Fowler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 descr="MicroserviceArcitec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66800"/>
            <a:ext cx="5194300" cy="51435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4091" y="1066801"/>
            <a:ext cx="9259747" cy="5103210"/>
          </a:xfrm>
        </p:spPr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1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Service</a:t>
            </a:r>
            <a:endParaRPr lang="en-US" dirty="0"/>
          </a:p>
        </p:txBody>
      </p:sp>
      <p:pic>
        <p:nvPicPr>
          <p:cNvPr id="4" name="Content Placeholder 3" descr="ServiceDiscover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6" b="14796"/>
          <a:stretch>
            <a:fillRect/>
          </a:stretch>
        </p:blipFill>
        <p:spPr>
          <a:xfrm>
            <a:off x="324091" y="1323000"/>
            <a:ext cx="9259747" cy="4849199"/>
          </a:xfrm>
        </p:spPr>
      </p:pic>
    </p:spTree>
    <p:extLst>
      <p:ext uri="{BB962C8B-B14F-4D97-AF65-F5344CB8AC3E}">
        <p14:creationId xmlns:p14="http://schemas.microsoft.com/office/powerpoint/2010/main" val="251683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services-tools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etcd</a:t>
            </a:r>
            <a:r>
              <a:rPr lang="en-US" sz="4000" dirty="0" smtClean="0"/>
              <a:t> , by </a:t>
            </a:r>
            <a:r>
              <a:rPr lang="en-US" sz="4000" dirty="0" err="1" smtClean="0"/>
              <a:t>CoreOS</a:t>
            </a:r>
            <a:endParaRPr lang="en-US" sz="4000" dirty="0"/>
          </a:p>
          <a:p>
            <a:r>
              <a:rPr lang="en-US" sz="4000" dirty="0" smtClean="0"/>
              <a:t>Consul , by </a:t>
            </a:r>
            <a:r>
              <a:rPr lang="en-US" sz="4000" dirty="0" err="1" smtClean="0"/>
              <a:t>Hashicorp</a:t>
            </a:r>
            <a:endParaRPr lang="en-US" sz="4000" dirty="0" smtClean="0"/>
          </a:p>
          <a:p>
            <a:r>
              <a:rPr lang="en-US" sz="4000" dirty="0" smtClean="0"/>
              <a:t>Zookeeper , by Apache</a:t>
            </a:r>
          </a:p>
          <a:p>
            <a:r>
              <a:rPr lang="en-US" sz="4000" dirty="0" err="1" smtClean="0"/>
              <a:t>SkyDNS</a:t>
            </a:r>
            <a:r>
              <a:rPr lang="en-US" sz="4000" dirty="0" smtClean="0"/>
              <a:t> (built on top of </a:t>
            </a:r>
            <a:r>
              <a:rPr lang="en-US" sz="4000" dirty="0" err="1" smtClean="0"/>
              <a:t>etcd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Eureka , by Netflix</a:t>
            </a:r>
          </a:p>
          <a:p>
            <a:r>
              <a:rPr lang="en-US" sz="4000" dirty="0" err="1" smtClean="0"/>
              <a:t>Smartstack</a:t>
            </a:r>
            <a:r>
              <a:rPr lang="en-US" sz="4000" dirty="0" smtClean="0"/>
              <a:t> ,by  </a:t>
            </a:r>
            <a:r>
              <a:rPr lang="en-US" sz="4000" dirty="0" err="1" smtClean="0"/>
              <a:t>AirBnB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106914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287</Words>
  <Application>Microsoft Macintosh PowerPoint</Application>
  <PresentationFormat>A4 Paper (210x297 mm)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Microservices &amp; Service Discovery          </vt:lpstr>
      <vt:lpstr>Contents</vt:lpstr>
      <vt:lpstr>Enterprise application</vt:lpstr>
      <vt:lpstr>Monolithic appliaction</vt:lpstr>
      <vt:lpstr>Monolithic application</vt:lpstr>
      <vt:lpstr>Microservice </vt:lpstr>
      <vt:lpstr>Microservice architecture</vt:lpstr>
      <vt:lpstr>Discovery Service</vt:lpstr>
      <vt:lpstr>Discovery services-tools</vt:lpstr>
      <vt:lpstr>Service discovery in action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2017-08-17T03:18:36Z</dcterms:created>
  <dcterms:modified xsi:type="dcterms:W3CDTF">2017-11-07T14:03:07Z</dcterms:modified>
</cp:coreProperties>
</file>