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73" r:id="rId5"/>
    <p:sldId id="262" r:id="rId6"/>
    <p:sldId id="269" r:id="rId7"/>
    <p:sldId id="282" r:id="rId8"/>
    <p:sldId id="283" r:id="rId9"/>
    <p:sldId id="260" r:id="rId10"/>
    <p:sldId id="281" r:id="rId11"/>
    <p:sldId id="280" r:id="rId12"/>
  </p:sldIdLst>
  <p:sldSz cx="9144000" cy="5143500" type="screen16x9"/>
  <p:notesSz cx="6858000" cy="9144000"/>
  <p:embeddedFontLst>
    <p:embeddedFont>
      <p:font typeface="Roboto Slab" panose="020B0604020202020204" charset="0"/>
      <p:regular r:id="rId14"/>
      <p:bold r:id="rId15"/>
    </p:embeddedFont>
    <p:embeddedFont>
      <p:font typeface="Nixie One" panose="020B0604020202020204" charset="0"/>
      <p:regular r:id="rId16"/>
    </p:embeddedFont>
    <p:embeddedFont>
      <p:font typeface="Impact" panose="020B0806030902050204" pitchFamily="3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5751"/>
    <a:srgbClr val="3B8D61"/>
    <a:srgbClr val="94BF6E"/>
    <a:srgbClr val="124057"/>
    <a:srgbClr val="056907"/>
    <a:srgbClr val="145A1C"/>
    <a:srgbClr val="125C40"/>
    <a:srgbClr val="145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1E1264-6519-4302-B989-0656173B2D25}">
  <a:tblStyle styleId="{391E1264-6519-4302-B989-0656173B2D2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93" d="100"/>
          <a:sy n="93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25661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050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794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468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55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110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31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12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289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83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3398537" y="1599537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038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7" name="Shape 27"/>
          <p:cNvSpPr/>
          <p:nvPr/>
        </p:nvSpPr>
        <p:spPr>
          <a:xfrm>
            <a:off x="0" y="500624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0" y="4333125"/>
            <a:ext cx="9144000" cy="8102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800"/>
            </a:lvl1pPr>
            <a:lvl2pPr lvl="1">
              <a:spcBef>
                <a:spcPts val="0"/>
              </a:spcBef>
              <a:buSzPct val="100000"/>
              <a:defRPr sz="2800"/>
            </a:lvl2pPr>
            <a:lvl3pPr lvl="2">
              <a:spcBef>
                <a:spcPts val="0"/>
              </a:spcBef>
              <a:buSzPct val="100000"/>
              <a:defRPr sz="2800"/>
            </a:lvl3pPr>
            <a:lvl4pPr lvl="3">
              <a:spcBef>
                <a:spcPts val="0"/>
              </a:spcBef>
              <a:buSzPct val="100000"/>
              <a:defRPr sz="2800"/>
            </a:lvl4pPr>
            <a:lvl5pPr lvl="4">
              <a:spcBef>
                <a:spcPts val="0"/>
              </a:spcBef>
              <a:buSzPct val="100000"/>
              <a:defRPr sz="2800"/>
            </a:lvl5pPr>
            <a:lvl6pPr lvl="5">
              <a:spcBef>
                <a:spcPts val="0"/>
              </a:spcBef>
              <a:buSzPct val="100000"/>
              <a:defRPr sz="2800"/>
            </a:lvl6pPr>
            <a:lvl7pPr lvl="6">
              <a:spcBef>
                <a:spcPts val="0"/>
              </a:spcBef>
              <a:buSzPct val="100000"/>
              <a:defRPr sz="2800"/>
            </a:lvl7pPr>
            <a:lvl8pPr lvl="7">
              <a:spcBef>
                <a:spcPts val="0"/>
              </a:spcBef>
              <a:buSzPct val="100000"/>
              <a:defRPr sz="2800"/>
            </a:lvl8pPr>
            <a:lvl9pPr lvl="8">
              <a:spcBef>
                <a:spcPts val="0"/>
              </a:spcBef>
              <a:buSzPct val="100000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8" name="Shape 78"/>
          <p:cNvSpPr/>
          <p:nvPr/>
        </p:nvSpPr>
        <p:spPr>
          <a:xfrm>
            <a:off x="0" y="500625"/>
            <a:ext cx="2472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tyle A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0" y="500624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4333125"/>
            <a:ext cx="9144000" cy="8102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tyle B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0" y="4294550"/>
            <a:ext cx="9144000" cy="241199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home/llee/papers/sentiment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ublication/43121576_A_Review_of_Machine_Learning_Algorithms_for_Text-Documents_Classificatio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557452" y="1468334"/>
            <a:ext cx="8175582" cy="283653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/>
              <a:t>Evaluation of Machine Learning based Text </a:t>
            </a:r>
            <a:r>
              <a:rPr lang="en" sz="3200" dirty="0" smtClean="0"/>
              <a:t>Classifiers</a:t>
            </a:r>
            <a:br>
              <a:rPr lang="en" sz="3200" dirty="0" smtClean="0"/>
            </a:br>
            <a:r>
              <a:rPr lang="en" sz="3200" dirty="0" smtClean="0"/>
              <a:t>					    </a:t>
            </a:r>
            <a:r>
              <a:rPr lang="en" sz="2000" dirty="0" smtClean="0"/>
              <a:t>- Gautham Giridharan</a:t>
            </a:r>
            <a:br>
              <a:rPr lang="en" sz="2000" dirty="0" smtClean="0"/>
            </a:br>
            <a:r>
              <a:rPr lang="en" sz="2000" dirty="0"/>
              <a:t>	</a:t>
            </a:r>
            <a:r>
              <a:rPr lang="en" sz="2000" dirty="0" smtClean="0"/>
              <a:t>			      		          (A20359074)</a:t>
            </a:r>
            <a:br>
              <a:rPr lang="en" sz="2000" dirty="0" smtClean="0"/>
            </a:br>
            <a:r>
              <a:rPr lang="en" sz="2000" dirty="0"/>
              <a:t>	</a:t>
            </a:r>
            <a:r>
              <a:rPr lang="en" sz="2000" dirty="0" smtClean="0"/>
              <a:t>			                     - Goutham Kannan</a:t>
            </a:r>
            <a:br>
              <a:rPr lang="en" sz="2000" dirty="0" smtClean="0"/>
            </a:br>
            <a:r>
              <a:rPr lang="en" sz="2000" dirty="0"/>
              <a:t>	</a:t>
            </a:r>
            <a:r>
              <a:rPr lang="en" sz="2000" dirty="0" smtClean="0"/>
              <a:t>					          (A20361163)</a:t>
            </a:r>
            <a:endParaRPr lang="en" sz="20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Reference</a:t>
            </a:r>
          </a:p>
        </p:txBody>
      </p:sp>
      <p:grpSp>
        <p:nvGrpSpPr>
          <p:cNvPr id="5" name="Shape 428"/>
          <p:cNvGrpSpPr/>
          <p:nvPr/>
        </p:nvGrpSpPr>
        <p:grpSpPr>
          <a:xfrm>
            <a:off x="535968" y="855089"/>
            <a:ext cx="291294" cy="379972"/>
            <a:chOff x="590250" y="244200"/>
            <a:chExt cx="407975" cy="532175"/>
          </a:xfrm>
        </p:grpSpPr>
        <p:sp>
          <p:nvSpPr>
            <p:cNvPr id="6" name="Shape 42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430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31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43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433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434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435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436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43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43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4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440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441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44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01205" y="2077672"/>
            <a:ext cx="69072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1. Lillian Lee, Bo Pang, “Thumbs up? Sentiment Classification using Machine Learning Techniques”,</a:t>
            </a:r>
          </a:p>
          <a:p>
            <a:r>
              <a:rPr lang="en-US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http://www.cs.cornell.edu/home/llee/papers/sentiment.pdf </a:t>
            </a:r>
            <a:endParaRPr lang="en-US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endParaRPr lang="en-US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r>
              <a:rPr lang="en-US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2. </a:t>
            </a:r>
            <a:r>
              <a:rPr lang="en-US" b="1" dirty="0" err="1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Baharum</a:t>
            </a:r>
            <a:r>
              <a:rPr lang="en-US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b="1" dirty="0" err="1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Baharudin</a:t>
            </a:r>
            <a:r>
              <a:rPr lang="en-US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, Lam Hong Lee, and </a:t>
            </a:r>
            <a:r>
              <a:rPr lang="en-US" b="1" dirty="0" err="1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Khairullah</a:t>
            </a:r>
            <a:r>
              <a:rPr lang="en-US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en-US" b="1" dirty="0" err="1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Khan.A</a:t>
            </a:r>
            <a:r>
              <a:rPr lang="en-US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 review of machine learning algorithms for text-documents classification. Journal of advances in information technology,1(1):4–20, 2010</a:t>
            </a:r>
          </a:p>
          <a:p>
            <a:r>
              <a:rPr lang="en-US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  <a:hlinkClick r:id="rId4"/>
              </a:rPr>
              <a:t>https://www.researchgate.net/publication/43121576_A_Review_of_Machine_Learning_Algorithms_for_Text-Documents_Classification</a:t>
            </a:r>
            <a:endParaRPr lang="en-US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Problem Statement 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9" name="Shape 119"/>
          <p:cNvSpPr txBox="1"/>
          <p:nvPr/>
        </p:nvSpPr>
        <p:spPr>
          <a:xfrm>
            <a:off x="1146025" y="1680000"/>
            <a:ext cx="7540800" cy="71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Evaluating the different methods of Text Classification. </a:t>
            </a:r>
          </a:p>
          <a:p>
            <a:pPr lvl="0" rtl="0">
              <a:spcBef>
                <a:spcPts val="600"/>
              </a:spcBef>
              <a:buNone/>
            </a:pPr>
            <a:endParaRPr lang="en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The question that are answered  in this project are, </a:t>
            </a:r>
          </a:p>
          <a:p>
            <a:pPr marL="285750" lvl="0" indent="-2857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How much time it took to classify given set of documents ?</a:t>
            </a:r>
          </a:p>
          <a:p>
            <a:pPr marL="285750" lvl="0" indent="-28575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How  accurately the documents got classified ?</a:t>
            </a:r>
          </a:p>
          <a:p>
            <a:pPr lvl="0" rtl="0">
              <a:spcBef>
                <a:spcPts val="600"/>
              </a:spcBef>
              <a:buNone/>
            </a:pPr>
            <a:endParaRPr lang="en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lvl="0" rtl="0">
              <a:spcBef>
                <a:spcPts val="600"/>
              </a:spcBef>
              <a:buNone/>
            </a:pPr>
            <a:endParaRPr lang="en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944574" y="3287577"/>
            <a:ext cx="6307321" cy="1017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lang="en" sz="11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146025" y="4244426"/>
            <a:ext cx="7540800" cy="71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9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9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Proposed Solution !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subTitle" idx="4294967295"/>
          </p:nvPr>
        </p:nvSpPr>
        <p:spPr>
          <a:xfrm>
            <a:off x="685800" y="1259025"/>
            <a:ext cx="5200199" cy="2703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b="1" dirty="0">
                <a:solidFill>
                  <a:srgbClr val="FFFFFF"/>
                </a:solidFill>
              </a:rPr>
              <a:t>The idea here is to classify different text datasets using multiple classfiers. </a:t>
            </a:r>
            <a:r>
              <a:rPr lang="en" sz="1800" b="1" dirty="0" smtClean="0">
                <a:solidFill>
                  <a:srgbClr val="FFFFFF"/>
                </a:solidFill>
              </a:rPr>
              <a:t>SVM , GNB , LR Classifiers are used to classify the text document.</a:t>
            </a:r>
            <a:endParaRPr lang="en" sz="18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" sz="18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FFFFFF"/>
                </a:solidFill>
              </a:rPr>
              <a:t>Experiment with different parameters of the classifier</a:t>
            </a:r>
            <a:r>
              <a:rPr lang="en" sz="1800" b="1" dirty="0" smtClean="0">
                <a:solidFill>
                  <a:srgbClr val="FFFFFF"/>
                </a:solidFill>
              </a:rPr>
              <a:t>.</a:t>
            </a:r>
            <a:endParaRPr lang="en" sz="18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FFFFFF"/>
                </a:solidFill>
              </a:rPr>
              <a:t>Better </a:t>
            </a:r>
            <a:r>
              <a:rPr lang="en" sz="1800" b="1" dirty="0">
                <a:solidFill>
                  <a:srgbClr val="FFFFFF"/>
                </a:solidFill>
              </a:rPr>
              <a:t>Feature Extraction Techinques. Like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FFFFFF"/>
                </a:solidFill>
              </a:rPr>
              <a:t>Stemming and Part of Speech tagging.    </a:t>
            </a:r>
            <a:endParaRPr lang="en" sz="2400" dirty="0">
              <a:solidFill>
                <a:srgbClr val="FFFFFF"/>
              </a:solidFill>
            </a:endParaRP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762" y="1234300"/>
            <a:ext cx="2728325" cy="27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082721" y="526360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Implementation </a:t>
            </a:r>
          </a:p>
        </p:txBody>
      </p:sp>
      <p:sp>
        <p:nvSpPr>
          <p:cNvPr id="344" name="Shape 344"/>
          <p:cNvSpPr/>
          <p:nvPr/>
        </p:nvSpPr>
        <p:spPr>
          <a:xfrm>
            <a:off x="2409700" y="1865435"/>
            <a:ext cx="1549473" cy="649898"/>
          </a:xfrm>
          <a:prstGeom prst="homePlate">
            <a:avLst>
              <a:gd name="adj" fmla="val 30129"/>
            </a:avLst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Data Collection</a:t>
            </a:r>
          </a:p>
        </p:txBody>
      </p:sp>
      <p:sp>
        <p:nvSpPr>
          <p:cNvPr id="345" name="Shape 345"/>
          <p:cNvSpPr/>
          <p:nvPr/>
        </p:nvSpPr>
        <p:spPr>
          <a:xfrm>
            <a:off x="3882571" y="1865435"/>
            <a:ext cx="1821543" cy="649898"/>
          </a:xfrm>
          <a:prstGeom prst="chevron">
            <a:avLst>
              <a:gd name="adj" fmla="val 29853"/>
            </a:avLst>
          </a:prstGeom>
          <a:solidFill>
            <a:srgbClr val="145A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F</a:t>
            </a:r>
            <a:r>
              <a:rPr lang="en-US" b="1" dirty="0" err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eaturization</a:t>
            </a:r>
            <a:r>
              <a:rPr lang="en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id="346" name="Shape 346"/>
          <p:cNvSpPr/>
          <p:nvPr/>
        </p:nvSpPr>
        <p:spPr>
          <a:xfrm>
            <a:off x="5642464" y="1865435"/>
            <a:ext cx="1534521" cy="649898"/>
          </a:xfrm>
          <a:prstGeom prst="chevron">
            <a:avLst>
              <a:gd name="adj" fmla="val 29853"/>
            </a:avLst>
          </a:prstGeom>
          <a:solidFill>
            <a:srgbClr val="125C4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Train</a:t>
            </a:r>
          </a:p>
        </p:txBody>
      </p:sp>
      <p:grpSp>
        <p:nvGrpSpPr>
          <p:cNvPr id="347" name="Shape 347"/>
          <p:cNvGrpSpPr/>
          <p:nvPr/>
        </p:nvGrpSpPr>
        <p:grpSpPr>
          <a:xfrm>
            <a:off x="348268" y="907692"/>
            <a:ext cx="369548" cy="274765"/>
            <a:chOff x="5247525" y="3007275"/>
            <a:chExt cx="517575" cy="384825"/>
          </a:xfrm>
        </p:grpSpPr>
        <p:sp>
          <p:nvSpPr>
            <p:cNvPr id="348" name="Shape 3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8268" y="1990578"/>
            <a:ext cx="2061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14454"/>
                </a:solidFill>
                <a:latin typeface="Nixie One"/>
                <a:ea typeface="Nixie One"/>
                <a:cs typeface="Nixie One"/>
              </a:rPr>
              <a:t>Traditional Approach</a:t>
            </a:r>
          </a:p>
        </p:txBody>
      </p:sp>
      <p:sp>
        <p:nvSpPr>
          <p:cNvPr id="10" name="Shape 346"/>
          <p:cNvSpPr/>
          <p:nvPr/>
        </p:nvSpPr>
        <p:spPr>
          <a:xfrm>
            <a:off x="7065038" y="1865435"/>
            <a:ext cx="1795238" cy="649898"/>
          </a:xfrm>
          <a:prstGeom prst="chevron">
            <a:avLst>
              <a:gd name="adj" fmla="val 29853"/>
            </a:avLst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Classification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768" y="3323454"/>
            <a:ext cx="2061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14454"/>
                </a:solidFill>
                <a:latin typeface="Nixie One"/>
                <a:ea typeface="Nixie One"/>
                <a:cs typeface="Nixie One"/>
              </a:rPr>
              <a:t>Improved Solution</a:t>
            </a:r>
          </a:p>
        </p:txBody>
      </p:sp>
      <p:sp>
        <p:nvSpPr>
          <p:cNvPr id="12" name="Shape 345"/>
          <p:cNvSpPr/>
          <p:nvPr/>
        </p:nvSpPr>
        <p:spPr>
          <a:xfrm>
            <a:off x="3959173" y="2981333"/>
            <a:ext cx="1821543" cy="649898"/>
          </a:xfrm>
          <a:prstGeom prst="chevron">
            <a:avLst>
              <a:gd name="adj" fmla="val 29853"/>
            </a:avLst>
          </a:prstGeom>
          <a:solidFill>
            <a:srgbClr val="145A1C">
              <a:alpha val="36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F</a:t>
            </a:r>
            <a:r>
              <a:rPr lang="en-US" b="1" dirty="0" err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eaturization</a:t>
            </a:r>
            <a:r>
              <a:rPr lang="en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</a:p>
        </p:txBody>
      </p:sp>
      <p:sp>
        <p:nvSpPr>
          <p:cNvPr id="13" name="Shape 345"/>
          <p:cNvSpPr/>
          <p:nvPr/>
        </p:nvSpPr>
        <p:spPr>
          <a:xfrm>
            <a:off x="2126344" y="4114403"/>
            <a:ext cx="1968864" cy="649898"/>
          </a:xfrm>
          <a:prstGeom prst="chevron">
            <a:avLst>
              <a:gd name="adj" fmla="val 29853"/>
            </a:avLst>
          </a:prstGeom>
          <a:solidFill>
            <a:srgbClr val="145A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TF-IDF</a:t>
            </a:r>
          </a:p>
        </p:txBody>
      </p:sp>
      <p:sp>
        <p:nvSpPr>
          <p:cNvPr id="14" name="Shape 345"/>
          <p:cNvSpPr/>
          <p:nvPr/>
        </p:nvSpPr>
        <p:spPr>
          <a:xfrm>
            <a:off x="4343802" y="4097231"/>
            <a:ext cx="1821543" cy="649898"/>
          </a:xfrm>
          <a:prstGeom prst="chevron">
            <a:avLst>
              <a:gd name="adj" fmla="val 29853"/>
            </a:avLst>
          </a:prstGeom>
          <a:solidFill>
            <a:srgbClr val="145A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Stemming</a:t>
            </a:r>
          </a:p>
        </p:txBody>
      </p:sp>
      <p:sp>
        <p:nvSpPr>
          <p:cNvPr id="15" name="Shape 345"/>
          <p:cNvSpPr/>
          <p:nvPr/>
        </p:nvSpPr>
        <p:spPr>
          <a:xfrm>
            <a:off x="6499173" y="4171505"/>
            <a:ext cx="1821543" cy="649898"/>
          </a:xfrm>
          <a:prstGeom prst="chevron">
            <a:avLst>
              <a:gd name="adj" fmla="val 29853"/>
            </a:avLst>
          </a:prstGeom>
          <a:solidFill>
            <a:srgbClr val="145A1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POS Tagging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556000" y="3631231"/>
            <a:ext cx="653143" cy="46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642464" y="3631231"/>
            <a:ext cx="932507" cy="54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12" idx="2"/>
            <a:endCxn id="14" idx="0"/>
          </p:cNvCxnSpPr>
          <p:nvPr/>
        </p:nvCxnSpPr>
        <p:spPr>
          <a:xfrm>
            <a:off x="4772937" y="3631231"/>
            <a:ext cx="384629" cy="46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subTitle" idx="4294967295"/>
          </p:nvPr>
        </p:nvSpPr>
        <p:spPr>
          <a:xfrm>
            <a:off x="1883227" y="430141"/>
            <a:ext cx="6941457" cy="110111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/>
              <a:t>Term Frequecny – Inverse Document Frequency, Feature matrix is build by measuring , the number of time a term occur</a:t>
            </a:r>
            <a:r>
              <a:rPr lang="en-US" sz="1400" b="1" dirty="0"/>
              <a:t>r</a:t>
            </a:r>
            <a:r>
              <a:rPr lang="en" sz="1400" b="1" dirty="0"/>
              <a:t>ed in all documents divided by the number of documents the term occur</a:t>
            </a:r>
            <a:r>
              <a:rPr lang="en-US" sz="1400" b="1" dirty="0"/>
              <a:t>r</a:t>
            </a:r>
            <a:r>
              <a:rPr lang="en" sz="1400" b="1" dirty="0"/>
              <a:t>ed in. </a:t>
            </a:r>
          </a:p>
          <a:p>
            <a:pPr lvl="0" rtl="0">
              <a:spcBef>
                <a:spcPts val="0"/>
              </a:spcBef>
              <a:buNone/>
            </a:pPr>
            <a:endParaRPr lang="en" sz="1400" b="1" dirty="0"/>
          </a:p>
          <a:p>
            <a:pPr lvl="0" rtl="0">
              <a:spcBef>
                <a:spcPts val="0"/>
              </a:spcBef>
              <a:buNone/>
            </a:pPr>
            <a:r>
              <a:rPr lang="en" sz="1400" b="1" dirty="0"/>
              <a:t>This results in huge and parse feature matrix. [samples X total number of words] </a:t>
            </a:r>
            <a:endParaRPr lang="en" sz="1400" dirty="0"/>
          </a:p>
        </p:txBody>
      </p:sp>
      <p:sp>
        <p:nvSpPr>
          <p:cNvPr id="15" name="Shape 345"/>
          <p:cNvSpPr/>
          <p:nvPr/>
        </p:nvSpPr>
        <p:spPr>
          <a:xfrm>
            <a:off x="224971" y="503988"/>
            <a:ext cx="1553028" cy="606355"/>
          </a:xfrm>
          <a:prstGeom prst="chevron">
            <a:avLst>
              <a:gd name="adj" fmla="val 29853"/>
            </a:avLst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TF-IDF</a:t>
            </a:r>
          </a:p>
        </p:txBody>
      </p:sp>
      <p:sp>
        <p:nvSpPr>
          <p:cNvPr id="16" name="Shape 345"/>
          <p:cNvSpPr/>
          <p:nvPr/>
        </p:nvSpPr>
        <p:spPr>
          <a:xfrm>
            <a:off x="224970" y="1939375"/>
            <a:ext cx="1553028" cy="649898"/>
          </a:xfrm>
          <a:prstGeom prst="chevron">
            <a:avLst>
              <a:gd name="adj" fmla="val 29853"/>
            </a:avLst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Stemming</a:t>
            </a:r>
          </a:p>
        </p:txBody>
      </p:sp>
      <p:sp>
        <p:nvSpPr>
          <p:cNvPr id="17" name="Shape 345"/>
          <p:cNvSpPr/>
          <p:nvPr/>
        </p:nvSpPr>
        <p:spPr>
          <a:xfrm>
            <a:off x="224970" y="3538430"/>
            <a:ext cx="1553028" cy="649898"/>
          </a:xfrm>
          <a:prstGeom prst="chevron">
            <a:avLst>
              <a:gd name="adj" fmla="val 29853"/>
            </a:avLst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en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POS</a:t>
            </a:r>
          </a:p>
        </p:txBody>
      </p:sp>
      <p:sp>
        <p:nvSpPr>
          <p:cNvPr id="18" name="Shape 160"/>
          <p:cNvSpPr txBox="1">
            <a:spLocks/>
          </p:cNvSpPr>
          <p:nvPr/>
        </p:nvSpPr>
        <p:spPr>
          <a:xfrm>
            <a:off x="1984827" y="1713766"/>
            <a:ext cx="6941457" cy="11011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30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4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spcBef>
                <a:spcPts val="0"/>
              </a:spcBef>
              <a:buFont typeface="Nixie One"/>
              <a:buNone/>
            </a:pPr>
            <a:r>
              <a:rPr lang="en" sz="1400" b="1" dirty="0"/>
              <a:t>Each word is mapped to back to its stem word. This reduces the number of features but doen’t lose any information.</a:t>
            </a:r>
          </a:p>
          <a:p>
            <a:pPr>
              <a:spcBef>
                <a:spcPts val="0"/>
              </a:spcBef>
              <a:buFont typeface="Nixie One"/>
              <a:buNone/>
            </a:pPr>
            <a:r>
              <a:rPr lang="en" sz="1400" b="1" dirty="0"/>
              <a:t> Eg.  Amazing and Amazed are mapped to Amaze . </a:t>
            </a:r>
          </a:p>
        </p:txBody>
      </p:sp>
      <p:sp>
        <p:nvSpPr>
          <p:cNvPr id="19" name="Shape 160"/>
          <p:cNvSpPr txBox="1">
            <a:spLocks/>
          </p:cNvSpPr>
          <p:nvPr/>
        </p:nvSpPr>
        <p:spPr>
          <a:xfrm>
            <a:off x="1984827" y="3538430"/>
            <a:ext cx="6941457" cy="11011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▪"/>
              <a:defRPr sz="30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Char char="▫"/>
              <a:defRPr sz="24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24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4454"/>
              </a:buClr>
              <a:buSzPct val="100000"/>
              <a:buFont typeface="Nixie One"/>
              <a:buNone/>
              <a:defRPr sz="1800" b="0" i="0" u="none" strike="noStrike" cap="none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>
              <a:spcBef>
                <a:spcPts val="0"/>
              </a:spcBef>
              <a:buFont typeface="Nixie One"/>
              <a:buNone/>
            </a:pPr>
            <a:r>
              <a:rPr lang="en" sz="1400" b="1" dirty="0"/>
              <a:t>Part of Speech tagging. Feature matrix contains maximum of words that doesn’t affect the classification (Viz.) the,that,and,but,who etc. </a:t>
            </a:r>
          </a:p>
          <a:p>
            <a:pPr>
              <a:spcBef>
                <a:spcPts val="0"/>
              </a:spcBef>
              <a:buFont typeface="Nixie One"/>
              <a:buNone/>
            </a:pPr>
            <a:endParaRPr lang="en" sz="1400" b="1" dirty="0"/>
          </a:p>
          <a:p>
            <a:pPr>
              <a:spcBef>
                <a:spcPts val="0"/>
              </a:spcBef>
              <a:buFont typeface="Nixie One"/>
              <a:buNone/>
            </a:pPr>
            <a:r>
              <a:rPr lang="en" sz="1400" b="1" dirty="0"/>
              <a:t>The part of speech of every feature is tagged and words which are adjective,modal auxilary , adverb , pre-determiner ,noun,verbs are only selected. </a:t>
            </a:r>
          </a:p>
          <a:p>
            <a:pPr>
              <a:spcBef>
                <a:spcPts val="0"/>
              </a:spcBef>
              <a:buFont typeface="Nixie One"/>
              <a:buNone/>
            </a:pPr>
            <a:r>
              <a:rPr lang="en" sz="1400" b="1" dirty="0"/>
              <a:t>This reduces the size of feature matrix while retaining the </a:t>
            </a:r>
            <a:r>
              <a:rPr lang="en" sz="1400" b="1" dirty="0" smtClean="0"/>
              <a:t>useful informations</a:t>
            </a:r>
            <a:r>
              <a:rPr lang="en" sz="1400" b="1" dirty="0"/>
              <a:t>.</a:t>
            </a:r>
          </a:p>
          <a:p>
            <a:pPr>
              <a:spcBef>
                <a:spcPts val="0"/>
              </a:spcBef>
              <a:buFont typeface="Nixie One"/>
              <a:buNone/>
            </a:pPr>
            <a:endParaRPr lang="en" sz="1400" b="1"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296" name="Shape 296"/>
          <p:cNvGraphicFramePr/>
          <p:nvPr>
            <p:extLst>
              <p:ext uri="{D42A27DB-BD31-4B8C-83A1-F6EECF244321}">
                <p14:modId xmlns:p14="http://schemas.microsoft.com/office/powerpoint/2010/main" val="2725261349"/>
              </p:ext>
            </p:extLst>
          </p:nvPr>
        </p:nvGraphicFramePr>
        <p:xfrm>
          <a:off x="787793" y="2264899"/>
          <a:ext cx="3402975" cy="2374156"/>
        </p:xfrm>
        <a:graphic>
          <a:graphicData uri="http://schemas.openxmlformats.org/drawingml/2006/table">
            <a:tbl>
              <a:tblPr>
                <a:noFill/>
                <a:tableStyleId>{391E1264-6519-4302-B989-0656173B2D25}</a:tableStyleId>
              </a:tblPr>
              <a:tblGrid>
                <a:gridCol w="1134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43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4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93539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Feature Size</a:t>
                      </a:r>
                      <a:endParaRPr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Yelp</a:t>
                      </a:r>
                      <a:r>
                        <a:rPr lang="en" sz="1100" b="1" baseline="0" dirty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Data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IMDB</a:t>
                      </a:r>
                      <a:r>
                        <a:rPr lang="en" sz="1100" b="1" baseline="0" dirty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Data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3539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TF-IDF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1620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4524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3539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Stemming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1448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3835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3539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POS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801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2224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97" name="Shape 297"/>
          <p:cNvGrpSpPr/>
          <p:nvPr/>
        </p:nvGrpSpPr>
        <p:grpSpPr>
          <a:xfrm>
            <a:off x="377058" y="931159"/>
            <a:ext cx="313910" cy="227819"/>
            <a:chOff x="3932350" y="3714775"/>
            <a:chExt cx="439650" cy="319075"/>
          </a:xfrm>
        </p:grpSpPr>
        <p:sp>
          <p:nvSpPr>
            <p:cNvPr id="298" name="Shape 29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11" name="Shape 296"/>
          <p:cNvGraphicFramePr/>
          <p:nvPr>
            <p:extLst>
              <p:ext uri="{D42A27DB-BD31-4B8C-83A1-F6EECF244321}">
                <p14:modId xmlns:p14="http://schemas.microsoft.com/office/powerpoint/2010/main" val="3212405565"/>
              </p:ext>
            </p:extLst>
          </p:nvPr>
        </p:nvGraphicFramePr>
        <p:xfrm>
          <a:off x="5418101" y="1647325"/>
          <a:ext cx="3363423" cy="2264900"/>
        </p:xfrm>
        <a:graphic>
          <a:graphicData uri="http://schemas.openxmlformats.org/drawingml/2006/table">
            <a:tbl>
              <a:tblPr>
                <a:noFill/>
                <a:tableStyleId>{391E1264-6519-4302-B989-0656173B2D25}</a:tableStyleId>
              </a:tblPr>
              <a:tblGrid>
                <a:gridCol w="11211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11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11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662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1" dirty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Yelp</a:t>
                      </a:r>
                      <a:r>
                        <a:rPr lang="en" sz="1400" b="1" baseline="0" dirty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Data</a:t>
                      </a:r>
                      <a:endParaRPr lang="en" sz="14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(SVM)</a:t>
                      </a:r>
                      <a:r>
                        <a:rPr lang="en-US" b="1" baseline="0" dirty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</a:t>
                      </a:r>
                      <a:endParaRPr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Accuracy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Time</a:t>
                      </a:r>
                      <a:r>
                        <a:rPr lang="en" sz="1100" b="1" baseline="0" dirty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Taken(in s)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62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TF-IDF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0.863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0.174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62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Stemming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0.836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0.171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62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POS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0.872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0.167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Graphs to show results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58" y="1559425"/>
            <a:ext cx="2886075" cy="1790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3742"/>
            <a:ext cx="2962275" cy="1843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712" y="3257147"/>
            <a:ext cx="3465830" cy="1875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4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Coefficients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30503"/>
              </p:ext>
            </p:extLst>
          </p:nvPr>
        </p:nvGraphicFramePr>
        <p:xfrm>
          <a:off x="1551399" y="2280865"/>
          <a:ext cx="1952090" cy="1784313"/>
        </p:xfrm>
        <a:graphic>
          <a:graphicData uri="http://schemas.openxmlformats.org/drawingml/2006/table">
            <a:tbl>
              <a:tblPr firstRow="1" firstCol="1" bandRow="1">
                <a:tableStyleId>{391E1264-6519-4302-B989-0656173B2D25}</a:tableStyleId>
              </a:tblPr>
              <a:tblGrid>
                <a:gridCol w="1952090"/>
              </a:tblGrid>
              <a:tr h="2548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sng" dirty="0">
                          <a:effectLst/>
                        </a:rPr>
                        <a:t>Positive Coefficients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8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u'great'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8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u'excellent</a:t>
                      </a:r>
                      <a:r>
                        <a:rPr lang="en-US" sz="1200" dirty="0">
                          <a:effectLst/>
                        </a:rPr>
                        <a:t>'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8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u'superb'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8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u'worth'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8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u'liked'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8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u'loved'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8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u'enjoyed</a:t>
                      </a:r>
                      <a:r>
                        <a:rPr lang="en-US" sz="1200" dirty="0">
                          <a:effectLst/>
                        </a:rPr>
                        <a:t>'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82584"/>
              </p:ext>
            </p:extLst>
          </p:nvPr>
        </p:nvGraphicFramePr>
        <p:xfrm>
          <a:off x="4354824" y="2291136"/>
          <a:ext cx="2158992" cy="1767155"/>
        </p:xfrm>
        <a:graphic>
          <a:graphicData uri="http://schemas.openxmlformats.org/drawingml/2006/table">
            <a:tbl>
              <a:tblPr firstRow="1" firstCol="1" bandRow="1">
                <a:tableStyleId>{391E1264-6519-4302-B989-0656173B2D25}</a:tableStyleId>
              </a:tblPr>
              <a:tblGrid>
                <a:gridCol w="2158992"/>
              </a:tblGrid>
              <a:tr h="2524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u="sng" dirty="0">
                          <a:effectLst/>
                        </a:rPr>
                        <a:t>Negative Coefficients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6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u'boring</a:t>
                      </a:r>
                      <a:r>
                        <a:rPr lang="en-US" sz="1200" dirty="0">
                          <a:effectLst/>
                        </a:rPr>
                        <a:t>'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6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u'bad'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6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u'terrible'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6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u'poor'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6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u'awful</a:t>
                      </a:r>
                      <a:r>
                        <a:rPr lang="en-US" sz="1200" dirty="0">
                          <a:effectLst/>
                        </a:rPr>
                        <a:t>'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6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u'waste'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63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</a:rPr>
                        <a:t>u'almost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83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-757961" y="534779"/>
            <a:ext cx="4422594" cy="68911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b="1" dirty="0"/>
              <a:t>Conclusion</a:t>
            </a:r>
            <a:endParaRPr lang="en" b="1" dirty="0"/>
          </a:p>
        </p:txBody>
      </p:sp>
      <p:sp>
        <p:nvSpPr>
          <p:cNvPr id="3" name="Shape 176"/>
          <p:cNvSpPr txBox="1">
            <a:spLocks/>
          </p:cNvSpPr>
          <p:nvPr/>
        </p:nvSpPr>
        <p:spPr>
          <a:xfrm>
            <a:off x="674756" y="1296007"/>
            <a:ext cx="7808061" cy="33533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ixie One"/>
              <a:buChar char="▪"/>
              <a:defRPr sz="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ixie One"/>
              <a:buChar char="▫"/>
              <a:defRPr sz="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ixie One"/>
              <a:buNone/>
              <a:defRPr sz="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ixie One"/>
              <a:buNone/>
              <a:defRPr sz="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ixie One"/>
              <a:buNone/>
              <a:defRPr sz="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ixie One"/>
              <a:buNone/>
              <a:defRPr sz="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ixie One"/>
              <a:buNone/>
              <a:defRPr sz="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ixie One"/>
              <a:buNone/>
              <a:defRPr sz="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Nixie One"/>
              <a:buNone/>
              <a:defRPr sz="2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l">
              <a:buFont typeface="Nixie One"/>
              <a:buNone/>
            </a:pPr>
            <a:r>
              <a:rPr lang="en" dirty="0"/>
              <a:t>From the experiments we can see the clear effect of feature</a:t>
            </a:r>
          </a:p>
          <a:p>
            <a:pPr algn="l">
              <a:buFont typeface="Nixie One"/>
              <a:buNone/>
            </a:pPr>
            <a:r>
              <a:rPr lang="en-US" dirty="0"/>
              <a:t>s</a:t>
            </a:r>
            <a:r>
              <a:rPr lang="en" dirty="0"/>
              <a:t>election,using POS tagging, on compution time as well as on accuracy of the classificatiom. </a:t>
            </a:r>
          </a:p>
          <a:p>
            <a:pPr algn="l">
              <a:buFont typeface="Nixie One"/>
              <a:buNone/>
            </a:pPr>
            <a:endParaRPr lang="en" dirty="0"/>
          </a:p>
          <a:p>
            <a:pPr algn="l">
              <a:buFont typeface="Nixie One"/>
              <a:buNone/>
            </a:pPr>
            <a:r>
              <a:rPr lang="en" dirty="0"/>
              <a:t>We conclude that for classifying text based on the sentiment , SVM with POS tagging performed the best.</a:t>
            </a:r>
          </a:p>
          <a:p>
            <a:pPr algn="l">
              <a:buFont typeface="Nixie One"/>
              <a:buNone/>
            </a:pPr>
            <a:r>
              <a:rPr lang="en" dirty="0"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455</Words>
  <Application>Microsoft Office PowerPoint</Application>
  <PresentationFormat>On-screen Show (16:9)</PresentationFormat>
  <Paragraphs>95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Roboto Slab</vt:lpstr>
      <vt:lpstr>Times New Roman</vt:lpstr>
      <vt:lpstr>Arial</vt:lpstr>
      <vt:lpstr>Nixie One</vt:lpstr>
      <vt:lpstr>Impact</vt:lpstr>
      <vt:lpstr>Calibri</vt:lpstr>
      <vt:lpstr>Warwick template</vt:lpstr>
      <vt:lpstr>Evaluation of Machine Learning based Text Classifiers          - Gautham Giridharan                       (A20359074)                          - Goutham Kannan                 (A20361163)</vt:lpstr>
      <vt:lpstr>Problem Statement </vt:lpstr>
      <vt:lpstr>Proposed Solution !</vt:lpstr>
      <vt:lpstr>Implementation </vt:lpstr>
      <vt:lpstr>PowerPoint Presentation</vt:lpstr>
      <vt:lpstr>And tables to compare data</vt:lpstr>
      <vt:lpstr>And Graphs to show results</vt:lpstr>
      <vt:lpstr>Top Coefficients </vt:lpstr>
      <vt:lpstr>PowerPoint Presentation</vt:lpstr>
      <vt:lpstr>Reference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Machine Learning based Text Classifiers</dc:title>
  <dc:creator>goutham kannan</dc:creator>
  <cp:lastModifiedBy>Gautham Giridharan</cp:lastModifiedBy>
  <cp:revision>20</cp:revision>
  <dcterms:modified xsi:type="dcterms:W3CDTF">2016-04-19T04:37:40Z</dcterms:modified>
</cp:coreProperties>
</file>