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434" autoAdjust="0"/>
  </p:normalViewPr>
  <p:slideViewPr>
    <p:cSldViewPr snapToGrid="0">
      <p:cViewPr varScale="1">
        <p:scale>
          <a:sx n="97" d="100"/>
          <a:sy n="97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78690" y="1228940"/>
            <a:ext cx="6923384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02</a:t>
            </a:r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变量与运算符</a:t>
            </a:r>
            <a:endParaRPr lang="zh-CN" altLang="zh-CN" sz="5400" b="1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175008" y="4591147"/>
            <a:ext cx="571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9828F7-9B49-1C22-0F89-46265269C115}"/>
              </a:ext>
            </a:extLst>
          </p:cNvPr>
          <p:cNvSpPr txBox="1"/>
          <p:nvPr/>
        </p:nvSpPr>
        <p:spPr>
          <a:xfrm>
            <a:off x="629265" y="0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十进制</a:t>
            </a:r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357FA76-D9DF-C4E0-54F8-27E74F42A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92646"/>
              </p:ext>
            </p:extLst>
          </p:nvPr>
        </p:nvGraphicFramePr>
        <p:xfrm>
          <a:off x="1101214" y="99203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2E5B289-982E-5009-339E-52FDF959E239}"/>
              </a:ext>
            </a:extLst>
          </p:cNvPr>
          <p:cNvSpPr txBox="1"/>
          <p:nvPr/>
        </p:nvSpPr>
        <p:spPr>
          <a:xfrm>
            <a:off x="6971071" y="560439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0BF40-0541-3E2D-685E-38924A898212}"/>
              </a:ext>
            </a:extLst>
          </p:cNvPr>
          <p:cNvSpPr txBox="1"/>
          <p:nvPr/>
        </p:nvSpPr>
        <p:spPr>
          <a:xfrm>
            <a:off x="963561" y="549099"/>
            <a:ext cx="4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F801E5-79D0-E062-AF59-C415797B3CF7}"/>
              </a:ext>
            </a:extLst>
          </p:cNvPr>
          <p:cNvCxnSpPr/>
          <p:nvPr/>
        </p:nvCxnSpPr>
        <p:spPr>
          <a:xfrm flipV="1">
            <a:off x="1101214" y="1445342"/>
            <a:ext cx="196644" cy="17698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10F380-623D-2F03-62BD-9070B1F1EE03}"/>
              </a:ext>
            </a:extLst>
          </p:cNvPr>
          <p:cNvSpPr txBox="1"/>
          <p:nvPr/>
        </p:nvSpPr>
        <p:spPr>
          <a:xfrm>
            <a:off x="127819" y="1622323"/>
            <a:ext cx="104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符号位：</a:t>
            </a:r>
            <a:endParaRPr lang="en-US" altLang="zh-CN"/>
          </a:p>
          <a:p>
            <a:r>
              <a:rPr lang="zh-CN" altLang="en-US"/>
              <a:t>正数：</a:t>
            </a:r>
            <a:r>
              <a:rPr lang="en-US" altLang="zh-CN"/>
              <a:t>0</a:t>
            </a:r>
          </a:p>
          <a:p>
            <a:r>
              <a:rPr lang="zh-CN" altLang="en-US"/>
              <a:t>负数：</a:t>
            </a:r>
            <a:r>
              <a:rPr lang="en-US" altLang="zh-CN"/>
              <a:t>1</a:t>
            </a:r>
            <a:endParaRPr lang="zh-CN" altLang="en-US"/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9A0FB1DC-99D6-273F-A8E2-E8B0532E2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75322"/>
              </p:ext>
            </p:extLst>
          </p:nvPr>
        </p:nvGraphicFramePr>
        <p:xfrm>
          <a:off x="1101214" y="28699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4AA69605-D312-D48F-94D6-F470B67B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451"/>
              </p:ext>
            </p:extLst>
          </p:nvPr>
        </p:nvGraphicFramePr>
        <p:xfrm>
          <a:off x="1111045" y="36079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3CF2E7F1-363A-FAA2-59A1-5737357D4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5348"/>
              </p:ext>
            </p:extLst>
          </p:nvPr>
        </p:nvGraphicFramePr>
        <p:xfrm>
          <a:off x="1111045" y="42235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9D8DEC-2A75-D033-3854-9EAF81A1CE1D}"/>
              </a:ext>
            </a:extLst>
          </p:cNvPr>
          <p:cNvCxnSpPr>
            <a:cxnSpLocks/>
          </p:cNvCxnSpPr>
          <p:nvPr/>
        </p:nvCxnSpPr>
        <p:spPr>
          <a:xfrm>
            <a:off x="1858297" y="549099"/>
            <a:ext cx="0" cy="444568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C781CBA-D136-FA05-889C-2CFDBAC94570}"/>
              </a:ext>
            </a:extLst>
          </p:cNvPr>
          <p:cNvSpPr txBox="1"/>
          <p:nvPr/>
        </p:nvSpPr>
        <p:spPr>
          <a:xfrm>
            <a:off x="3696929" y="1445342"/>
            <a:ext cx="374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1*2^3 + 1*2^1 + 1*2^0 = 11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930540-8670-F86B-921B-24BABBD3FF65}"/>
              </a:ext>
            </a:extLst>
          </p:cNvPr>
          <p:cNvSpPr txBox="1"/>
          <p:nvPr/>
        </p:nvSpPr>
        <p:spPr>
          <a:xfrm>
            <a:off x="7600335" y="929771"/>
            <a:ext cx="7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B217FBA-98B2-54DE-AC28-62BF494E9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47866"/>
              </p:ext>
            </p:extLst>
          </p:nvPr>
        </p:nvGraphicFramePr>
        <p:xfrm>
          <a:off x="1101214" y="99203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9148FC0-0D6C-767A-64ED-CD0BC8FE7C57}"/>
              </a:ext>
            </a:extLst>
          </p:cNvPr>
          <p:cNvSpPr txBox="1"/>
          <p:nvPr/>
        </p:nvSpPr>
        <p:spPr>
          <a:xfrm>
            <a:off x="2300749" y="1445342"/>
            <a:ext cx="51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1*2^5 + 1*2^4 + 1*2^3 + 1*2^1 + 1*2^0 = 59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5BA3CB-ADB3-0EB5-07C4-DB534BC8046A}"/>
              </a:ext>
            </a:extLst>
          </p:cNvPr>
          <p:cNvSpPr txBox="1"/>
          <p:nvPr/>
        </p:nvSpPr>
        <p:spPr>
          <a:xfrm>
            <a:off x="7551174" y="992034"/>
            <a:ext cx="61943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?</a:t>
            </a:r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4F5956E-D2D6-A509-356B-18353E576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22654"/>
              </p:ext>
            </p:extLst>
          </p:nvPr>
        </p:nvGraphicFramePr>
        <p:xfrm>
          <a:off x="1101214" y="25717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6B4283-82DD-C56B-6994-D35B69194BE1}"/>
              </a:ext>
            </a:extLst>
          </p:cNvPr>
          <p:cNvSpPr txBox="1"/>
          <p:nvPr/>
        </p:nvSpPr>
        <p:spPr>
          <a:xfrm>
            <a:off x="7443019" y="2571750"/>
            <a:ext cx="61943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D20A07-65A3-E586-28A7-1FA133C84C3A}"/>
              </a:ext>
            </a:extLst>
          </p:cNvPr>
          <p:cNvSpPr txBox="1"/>
          <p:nvPr/>
        </p:nvSpPr>
        <p:spPr>
          <a:xfrm>
            <a:off x="6390967" y="3040445"/>
            <a:ext cx="87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127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C3B17B-CF78-B8E8-73B1-B40BA325C8F3}"/>
              </a:ext>
            </a:extLst>
          </p:cNvPr>
          <p:cNvSpPr txBox="1"/>
          <p:nvPr/>
        </p:nvSpPr>
        <p:spPr>
          <a:xfrm>
            <a:off x="629265" y="0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十进制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8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2D89F9-97FA-557B-85FF-B63D24E67E44}"/>
              </a:ext>
            </a:extLst>
          </p:cNvPr>
          <p:cNvSpPr txBox="1"/>
          <p:nvPr/>
        </p:nvSpPr>
        <p:spPr>
          <a:xfrm>
            <a:off x="629265" y="0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十进制</a:t>
            </a:r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70DBDB2-A46B-9BAD-8BCE-E5E7BA4B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54568"/>
              </p:ext>
            </p:extLst>
          </p:nvPr>
        </p:nvGraphicFramePr>
        <p:xfrm>
          <a:off x="1101214" y="99203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AFCFFF1-2308-FD37-2015-E7776F44EB6F}"/>
              </a:ext>
            </a:extLst>
          </p:cNvPr>
          <p:cNvSpPr txBox="1"/>
          <p:nvPr/>
        </p:nvSpPr>
        <p:spPr>
          <a:xfrm>
            <a:off x="7600335" y="929771"/>
            <a:ext cx="12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-11</a:t>
            </a:r>
            <a:r>
              <a:rPr lang="zh-CN" altLang="en-US"/>
              <a:t>的原码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C02B8-6B1B-0E3F-7782-25B9FB3E29E3}"/>
              </a:ext>
            </a:extLst>
          </p:cNvPr>
          <p:cNvSpPr txBox="1"/>
          <p:nvPr/>
        </p:nvSpPr>
        <p:spPr>
          <a:xfrm>
            <a:off x="290051" y="4352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计算机数据的存储使用二进制</a:t>
            </a:r>
            <a:r>
              <a:rPr lang="zh-CN" altLang="en-US">
                <a:highlight>
                  <a:srgbClr val="FFFF00"/>
                </a:highlight>
              </a:rPr>
              <a:t>补码</a:t>
            </a:r>
            <a:r>
              <a:rPr lang="zh-CN" altLang="en-US"/>
              <a:t>形式存储</a:t>
            </a: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0FA345F9-8206-E52D-3AC7-130825139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0658"/>
              </p:ext>
            </p:extLst>
          </p:nvPr>
        </p:nvGraphicFramePr>
        <p:xfrm>
          <a:off x="1101214" y="200654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C6674E-DC85-B659-366F-9F8C0EFDB001}"/>
              </a:ext>
            </a:extLst>
          </p:cNvPr>
          <p:cNvCxnSpPr/>
          <p:nvPr/>
        </p:nvCxnSpPr>
        <p:spPr>
          <a:xfrm>
            <a:off x="3898491" y="1504335"/>
            <a:ext cx="0" cy="3637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FB7329-9D3E-E1BC-8686-CC8ECB951861}"/>
              </a:ext>
            </a:extLst>
          </p:cNvPr>
          <p:cNvSpPr txBox="1"/>
          <p:nvPr/>
        </p:nvSpPr>
        <p:spPr>
          <a:xfrm>
            <a:off x="7573295" y="2008055"/>
            <a:ext cx="12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-11</a:t>
            </a:r>
            <a:r>
              <a:rPr lang="zh-CN" altLang="en-US"/>
              <a:t>的反码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E74DEA-F1FF-A4CC-D3C7-1897D2C2B3F9}"/>
              </a:ext>
            </a:extLst>
          </p:cNvPr>
          <p:cNvSpPr txBox="1"/>
          <p:nvPr/>
        </p:nvSpPr>
        <p:spPr>
          <a:xfrm>
            <a:off x="4080386" y="1504335"/>
            <a:ext cx="29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除符号位外，各个位取反</a:t>
            </a:r>
          </a:p>
        </p:txBody>
      </p:sp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D1CCB0D4-F04E-77EB-F1F3-B04D744C4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23252"/>
              </p:ext>
            </p:extLst>
          </p:nvPr>
        </p:nvGraphicFramePr>
        <p:xfrm>
          <a:off x="1101214" y="29667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65F8DA0-54B3-B9B3-7861-E240816B4ECB}"/>
              </a:ext>
            </a:extLst>
          </p:cNvPr>
          <p:cNvCxnSpPr>
            <a:cxnSpLocks/>
          </p:cNvCxnSpPr>
          <p:nvPr/>
        </p:nvCxnSpPr>
        <p:spPr>
          <a:xfrm>
            <a:off x="1858297" y="549099"/>
            <a:ext cx="0" cy="3802975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93A5D3-49D5-AA02-DF3F-833CD1E5DB67}"/>
              </a:ext>
            </a:extLst>
          </p:cNvPr>
          <p:cNvSpPr txBox="1"/>
          <p:nvPr/>
        </p:nvSpPr>
        <p:spPr>
          <a:xfrm>
            <a:off x="7600335" y="2990811"/>
            <a:ext cx="12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-11</a:t>
            </a:r>
            <a:r>
              <a:rPr lang="zh-CN" altLang="en-US"/>
              <a:t>的补码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644441-D02C-FE28-90D4-76680DB587D8}"/>
              </a:ext>
            </a:extLst>
          </p:cNvPr>
          <p:cNvCxnSpPr/>
          <p:nvPr/>
        </p:nvCxnSpPr>
        <p:spPr>
          <a:xfrm>
            <a:off x="3898491" y="2467723"/>
            <a:ext cx="0" cy="3637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00C68C5-4960-0E78-044E-DCB1D67ED64C}"/>
              </a:ext>
            </a:extLst>
          </p:cNvPr>
          <p:cNvSpPr txBox="1"/>
          <p:nvPr/>
        </p:nvSpPr>
        <p:spPr>
          <a:xfrm>
            <a:off x="4080386" y="2467723"/>
            <a:ext cx="29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反码</a:t>
            </a:r>
            <a:r>
              <a:rPr lang="en-US" altLang="zh-CN"/>
              <a:t>+1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BFA5CB-FD90-9EF6-2250-98FF2721F748}"/>
              </a:ext>
            </a:extLst>
          </p:cNvPr>
          <p:cNvSpPr txBox="1"/>
          <p:nvPr/>
        </p:nvSpPr>
        <p:spPr>
          <a:xfrm>
            <a:off x="3126658" y="549099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需求：</a:t>
            </a:r>
            <a:r>
              <a:rPr lang="en-US" altLang="zh-CN"/>
              <a:t>-11</a:t>
            </a:r>
            <a:r>
              <a:rPr lang="zh-CN" altLang="en-US"/>
              <a:t>底层如何存储？</a:t>
            </a:r>
          </a:p>
        </p:txBody>
      </p:sp>
    </p:spTree>
    <p:extLst>
      <p:ext uri="{BB962C8B-B14F-4D97-AF65-F5344CB8AC3E}">
        <p14:creationId xmlns:p14="http://schemas.microsoft.com/office/powerpoint/2010/main" val="25063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8209AE-B8CB-39A2-8C84-0D54502B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5783"/>
              </p:ext>
            </p:extLst>
          </p:nvPr>
        </p:nvGraphicFramePr>
        <p:xfrm>
          <a:off x="1101214" y="7757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8376B2A-EAD5-21B7-939F-78C19491A159}"/>
              </a:ext>
            </a:extLst>
          </p:cNvPr>
          <p:cNvSpPr txBox="1"/>
          <p:nvPr/>
        </p:nvSpPr>
        <p:spPr>
          <a:xfrm>
            <a:off x="7561004" y="775724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？的补码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8FC503E-3C05-627C-DDEA-FA69EB2F4583}"/>
              </a:ext>
            </a:extLst>
          </p:cNvPr>
          <p:cNvCxnSpPr/>
          <p:nvPr/>
        </p:nvCxnSpPr>
        <p:spPr>
          <a:xfrm>
            <a:off x="3903406" y="1307690"/>
            <a:ext cx="0" cy="5014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DFB0A3-46BA-9C63-2D45-2809CCCD2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8232"/>
              </p:ext>
            </p:extLst>
          </p:nvPr>
        </p:nvGraphicFramePr>
        <p:xfrm>
          <a:off x="1012724" y="204408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ACCEA4D-24AD-D886-F773-6C9F89388535}"/>
              </a:ext>
            </a:extLst>
          </p:cNvPr>
          <p:cNvSpPr txBox="1"/>
          <p:nvPr/>
        </p:nvSpPr>
        <p:spPr>
          <a:xfrm>
            <a:off x="4149214" y="1396181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B7C4D8-0BE2-1B2C-514E-E494EDCD8B4A}"/>
              </a:ext>
            </a:extLst>
          </p:cNvPr>
          <p:cNvSpPr txBox="1"/>
          <p:nvPr/>
        </p:nvSpPr>
        <p:spPr>
          <a:xfrm>
            <a:off x="7462682" y="2010779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？的反码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A629D73-30A4-E7B6-D484-DD489022E9B4}"/>
              </a:ext>
            </a:extLst>
          </p:cNvPr>
          <p:cNvCxnSpPr/>
          <p:nvPr/>
        </p:nvCxnSpPr>
        <p:spPr>
          <a:xfrm>
            <a:off x="3903406" y="2576052"/>
            <a:ext cx="0" cy="5014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C0FE7F3-A71F-E75E-3A19-36EA52C5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1667"/>
              </p:ext>
            </p:extLst>
          </p:nvPr>
        </p:nvGraphicFramePr>
        <p:xfrm>
          <a:off x="1012724" y="33124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0D4F7F8-4FF8-AF8C-C7B8-468936B1EAF3}"/>
              </a:ext>
            </a:extLst>
          </p:cNvPr>
          <p:cNvSpPr txBox="1"/>
          <p:nvPr/>
        </p:nvSpPr>
        <p:spPr>
          <a:xfrm>
            <a:off x="4237704" y="2640975"/>
            <a:ext cx="22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除符号位外取反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9ADF2E-4592-0005-8866-4AF6458339F8}"/>
              </a:ext>
            </a:extLst>
          </p:cNvPr>
          <p:cNvSpPr txBox="1"/>
          <p:nvPr/>
        </p:nvSpPr>
        <p:spPr>
          <a:xfrm>
            <a:off x="7561003" y="3298806"/>
            <a:ext cx="13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？的原码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490D1C-1195-77BF-BF56-7C069FE70F87}"/>
              </a:ext>
            </a:extLst>
          </p:cNvPr>
          <p:cNvSpPr txBox="1"/>
          <p:nvPr/>
        </p:nvSpPr>
        <p:spPr>
          <a:xfrm>
            <a:off x="7728155" y="1235071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-21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9073CA-ABD0-AE36-3996-7B3396241B6B}"/>
              </a:ext>
            </a:extLst>
          </p:cNvPr>
          <p:cNvSpPr txBox="1"/>
          <p:nvPr/>
        </p:nvSpPr>
        <p:spPr>
          <a:xfrm>
            <a:off x="629265" y="0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二进制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十进制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2F2D4B-BE86-A77A-0A72-74CC22CFEBE2}"/>
              </a:ext>
            </a:extLst>
          </p:cNvPr>
          <p:cNvSpPr txBox="1"/>
          <p:nvPr/>
        </p:nvSpPr>
        <p:spPr>
          <a:xfrm>
            <a:off x="629265" y="0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十进制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>
                <a:sym typeface="Wingdings" panose="05000000000000000000" pitchFamily="2" charset="2"/>
              </a:rPr>
              <a:t>二进制：除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取余的逆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3D9945-B86F-F8BC-8F5A-8F56BF7C863B}"/>
              </a:ext>
            </a:extLst>
          </p:cNvPr>
          <p:cNvSpPr txBox="1"/>
          <p:nvPr/>
        </p:nvSpPr>
        <p:spPr>
          <a:xfrm>
            <a:off x="1877962" y="700237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2FDA0A-3F77-FAAE-1D9C-290F6EB6C3A4}"/>
              </a:ext>
            </a:extLst>
          </p:cNvPr>
          <p:cNvSpPr txBox="1"/>
          <p:nvPr/>
        </p:nvSpPr>
        <p:spPr>
          <a:xfrm>
            <a:off x="973394" y="1069569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B1C63-B565-E60E-1366-122F8A6FF3BA}"/>
              </a:ext>
            </a:extLst>
          </p:cNvPr>
          <p:cNvSpPr txBox="1"/>
          <p:nvPr/>
        </p:nvSpPr>
        <p:spPr>
          <a:xfrm>
            <a:off x="2010697" y="1565476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94FC17-F44A-206A-C562-25A9853AD703}"/>
              </a:ext>
            </a:extLst>
          </p:cNvPr>
          <p:cNvSpPr txBox="1"/>
          <p:nvPr/>
        </p:nvSpPr>
        <p:spPr>
          <a:xfrm>
            <a:off x="4110335" y="1069569"/>
            <a:ext cx="461665" cy="28141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/>
              <a:t>10110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BC112-653E-7659-95C7-39A925AB1CFC}"/>
              </a:ext>
            </a:extLst>
          </p:cNvPr>
          <p:cNvSpPr txBox="1"/>
          <p:nvPr/>
        </p:nvSpPr>
        <p:spPr>
          <a:xfrm>
            <a:off x="2280859" y="2202418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25283-F9E8-BD72-5CD2-2C47AD27BA9F}"/>
              </a:ext>
            </a:extLst>
          </p:cNvPr>
          <p:cNvSpPr txBox="1"/>
          <p:nvPr/>
        </p:nvSpPr>
        <p:spPr>
          <a:xfrm>
            <a:off x="2566220" y="2839360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730C87-F84E-9781-0B21-8F231471636A}"/>
              </a:ext>
            </a:extLst>
          </p:cNvPr>
          <p:cNvSpPr txBox="1"/>
          <p:nvPr/>
        </p:nvSpPr>
        <p:spPr>
          <a:xfrm>
            <a:off x="2718395" y="3398562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DAA814-00D8-0F68-69A5-A092BC115DD7}"/>
              </a:ext>
            </a:extLst>
          </p:cNvPr>
          <p:cNvSpPr txBox="1"/>
          <p:nvPr/>
        </p:nvSpPr>
        <p:spPr>
          <a:xfrm>
            <a:off x="2994149" y="3878196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DF61E5-EC6E-688E-C28C-BC82033DE350}"/>
              </a:ext>
            </a:extLst>
          </p:cNvPr>
          <p:cNvCxnSpPr/>
          <p:nvPr/>
        </p:nvCxnSpPr>
        <p:spPr>
          <a:xfrm flipV="1">
            <a:off x="4699819" y="1069569"/>
            <a:ext cx="0" cy="86523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2CE5DA-02EC-621D-C9C7-3E811F962E85}"/>
              </a:ext>
            </a:extLst>
          </p:cNvPr>
          <p:cNvCxnSpPr/>
          <p:nvPr/>
        </p:nvCxnSpPr>
        <p:spPr>
          <a:xfrm>
            <a:off x="5014452" y="1565476"/>
            <a:ext cx="56043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C76FB59-A713-A7D1-1E12-0C8D6FEC3DAC}"/>
              </a:ext>
            </a:extLst>
          </p:cNvPr>
          <p:cNvSpPr txBox="1"/>
          <p:nvPr/>
        </p:nvSpPr>
        <p:spPr>
          <a:xfrm>
            <a:off x="5761703" y="1401719"/>
            <a:ext cx="125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FCABEC-8D30-7B8D-0306-08DA45BFEDFC}"/>
              </a:ext>
            </a:extLst>
          </p:cNvPr>
          <p:cNvSpPr txBox="1"/>
          <p:nvPr/>
        </p:nvSpPr>
        <p:spPr>
          <a:xfrm>
            <a:off x="688257" y="462115"/>
            <a:ext cx="3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-128</a:t>
            </a:r>
            <a:r>
              <a:rPr lang="zh-CN" altLang="en-US"/>
              <a:t>在</a:t>
            </a:r>
            <a:r>
              <a:rPr lang="en-US" altLang="zh-CN"/>
              <a:t>byte</a:t>
            </a:r>
            <a:r>
              <a:rPr lang="zh-CN" altLang="en-US"/>
              <a:t>类型中怎么存储？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CA17AC7-CF48-07AE-0A1D-560BC41B9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32552"/>
              </p:ext>
            </p:extLst>
          </p:nvPr>
        </p:nvGraphicFramePr>
        <p:xfrm>
          <a:off x="1101214" y="99203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451F03-56D4-E1C0-B4CD-B280C8B128E0}"/>
              </a:ext>
            </a:extLst>
          </p:cNvPr>
          <p:cNvCxnSpPr/>
          <p:nvPr/>
        </p:nvCxnSpPr>
        <p:spPr>
          <a:xfrm>
            <a:off x="4188541" y="1582994"/>
            <a:ext cx="0" cy="3637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0D71F66-CAC3-3B9D-D6AE-EA915930C8A9}"/>
              </a:ext>
            </a:extLst>
          </p:cNvPr>
          <p:cNvSpPr txBox="1"/>
          <p:nvPr/>
        </p:nvSpPr>
        <p:spPr>
          <a:xfrm>
            <a:off x="7344697" y="992034"/>
            <a:ext cx="15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-127</a:t>
            </a:r>
            <a:r>
              <a:rPr lang="zh-CN" altLang="en-US"/>
              <a:t>的原码</a:t>
            </a:r>
          </a:p>
        </p:txBody>
      </p: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E2472E47-6ABB-0A82-0E50-747D35F94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01596"/>
              </p:ext>
            </p:extLst>
          </p:nvPr>
        </p:nvGraphicFramePr>
        <p:xfrm>
          <a:off x="1140541" y="21560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CED5BB-56F2-766D-E6F6-A03198484D8D}"/>
              </a:ext>
            </a:extLst>
          </p:cNvPr>
          <p:cNvSpPr txBox="1"/>
          <p:nvPr/>
        </p:nvSpPr>
        <p:spPr>
          <a:xfrm>
            <a:off x="7413522" y="2150732"/>
            <a:ext cx="15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-127</a:t>
            </a:r>
            <a:r>
              <a:rPr lang="zh-CN" altLang="en-US"/>
              <a:t>的反码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B84D19-96D9-BBB0-BBF3-57440EA88B11}"/>
              </a:ext>
            </a:extLst>
          </p:cNvPr>
          <p:cNvCxnSpPr/>
          <p:nvPr/>
        </p:nvCxnSpPr>
        <p:spPr>
          <a:xfrm>
            <a:off x="4188541" y="2727345"/>
            <a:ext cx="0" cy="3637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3">
            <a:extLst>
              <a:ext uri="{FF2B5EF4-FFF2-40B4-BE49-F238E27FC236}">
                <a16:creationId xmlns:a16="http://schemas.microsoft.com/office/drawing/2014/main" id="{BD64EDC3-9117-F7ED-1D04-A44462CCE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78721"/>
              </p:ext>
            </p:extLst>
          </p:nvPr>
        </p:nvGraphicFramePr>
        <p:xfrm>
          <a:off x="1140541" y="330040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EA72F54-ECA8-20E8-DC5B-0C7DEAFF0594}"/>
              </a:ext>
            </a:extLst>
          </p:cNvPr>
          <p:cNvSpPr txBox="1"/>
          <p:nvPr/>
        </p:nvSpPr>
        <p:spPr>
          <a:xfrm>
            <a:off x="7413522" y="3300401"/>
            <a:ext cx="15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-127</a:t>
            </a:r>
            <a:r>
              <a:rPr lang="zh-CN" altLang="en-US"/>
              <a:t>的补码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E633DA-63EF-BC7F-35F9-CD04A3A66C75}"/>
              </a:ext>
            </a:extLst>
          </p:cNvPr>
          <p:cNvSpPr txBox="1"/>
          <p:nvPr/>
        </p:nvSpPr>
        <p:spPr>
          <a:xfrm>
            <a:off x="4444181" y="3873910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-127-1 = -128</a:t>
            </a:r>
            <a:endParaRPr lang="zh-CN" altLang="en-US"/>
          </a:p>
        </p:txBody>
      </p:sp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4D0EE425-7255-CA63-65CF-320D8EEC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28201"/>
              </p:ext>
            </p:extLst>
          </p:nvPr>
        </p:nvGraphicFramePr>
        <p:xfrm>
          <a:off x="1140541" y="43111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67504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82907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99134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908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3812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714318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7063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38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9262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1BE38F9-619A-DD98-629E-E8627506E218}"/>
              </a:ext>
            </a:extLst>
          </p:cNvPr>
          <p:cNvSpPr txBox="1"/>
          <p:nvPr/>
        </p:nvSpPr>
        <p:spPr>
          <a:xfrm>
            <a:off x="7344696" y="4243242"/>
            <a:ext cx="15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-128</a:t>
            </a:r>
            <a:r>
              <a:rPr lang="zh-CN" altLang="en-US"/>
              <a:t>的补码</a:t>
            </a:r>
          </a:p>
        </p:txBody>
      </p:sp>
    </p:spTree>
    <p:extLst>
      <p:ext uri="{BB962C8B-B14F-4D97-AF65-F5344CB8AC3E}">
        <p14:creationId xmlns:p14="http://schemas.microsoft.com/office/powerpoint/2010/main" val="296974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全屏显示(16:9)</PresentationFormat>
  <Paragraphs>175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楷体</vt:lpstr>
      <vt:lpstr>Arial</vt:lpstr>
      <vt:lpstr>Calibri</vt:lpstr>
      <vt:lpstr>Office 主题</vt:lpstr>
      <vt:lpstr>第02章 变量与运算符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2022-11-11T09:17:09Z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