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0"/>
  </p:notesMasterIdLst>
  <p:sldIdLst>
    <p:sldId id="256" r:id="rId2"/>
    <p:sldId id="927" r:id="rId3"/>
    <p:sldId id="926" r:id="rId4"/>
    <p:sldId id="928" r:id="rId5"/>
    <p:sldId id="929" r:id="rId6"/>
    <p:sldId id="930" r:id="rId7"/>
    <p:sldId id="931" r:id="rId8"/>
    <p:sldId id="259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EAE"/>
    <a:srgbClr val="D1E7E3"/>
    <a:srgbClr val="00AF92"/>
    <a:srgbClr val="0000FF"/>
    <a:srgbClr val="FEA006"/>
    <a:srgbClr val="F6A719"/>
    <a:srgbClr val="057D67"/>
    <a:srgbClr val="077D68"/>
    <a:srgbClr val="FDA007"/>
    <a:srgbClr val="006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424" autoAdjust="0"/>
  </p:normalViewPr>
  <p:slideViewPr>
    <p:cSldViewPr snapToGrid="0">
      <p:cViewPr varScale="1">
        <p:scale>
          <a:sx n="92" d="100"/>
          <a:sy n="92" d="100"/>
        </p:scale>
        <p:origin x="90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3474633E-DFCD-51F2-7558-8F8B8BFD71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36C460D7-8936-BCA0-C049-DDA1DFBB8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75BD84EE-7BAF-1278-CF9C-E7903BA29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FD285C9-A6C7-44FB-80CD-B811AF19F38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3474633E-DFCD-51F2-7558-8F8B8BFD71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36C460D7-8936-BCA0-C049-DDA1DFBB8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75BD84EE-7BAF-1278-CF9C-E7903BA29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BFD285C9-A6C7-44FB-80CD-B811AF19F38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32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2022/11/16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95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964992" y="1625675"/>
            <a:ext cx="3373556" cy="97087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zh-CN" altLang="en-US" sz="6000" b="1">
                <a:solidFill>
                  <a:srgbClr val="FEA00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楷体" pitchFamily="49" charset="-122"/>
              </a:rPr>
              <a:t>数组内存解析</a:t>
            </a:r>
            <a:endParaRPr lang="zh-CN" altLang="zh-CN" sz="6000" b="1" dirty="0">
              <a:solidFill>
                <a:srgbClr val="FEA00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楷体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6859" y="4472329"/>
            <a:ext cx="464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讲师：宋红</a:t>
            </a:r>
            <a:r>
              <a:rPr lang="zh-CN" altLang="en-US" sz="2800" b="1">
                <a:solidFill>
                  <a:srgbClr val="00AF92"/>
                </a:solidFill>
                <a:latin typeface="楷体" pitchFamily="49" charset="-122"/>
                <a:ea typeface="楷体" pitchFamily="49" charset="-122"/>
              </a:rPr>
              <a:t>康   </a:t>
            </a:r>
            <a:endParaRPr lang="en-US" altLang="zh-CN" sz="2800" b="1" dirty="0">
              <a:solidFill>
                <a:srgbClr val="00AF92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99DB63F-17B5-93B0-5031-ECFD4E39C3C6}"/>
              </a:ext>
            </a:extLst>
          </p:cNvPr>
          <p:cNvGrpSpPr>
            <a:grpSpLocks/>
          </p:cNvGrpSpPr>
          <p:nvPr/>
        </p:nvGrpSpPr>
        <p:grpSpPr bwMode="auto">
          <a:xfrm>
            <a:off x="2877366" y="600398"/>
            <a:ext cx="3981986" cy="4156012"/>
            <a:chOff x="6565874" y="1354975"/>
            <a:chExt cx="2398614" cy="359286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13E2FED-C45A-3153-C774-83A053C0157A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6" name="TextBox 2">
              <a:extLst>
                <a:ext uri="{FF2B5EF4-FFF2-40B4-BE49-F238E27FC236}">
                  <a16:creationId xmlns:a16="http://schemas.microsoft.com/office/drawing/2014/main" id="{B04B4C96-8583-936F-B3FF-2261E7AAE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6868" y="4417201"/>
              <a:ext cx="936625" cy="39971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堆</a:t>
              </a:r>
              <a:r>
                <a:rPr lang="en-US" altLang="zh-CN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(heap)</a:t>
              </a:r>
              <a:endParaRPr lang="zh-CN" altLang="en-US" b="1">
                <a:solidFill>
                  <a:srgbClr val="047FFD"/>
                </a:solidFill>
                <a:latin typeface="Consolas" panose="020B0609020204030204" pitchFamily="49" charset="0"/>
                <a:ea typeface="思源黑体 CN Bold" panose="02010600030101010101" pitchFamily="34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B39BD74-B22F-5B07-821D-03F4AB53582D}"/>
              </a:ext>
            </a:extLst>
          </p:cNvPr>
          <p:cNvGrpSpPr>
            <a:grpSpLocks/>
          </p:cNvGrpSpPr>
          <p:nvPr/>
        </p:nvGrpSpPr>
        <p:grpSpPr bwMode="auto">
          <a:xfrm>
            <a:off x="751005" y="600398"/>
            <a:ext cx="1508938" cy="4164038"/>
            <a:chOff x="4441895" y="1347668"/>
            <a:chExt cx="1771200" cy="36001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DBD610C-739A-23B5-487D-5503DCB496D2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9" name="TextBox 2">
              <a:extLst>
                <a:ext uri="{FF2B5EF4-FFF2-40B4-BE49-F238E27FC236}">
                  <a16:creationId xmlns:a16="http://schemas.microsoft.com/office/drawing/2014/main" id="{6DD7E09C-9406-EA44-40E5-E84DF5A3C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8771" y="4449513"/>
              <a:ext cx="1436667" cy="3642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1600" b="1">
                  <a:solidFill>
                    <a:srgbClr val="FD0000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栈</a:t>
              </a:r>
              <a:r>
                <a:rPr lang="en-US" altLang="zh-CN" sz="1600" b="1">
                  <a:solidFill>
                    <a:srgbClr val="FD0000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(stack)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94159F5-FC71-7B60-8331-F42B750FE9D4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93B2412-A1B3-8C3C-632E-BF6F5A8D8813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7AFC7CC-735B-F6C0-0744-E17A3636B1C6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4">
            <a:extLst>
              <a:ext uri="{FF2B5EF4-FFF2-40B4-BE49-F238E27FC236}">
                <a16:creationId xmlns:a16="http://schemas.microsoft.com/office/drawing/2014/main" id="{F8123620-560B-CDED-D869-FBF49D7BEE1B}"/>
              </a:ext>
            </a:extLst>
          </p:cNvPr>
          <p:cNvSpPr txBox="1"/>
          <p:nvPr/>
        </p:nvSpPr>
        <p:spPr>
          <a:xfrm>
            <a:off x="696913" y="13768"/>
            <a:ext cx="33763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内存的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主要结构：栈、堆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171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97005D95-344E-692C-C459-3186C6EC67F8}"/>
              </a:ext>
            </a:extLst>
          </p:cNvPr>
          <p:cNvSpPr txBox="1"/>
          <p:nvPr/>
        </p:nvSpPr>
        <p:spPr>
          <a:xfrm>
            <a:off x="696913" y="13768"/>
            <a:ext cx="2738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一维数组的内存解析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751B46F-DBDA-6BCA-EBBF-B78FA607860E}"/>
              </a:ext>
            </a:extLst>
          </p:cNvPr>
          <p:cNvGrpSpPr>
            <a:grpSpLocks/>
          </p:cNvGrpSpPr>
          <p:nvPr/>
        </p:nvGrpSpPr>
        <p:grpSpPr bwMode="auto">
          <a:xfrm>
            <a:off x="5099222" y="501965"/>
            <a:ext cx="3981157" cy="4255641"/>
            <a:chOff x="6565874" y="1354975"/>
            <a:chExt cx="2398614" cy="359389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FA8DCA8-5179-192F-16D3-786BA384DE5F}"/>
                </a:ext>
              </a:extLst>
            </p:cNvPr>
            <p:cNvSpPr/>
            <p:nvPr/>
          </p:nvSpPr>
          <p:spPr bwMode="auto">
            <a:xfrm>
              <a:off x="6565874" y="1354975"/>
              <a:ext cx="2398614" cy="3592863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50208" name="TextBox 2">
              <a:extLst>
                <a:ext uri="{FF2B5EF4-FFF2-40B4-BE49-F238E27FC236}">
                  <a16:creationId xmlns:a16="http://schemas.microsoft.com/office/drawing/2014/main" id="{7CA491F0-FED1-4DA0-3E80-3E5CF126E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8221" y="4549153"/>
              <a:ext cx="326267" cy="39971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047FFD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堆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AB819B6-79DD-6A83-75D7-0D399649AFAE}"/>
              </a:ext>
            </a:extLst>
          </p:cNvPr>
          <p:cNvGrpSpPr>
            <a:grpSpLocks/>
          </p:cNvGrpSpPr>
          <p:nvPr/>
        </p:nvGrpSpPr>
        <p:grpSpPr bwMode="auto">
          <a:xfrm>
            <a:off x="3435472" y="592373"/>
            <a:ext cx="1508938" cy="4164037"/>
            <a:chOff x="4441895" y="1347668"/>
            <a:chExt cx="1771200" cy="36001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5C9B895-B566-0263-DF59-ECB6AB145762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50203" name="TextBox 2">
              <a:extLst>
                <a:ext uri="{FF2B5EF4-FFF2-40B4-BE49-F238E27FC236}">
                  <a16:creationId xmlns:a16="http://schemas.microsoft.com/office/drawing/2014/main" id="{1A11FBF3-4210-03D4-C93D-30B42F14A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62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 dirty="0">
                  <a:solidFill>
                    <a:srgbClr val="FD0000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栈</a:t>
              </a:r>
              <a:endParaRPr lang="en-US" altLang="zh-CN" b="1" dirty="0">
                <a:solidFill>
                  <a:srgbClr val="FD0000"/>
                </a:solidFill>
                <a:latin typeface="Consolas" panose="020B0609020204030204" pitchFamily="49" charset="0"/>
                <a:ea typeface="思源黑体 CN Bold" panose="02010600030101010101" pitchFamily="34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581492E-D5C0-DA9C-3326-4548CA3011A8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06541A5-E3BF-EE77-BE9F-8D877CD2A611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9F1EE24-9F41-4ADB-B08D-2FDD103DB56C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FF02F677-3C93-DBFB-8958-BFB0C787FBB2}"/>
              </a:ext>
            </a:extLst>
          </p:cNvPr>
          <p:cNvSpPr txBox="1"/>
          <p:nvPr/>
        </p:nvSpPr>
        <p:spPr>
          <a:xfrm>
            <a:off x="184732" y="1632537"/>
            <a:ext cx="3019702" cy="2551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33B3"/>
                </a:solidFill>
                <a:latin typeface="Arial Unicode MS"/>
                <a:ea typeface="JetBrains Mono"/>
              </a:rPr>
              <a:t>public static void </a:t>
            </a:r>
            <a:r>
              <a:rPr lang="zh-CN" altLang="zh-CN" sz="1200" dirty="0">
                <a:solidFill>
                  <a:srgbClr val="00627A"/>
                </a:solidFill>
                <a:latin typeface="Arial Unicode MS"/>
                <a:ea typeface="JetBrains Mono"/>
              </a:rPr>
              <a:t>main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200" dirty="0">
                <a:solidFill>
                  <a:srgbClr val="000000"/>
                </a:solidFill>
                <a:latin typeface="Arial Unicode MS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[] args) {</a:t>
            </a:r>
            <a:b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33B3"/>
                </a:solidFill>
                <a:latin typeface="Arial Unicode MS"/>
                <a:ea typeface="JetBrains Mono"/>
              </a:rPr>
              <a:t>int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[] </a:t>
            </a:r>
            <a:r>
              <a:rPr lang="zh-CN" altLang="zh-CN" sz="1200" dirty="0">
                <a:solidFill>
                  <a:srgbClr val="000000"/>
                </a:solidFill>
                <a:latin typeface="Arial Unicode MS"/>
                <a:ea typeface="JetBrains Mono"/>
              </a:rPr>
              <a:t>arr1 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200" dirty="0">
                <a:solidFill>
                  <a:srgbClr val="0033B3"/>
                </a:solidFill>
                <a:latin typeface="Arial Unicode MS"/>
                <a:ea typeface="JetBrains Mono"/>
              </a:rPr>
              <a:t>new int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200" dirty="0">
                <a:solidFill>
                  <a:srgbClr val="1750EB"/>
                </a:solidFill>
                <a:latin typeface="Arial Unicode MS"/>
                <a:ea typeface="JetBrains Mono"/>
              </a:rPr>
              <a:t>4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];</a:t>
            </a:r>
            <a:b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Arial Unicode MS"/>
                <a:ea typeface="JetBrains Mono"/>
              </a:rPr>
              <a:t>arr1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200" dirty="0">
                <a:solidFill>
                  <a:srgbClr val="1750EB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] = </a:t>
            </a:r>
            <a:r>
              <a:rPr lang="zh-CN" altLang="zh-CN" sz="1200" dirty="0">
                <a:solidFill>
                  <a:srgbClr val="1750EB"/>
                </a:solidFill>
                <a:latin typeface="Arial Unicode MS"/>
                <a:ea typeface="JetBrains Mono"/>
              </a:rPr>
              <a:t>10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Arial Unicode MS"/>
                <a:ea typeface="JetBrains Mono"/>
              </a:rPr>
              <a:t>arr1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1200" dirty="0">
                <a:solidFill>
                  <a:srgbClr val="1750EB"/>
                </a:solidFill>
                <a:latin typeface="Arial Unicode MS"/>
                <a:ea typeface="JetBrains Mono"/>
              </a:rPr>
              <a:t>2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] = </a:t>
            </a:r>
            <a:r>
              <a:rPr lang="zh-CN" altLang="zh-CN" sz="1200" dirty="0">
                <a:solidFill>
                  <a:srgbClr val="1750EB"/>
                </a:solidFill>
                <a:latin typeface="Arial Unicode MS"/>
                <a:ea typeface="JetBrains Mono"/>
              </a:rPr>
              <a:t>20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b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1200" dirty="0">
                <a:solidFill>
                  <a:srgbClr val="000000"/>
                </a:solidFill>
                <a:latin typeface="Arial Unicode MS"/>
                <a:ea typeface="JetBrains Mono"/>
              </a:rPr>
              <a:t>String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[] arr2 = </a:t>
            </a:r>
            <a:r>
              <a:rPr lang="zh-CN" altLang="zh-CN" sz="1200" dirty="0">
                <a:solidFill>
                  <a:srgbClr val="0033B3"/>
                </a:solidFill>
                <a:latin typeface="Arial Unicode MS"/>
                <a:ea typeface="JetBrains Mono"/>
              </a:rPr>
              <a:t>new 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String[</a:t>
            </a:r>
            <a:r>
              <a:rPr lang="zh-CN" altLang="zh-CN" sz="1200" dirty="0">
                <a:solidFill>
                  <a:srgbClr val="1750EB"/>
                </a:solidFill>
                <a:latin typeface="Arial Unicode MS"/>
                <a:ea typeface="JetBrains Mono"/>
              </a:rPr>
              <a:t>2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];</a:t>
            </a:r>
            <a:b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    arr2[</a:t>
            </a:r>
            <a:r>
              <a:rPr lang="zh-CN" altLang="zh-CN" sz="1200" dirty="0">
                <a:solidFill>
                  <a:srgbClr val="1750E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] = </a:t>
            </a:r>
            <a:r>
              <a:rPr lang="zh-CN" altLang="zh-CN" sz="120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200" dirty="0">
                <a:solidFill>
                  <a:srgbClr val="067D1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周杰伦</a:t>
            </a:r>
            <a:r>
              <a:rPr lang="zh-CN" altLang="zh-CN" sz="120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;</a:t>
            </a:r>
            <a:b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    arr2 = </a:t>
            </a:r>
            <a:r>
              <a:rPr lang="zh-CN" altLang="zh-CN" sz="1200" dirty="0">
                <a:solidFill>
                  <a:srgbClr val="0033B3"/>
                </a:solidFill>
                <a:latin typeface="Arial Unicode MS"/>
                <a:ea typeface="JetBrains Mono"/>
              </a:rPr>
              <a:t>new 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String[</a:t>
            </a:r>
            <a:r>
              <a:rPr lang="zh-CN" altLang="zh-CN" sz="1200" dirty="0">
                <a:solidFill>
                  <a:srgbClr val="1750EB"/>
                </a:solidFill>
                <a:latin typeface="Arial Unicode MS"/>
                <a:ea typeface="JetBrains Mono"/>
              </a:rPr>
              <a:t>3</a:t>
            </a: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];</a:t>
            </a:r>
            <a:b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</a:br>
            <a:r>
              <a:rPr lang="zh-CN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35" name="TextBox 4">
            <a:extLst>
              <a:ext uri="{FF2B5EF4-FFF2-40B4-BE49-F238E27FC236}">
                <a16:creationId xmlns:a16="http://schemas.microsoft.com/office/drawing/2014/main" id="{29883969-6EF1-AD23-C89D-E3CB243DE4B0}"/>
              </a:ext>
            </a:extLst>
          </p:cNvPr>
          <p:cNvSpPr txBox="1"/>
          <p:nvPr/>
        </p:nvSpPr>
        <p:spPr>
          <a:xfrm>
            <a:off x="168276" y="545996"/>
            <a:ext cx="27385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举例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：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基本使用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0D78B-C331-C87A-C73E-E3FC61F37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A93FEA8-2A3F-4759-C444-93B7CB7B1496}"/>
              </a:ext>
            </a:extLst>
          </p:cNvPr>
          <p:cNvSpPr/>
          <p:nvPr/>
        </p:nvSpPr>
        <p:spPr>
          <a:xfrm>
            <a:off x="3491760" y="2571750"/>
            <a:ext cx="1392114" cy="16119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CFD1D2-A89A-9B64-23CE-32595341801A}"/>
              </a:ext>
            </a:extLst>
          </p:cNvPr>
          <p:cNvSpPr txBox="1"/>
          <p:nvPr/>
        </p:nvSpPr>
        <p:spPr>
          <a:xfrm>
            <a:off x="3457608" y="2237071"/>
            <a:ext cx="686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main(</a:t>
            </a:r>
            <a:r>
              <a:rPr lang="zh-CN" altLang="en-US" sz="1400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87EDF3-E3A5-9BEC-B101-0C066481C7B9}"/>
              </a:ext>
            </a:extLst>
          </p:cNvPr>
          <p:cNvSpPr txBox="1"/>
          <p:nvPr/>
        </p:nvSpPr>
        <p:spPr>
          <a:xfrm>
            <a:off x="3605645" y="3709555"/>
            <a:ext cx="1148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arr1:0x12ab</a:t>
            </a:r>
            <a:endParaRPr lang="zh-CN" altLang="en-US" sz="1400"/>
          </a:p>
        </p:txBody>
      </p:sp>
      <p:graphicFrame>
        <p:nvGraphicFramePr>
          <p:cNvPr id="9" name="表格 11">
            <a:extLst>
              <a:ext uri="{FF2B5EF4-FFF2-40B4-BE49-F238E27FC236}">
                <a16:creationId xmlns:a16="http://schemas.microsoft.com/office/drawing/2014/main" id="{B45DB505-116F-6BE4-0DC5-74560912E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16268"/>
              </p:ext>
            </p:extLst>
          </p:nvPr>
        </p:nvGraphicFramePr>
        <p:xfrm>
          <a:off x="5926471" y="3342095"/>
          <a:ext cx="476805" cy="129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805">
                  <a:extLst>
                    <a:ext uri="{9D8B030D-6E8A-4147-A177-3AD203B41FA5}">
                      <a16:colId xmlns:a16="http://schemas.microsoft.com/office/drawing/2014/main" val="892080482"/>
                    </a:ext>
                  </a:extLst>
                </a:gridCol>
              </a:tblGrid>
              <a:tr h="324860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40061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934571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958963"/>
                  </a:ext>
                </a:extLst>
              </a:tr>
              <a:tr h="324860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698293"/>
                  </a:ext>
                </a:extLst>
              </a:tr>
            </a:tbl>
          </a:graphicData>
        </a:graphic>
      </p:graphicFrame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DAC08F8-53FB-C17D-0207-03E307CF8CF7}"/>
              </a:ext>
            </a:extLst>
          </p:cNvPr>
          <p:cNvCxnSpPr/>
          <p:nvPr/>
        </p:nvCxnSpPr>
        <p:spPr>
          <a:xfrm>
            <a:off x="5926471" y="3190009"/>
            <a:ext cx="0" cy="15208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3BEED66-CAF9-275D-0F02-074382E1B894}"/>
              </a:ext>
            </a:extLst>
          </p:cNvPr>
          <p:cNvSpPr txBox="1"/>
          <p:nvPr/>
        </p:nvSpPr>
        <p:spPr>
          <a:xfrm>
            <a:off x="5828381" y="2908111"/>
            <a:ext cx="1149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0x12ab</a:t>
            </a:r>
            <a:endParaRPr lang="zh-CN" altLang="en-US" sz="160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696C1B-75E3-997D-0D3B-58B72F482222}"/>
              </a:ext>
            </a:extLst>
          </p:cNvPr>
          <p:cNvCxnSpPr>
            <a:cxnSpLocks/>
          </p:cNvCxnSpPr>
          <p:nvPr/>
        </p:nvCxnSpPr>
        <p:spPr>
          <a:xfrm flipV="1">
            <a:off x="4754412" y="3377717"/>
            <a:ext cx="1172059" cy="38094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9E165FC-C771-6941-18FA-DEC53DF265C4}"/>
              </a:ext>
            </a:extLst>
          </p:cNvPr>
          <p:cNvCxnSpPr/>
          <p:nvPr/>
        </p:nvCxnSpPr>
        <p:spPr>
          <a:xfrm>
            <a:off x="6005945" y="3377717"/>
            <a:ext cx="158928" cy="19047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B70E0F8-90C0-5054-C052-26E2D2B669AC}"/>
              </a:ext>
            </a:extLst>
          </p:cNvPr>
          <p:cNvSpPr txBox="1"/>
          <p:nvPr/>
        </p:nvSpPr>
        <p:spPr>
          <a:xfrm>
            <a:off x="6342741" y="3324576"/>
            <a:ext cx="47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</a:t>
            </a:r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2BCE733-AA7B-86D0-F29E-A02C327A4884}"/>
              </a:ext>
            </a:extLst>
          </p:cNvPr>
          <p:cNvCxnSpPr/>
          <p:nvPr/>
        </p:nvCxnSpPr>
        <p:spPr>
          <a:xfrm>
            <a:off x="5974864" y="4019453"/>
            <a:ext cx="158938" cy="16635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7B4F646-3AB5-935C-1753-ACAADBD5A1B1}"/>
              </a:ext>
            </a:extLst>
          </p:cNvPr>
          <p:cNvSpPr txBox="1"/>
          <p:nvPr/>
        </p:nvSpPr>
        <p:spPr>
          <a:xfrm>
            <a:off x="6441646" y="3956519"/>
            <a:ext cx="47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20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7F51BF5-6230-5DDC-BA25-C67823998DB1}"/>
              </a:ext>
            </a:extLst>
          </p:cNvPr>
          <p:cNvSpPr txBox="1"/>
          <p:nvPr/>
        </p:nvSpPr>
        <p:spPr>
          <a:xfrm>
            <a:off x="3615997" y="3283706"/>
            <a:ext cx="1148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arr2:0xaabb</a:t>
            </a:r>
            <a:endParaRPr lang="zh-CN" altLang="en-US" sz="1400"/>
          </a:p>
        </p:txBody>
      </p:sp>
      <p:graphicFrame>
        <p:nvGraphicFramePr>
          <p:cNvPr id="29" name="表格 29">
            <a:extLst>
              <a:ext uri="{FF2B5EF4-FFF2-40B4-BE49-F238E27FC236}">
                <a16:creationId xmlns:a16="http://schemas.microsoft.com/office/drawing/2014/main" id="{A5FA7114-8D05-821D-87DA-577FFCC6C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416640"/>
              </p:ext>
            </p:extLst>
          </p:nvPr>
        </p:nvGraphicFramePr>
        <p:xfrm>
          <a:off x="7179173" y="1897465"/>
          <a:ext cx="722272" cy="831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272">
                  <a:extLst>
                    <a:ext uri="{9D8B030D-6E8A-4147-A177-3AD203B41FA5}">
                      <a16:colId xmlns:a16="http://schemas.microsoft.com/office/drawing/2014/main" val="3929256109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854217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9682"/>
                  </a:ext>
                </a:extLst>
              </a:tr>
            </a:tbl>
          </a:graphicData>
        </a:graphic>
      </p:graphicFrame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C6A4135-1907-1797-A8FE-073BD90C937E}"/>
              </a:ext>
            </a:extLst>
          </p:cNvPr>
          <p:cNvCxnSpPr/>
          <p:nvPr/>
        </p:nvCxnSpPr>
        <p:spPr>
          <a:xfrm>
            <a:off x="7179173" y="1764572"/>
            <a:ext cx="0" cy="13289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76" name="文本框 50175">
            <a:extLst>
              <a:ext uri="{FF2B5EF4-FFF2-40B4-BE49-F238E27FC236}">
                <a16:creationId xmlns:a16="http://schemas.microsoft.com/office/drawing/2014/main" id="{30C86803-63BA-036F-8EF0-538089A12306}"/>
              </a:ext>
            </a:extLst>
          </p:cNvPr>
          <p:cNvSpPr txBox="1"/>
          <p:nvPr/>
        </p:nvSpPr>
        <p:spPr>
          <a:xfrm>
            <a:off x="7009475" y="1501326"/>
            <a:ext cx="1090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0xaabb</a:t>
            </a:r>
            <a:endParaRPr lang="zh-CN" altLang="en-US" sz="1400"/>
          </a:p>
        </p:txBody>
      </p:sp>
      <p:cxnSp>
        <p:nvCxnSpPr>
          <p:cNvPr id="50178" name="直接箭头连接符 50177">
            <a:extLst>
              <a:ext uri="{FF2B5EF4-FFF2-40B4-BE49-F238E27FC236}">
                <a16:creationId xmlns:a16="http://schemas.microsoft.com/office/drawing/2014/main" id="{EF551376-9917-7120-E9EB-C01CC05BDC9A}"/>
              </a:ext>
            </a:extLst>
          </p:cNvPr>
          <p:cNvCxnSpPr>
            <a:cxnSpLocks/>
          </p:cNvCxnSpPr>
          <p:nvPr/>
        </p:nvCxnSpPr>
        <p:spPr>
          <a:xfrm flipV="1">
            <a:off x="4595466" y="1971518"/>
            <a:ext cx="2593657" cy="140619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80" name="直接连接符 50179">
            <a:extLst>
              <a:ext uri="{FF2B5EF4-FFF2-40B4-BE49-F238E27FC236}">
                <a16:creationId xmlns:a16="http://schemas.microsoft.com/office/drawing/2014/main" id="{6BD5B36F-C607-45E5-D252-8619F46065F1}"/>
              </a:ext>
            </a:extLst>
          </p:cNvPr>
          <p:cNvCxnSpPr/>
          <p:nvPr/>
        </p:nvCxnSpPr>
        <p:spPr>
          <a:xfrm>
            <a:off x="7300825" y="2409990"/>
            <a:ext cx="305421" cy="11949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1" name="文本框 50180">
            <a:extLst>
              <a:ext uri="{FF2B5EF4-FFF2-40B4-BE49-F238E27FC236}">
                <a16:creationId xmlns:a16="http://schemas.microsoft.com/office/drawing/2014/main" id="{DB8F73AF-AC88-E223-F714-EEEBFA1A1DD2}"/>
              </a:ext>
            </a:extLst>
          </p:cNvPr>
          <p:cNvSpPr txBox="1"/>
          <p:nvPr/>
        </p:nvSpPr>
        <p:spPr>
          <a:xfrm>
            <a:off x="7948119" y="2360971"/>
            <a:ext cx="75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周杰伦</a:t>
            </a:r>
          </a:p>
        </p:txBody>
      </p:sp>
      <p:graphicFrame>
        <p:nvGraphicFramePr>
          <p:cNvPr id="50182" name="表格 50182">
            <a:extLst>
              <a:ext uri="{FF2B5EF4-FFF2-40B4-BE49-F238E27FC236}">
                <a16:creationId xmlns:a16="http://schemas.microsoft.com/office/drawing/2014/main" id="{7AB15824-F0E2-2730-6AF8-F98CBCED7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133069"/>
              </p:ext>
            </p:extLst>
          </p:nvPr>
        </p:nvGraphicFramePr>
        <p:xfrm>
          <a:off x="5887285" y="967972"/>
          <a:ext cx="720436" cy="10927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436">
                  <a:extLst>
                    <a:ext uri="{9D8B030D-6E8A-4147-A177-3AD203B41FA5}">
                      <a16:colId xmlns:a16="http://schemas.microsoft.com/office/drawing/2014/main" val="3873816076"/>
                    </a:ext>
                  </a:extLst>
                </a:gridCol>
              </a:tblGrid>
              <a:tr h="364262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189533"/>
                  </a:ext>
                </a:extLst>
              </a:tr>
              <a:tr h="364262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758667"/>
                  </a:ext>
                </a:extLst>
              </a:tr>
              <a:tr h="364262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5612"/>
                  </a:ext>
                </a:extLst>
              </a:tr>
            </a:tbl>
          </a:graphicData>
        </a:graphic>
      </p:graphicFrame>
      <p:cxnSp>
        <p:nvCxnSpPr>
          <p:cNvPr id="50184" name="直接连接符 50183">
            <a:extLst>
              <a:ext uri="{FF2B5EF4-FFF2-40B4-BE49-F238E27FC236}">
                <a16:creationId xmlns:a16="http://schemas.microsoft.com/office/drawing/2014/main" id="{0B7DE634-5006-9B46-507D-9B153439ED0A}"/>
              </a:ext>
            </a:extLst>
          </p:cNvPr>
          <p:cNvCxnSpPr/>
          <p:nvPr/>
        </p:nvCxnSpPr>
        <p:spPr>
          <a:xfrm>
            <a:off x="5896631" y="859291"/>
            <a:ext cx="0" cy="13289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5" name="文本框 50184">
            <a:extLst>
              <a:ext uri="{FF2B5EF4-FFF2-40B4-BE49-F238E27FC236}">
                <a16:creationId xmlns:a16="http://schemas.microsoft.com/office/drawing/2014/main" id="{14B9F999-8233-7DEE-5863-358FEDBE1E8C}"/>
              </a:ext>
            </a:extLst>
          </p:cNvPr>
          <p:cNvSpPr txBox="1"/>
          <p:nvPr/>
        </p:nvSpPr>
        <p:spPr>
          <a:xfrm>
            <a:off x="5726933" y="596045"/>
            <a:ext cx="1090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0x12cd</a:t>
            </a:r>
            <a:endParaRPr lang="zh-CN" altLang="en-US" sz="1400"/>
          </a:p>
        </p:txBody>
      </p:sp>
      <p:cxnSp>
        <p:nvCxnSpPr>
          <p:cNvPr id="50187" name="直接连接符 50186">
            <a:extLst>
              <a:ext uri="{FF2B5EF4-FFF2-40B4-BE49-F238E27FC236}">
                <a16:creationId xmlns:a16="http://schemas.microsoft.com/office/drawing/2014/main" id="{0642C3B7-671C-266B-6F3B-42BF4F10AEAA}"/>
              </a:ext>
            </a:extLst>
          </p:cNvPr>
          <p:cNvCxnSpPr>
            <a:stCxn id="28" idx="0"/>
          </p:cNvCxnSpPr>
          <p:nvPr/>
        </p:nvCxnSpPr>
        <p:spPr>
          <a:xfrm>
            <a:off x="4190381" y="3283706"/>
            <a:ext cx="405085" cy="28448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8" name="文本框 50187">
            <a:extLst>
              <a:ext uri="{FF2B5EF4-FFF2-40B4-BE49-F238E27FC236}">
                <a16:creationId xmlns:a16="http://schemas.microsoft.com/office/drawing/2014/main" id="{C8D90950-CB15-31E6-73C3-1E97E5EE1E1C}"/>
              </a:ext>
            </a:extLst>
          </p:cNvPr>
          <p:cNvSpPr txBox="1"/>
          <p:nvPr/>
        </p:nvSpPr>
        <p:spPr>
          <a:xfrm>
            <a:off x="3977351" y="2982191"/>
            <a:ext cx="765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0x12cd</a:t>
            </a:r>
            <a:endParaRPr lang="zh-CN" altLang="en-US" sz="1400"/>
          </a:p>
        </p:txBody>
      </p:sp>
      <p:cxnSp>
        <p:nvCxnSpPr>
          <p:cNvPr id="50190" name="直接箭头连接符 50189">
            <a:extLst>
              <a:ext uri="{FF2B5EF4-FFF2-40B4-BE49-F238E27FC236}">
                <a16:creationId xmlns:a16="http://schemas.microsoft.com/office/drawing/2014/main" id="{2C618D25-0621-3B22-9B34-3D8F26DEF733}"/>
              </a:ext>
            </a:extLst>
          </p:cNvPr>
          <p:cNvCxnSpPr>
            <a:stCxn id="50188" idx="3"/>
          </p:cNvCxnSpPr>
          <p:nvPr/>
        </p:nvCxnSpPr>
        <p:spPr>
          <a:xfrm flipV="1">
            <a:off x="4742557" y="992184"/>
            <a:ext cx="1144728" cy="214389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91" name="乘号 50190">
            <a:extLst>
              <a:ext uri="{FF2B5EF4-FFF2-40B4-BE49-F238E27FC236}">
                <a16:creationId xmlns:a16="http://schemas.microsoft.com/office/drawing/2014/main" id="{5B4E7838-E794-0F2A-AF2E-000226D157C3}"/>
              </a:ext>
            </a:extLst>
          </p:cNvPr>
          <p:cNvSpPr/>
          <p:nvPr/>
        </p:nvSpPr>
        <p:spPr>
          <a:xfrm>
            <a:off x="5455227" y="2629173"/>
            <a:ext cx="391036" cy="432353"/>
          </a:xfrm>
          <a:prstGeom prst="mathMultiply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>
            <a:extLst>
              <a:ext uri="{FF2B5EF4-FFF2-40B4-BE49-F238E27FC236}">
                <a16:creationId xmlns:a16="http://schemas.microsoft.com/office/drawing/2014/main" id="{97005D95-344E-692C-C459-3186C6EC67F8}"/>
              </a:ext>
            </a:extLst>
          </p:cNvPr>
          <p:cNvSpPr txBox="1"/>
          <p:nvPr/>
        </p:nvSpPr>
        <p:spPr>
          <a:xfrm>
            <a:off x="696913" y="13768"/>
            <a:ext cx="2738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一维数组的内存解析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A8DCA8-5179-192F-16D3-786BA384DE5F}"/>
              </a:ext>
            </a:extLst>
          </p:cNvPr>
          <p:cNvSpPr/>
          <p:nvPr/>
        </p:nvSpPr>
        <p:spPr bwMode="auto">
          <a:xfrm>
            <a:off x="5741386" y="600398"/>
            <a:ext cx="3346343" cy="41560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AB819B6-79DD-6A83-75D7-0D399649AFAE}"/>
              </a:ext>
            </a:extLst>
          </p:cNvPr>
          <p:cNvGrpSpPr>
            <a:grpSpLocks/>
          </p:cNvGrpSpPr>
          <p:nvPr/>
        </p:nvGrpSpPr>
        <p:grpSpPr bwMode="auto">
          <a:xfrm>
            <a:off x="4065268" y="600398"/>
            <a:ext cx="1508938" cy="4164037"/>
            <a:chOff x="4441895" y="1347668"/>
            <a:chExt cx="1771200" cy="36001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5C9B895-B566-0263-DF59-ECB6AB145762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50203" name="TextBox 2">
              <a:extLst>
                <a:ext uri="{FF2B5EF4-FFF2-40B4-BE49-F238E27FC236}">
                  <a16:creationId xmlns:a16="http://schemas.microsoft.com/office/drawing/2014/main" id="{1A11FBF3-4210-03D4-C93D-30B42F14A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62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FD0000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栈</a:t>
              </a:r>
              <a:endParaRPr lang="en-US" altLang="zh-CN" b="1">
                <a:solidFill>
                  <a:srgbClr val="FD0000"/>
                </a:solidFill>
                <a:latin typeface="Consolas" panose="020B0609020204030204" pitchFamily="49" charset="0"/>
                <a:ea typeface="思源黑体 CN Bold" panose="02010600030101010101" pitchFamily="34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581492E-D5C0-DA9C-3326-4548CA3011A8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06541A5-E3BF-EE77-BE9F-8D877CD2A611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9F1EE24-9F41-4ADB-B08D-2FDD103DB56C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3">
            <a:extLst>
              <a:ext uri="{FF2B5EF4-FFF2-40B4-BE49-F238E27FC236}">
                <a16:creationId xmlns:a16="http://schemas.microsoft.com/office/drawing/2014/main" id="{FF02F677-3C93-DBFB-8958-BFB0C787FBB2}"/>
              </a:ext>
            </a:extLst>
          </p:cNvPr>
          <p:cNvSpPr txBox="1"/>
          <p:nvPr/>
        </p:nvSpPr>
        <p:spPr>
          <a:xfrm>
            <a:off x="184731" y="1409622"/>
            <a:ext cx="3589953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args) {</a:t>
            </a:r>
            <a:b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A8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A8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int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];</a:t>
            </a:r>
            <a:b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A8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A8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7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A8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A8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en-US" altLang="zh-CN" sz="1200" b="0" u="none" strike="noStrike" cap="none" normalizeH="0" baseline="0" dirty="0">
                <a:ln>
                  <a:noFill/>
                </a:ln>
                <a:solidFill>
                  <a:srgbClr val="0A8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]);</a:t>
            </a:r>
            <a:b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]);</a:t>
            </a:r>
            <a:b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]);</a:t>
            </a:r>
            <a:b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endParaRPr kumimoji="0" lang="en-US" altLang="zh-CN" sz="1200" b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080808"/>
                </a:solidFill>
                <a:latin typeface="Arial Unicode MS"/>
                <a:ea typeface="JetBrains Mono"/>
              </a:rPr>
              <a:t>   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A804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A8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定义数组变量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A8040"/>
                </a:solidFill>
                <a:effectLst/>
                <a:latin typeface="Arial Unicode MS"/>
                <a:ea typeface="JetBrains Mono"/>
              </a:rPr>
              <a:t>arr</a:t>
            </a:r>
            <a:r>
              <a:rPr kumimoji="0" lang="en-US" altLang="zh-CN" sz="1200" b="0" u="none" strike="noStrike" cap="none" normalizeH="0" baseline="0" dirty="0">
                <a:ln>
                  <a:noFill/>
                </a:ln>
                <a:solidFill>
                  <a:srgbClr val="0A8040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A8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，将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A8040"/>
                </a:solidFill>
                <a:effectLst/>
                <a:latin typeface="Arial Unicode MS"/>
                <a:ea typeface="JetBrains Mono"/>
              </a:rPr>
              <a:t>arr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A8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的地址赋值给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A8040"/>
                </a:solidFill>
                <a:effectLst/>
                <a:latin typeface="Arial Unicode MS"/>
                <a:ea typeface="JetBrains Mono"/>
              </a:rPr>
              <a:t>arr</a:t>
            </a:r>
            <a:r>
              <a:rPr kumimoji="0" lang="en-US" altLang="zh-CN" sz="1200" b="0" u="none" strike="noStrike" cap="none" normalizeH="0" baseline="0" dirty="0">
                <a:ln>
                  <a:noFill/>
                </a:ln>
                <a:solidFill>
                  <a:srgbClr val="0A8040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A804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A804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zh-CN" sz="1200" b="0" u="none" strike="noStrike" cap="none" normalizeH="0" baseline="0" dirty="0">
                <a:ln>
                  <a:noFill/>
                </a:ln>
                <a:solidFill>
                  <a:srgbClr val="0A804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A804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</a:t>
            </a:r>
            <a:r>
              <a:rPr kumimoji="0" lang="en-US" altLang="zh-CN" sz="12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</a:t>
            </a:r>
            <a:r>
              <a:rPr kumimoji="0" lang="en-US" altLang="zh-CN" sz="12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9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])</a:t>
            </a:r>
            <a:r>
              <a:rPr kumimoji="0" lang="zh-CN" altLang="zh-CN" sz="12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en-US" altLang="zh-CN" sz="12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en-US" altLang="zh-CN" sz="1200">
                <a:solidFill>
                  <a:srgbClr val="0A8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//9</a:t>
            </a:r>
            <a:b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Box 4">
            <a:extLst>
              <a:ext uri="{FF2B5EF4-FFF2-40B4-BE49-F238E27FC236}">
                <a16:creationId xmlns:a16="http://schemas.microsoft.com/office/drawing/2014/main" id="{29883969-6EF1-AD23-C89D-E3CB243DE4B0}"/>
              </a:ext>
            </a:extLst>
          </p:cNvPr>
          <p:cNvSpPr txBox="1"/>
          <p:nvPr/>
        </p:nvSpPr>
        <p:spPr>
          <a:xfrm>
            <a:off x="168276" y="545996"/>
            <a:ext cx="37352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举例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：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两个变量指向一个一维数组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A799F1-C507-346B-9397-F284912BD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F84B6FEA-2485-3E12-BEE8-34D66F3F6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8850" y="4295235"/>
            <a:ext cx="541529" cy="4623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b="1">
                <a:solidFill>
                  <a:srgbClr val="047FFD"/>
                </a:solidFill>
                <a:latin typeface="Consolas" panose="020B0609020204030204" pitchFamily="49" charset="0"/>
                <a:ea typeface="思源黑体 CN Bold" panose="02010600030101010101" pitchFamily="34" charset="-122"/>
              </a:rPr>
              <a:t>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52166CC-1B12-C348-FF92-33C34CC3BF2A}"/>
              </a:ext>
            </a:extLst>
          </p:cNvPr>
          <p:cNvSpPr/>
          <p:nvPr/>
        </p:nvSpPr>
        <p:spPr>
          <a:xfrm>
            <a:off x="4192172" y="2293034"/>
            <a:ext cx="1294228" cy="19005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AC42A1B-D99C-473C-B121-2EBA3BEFFDE2}"/>
              </a:ext>
            </a:extLst>
          </p:cNvPr>
          <p:cNvSpPr txBox="1"/>
          <p:nvPr/>
        </p:nvSpPr>
        <p:spPr>
          <a:xfrm>
            <a:off x="4152876" y="1963191"/>
            <a:ext cx="686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main(</a:t>
            </a:r>
            <a:r>
              <a:rPr lang="zh-CN" altLang="en-US" sz="1400" dirty="0"/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97EFC0-1A25-EAF6-BDFF-D1BC9B44B5F6}"/>
              </a:ext>
            </a:extLst>
          </p:cNvPr>
          <p:cNvSpPr txBox="1"/>
          <p:nvPr/>
        </p:nvSpPr>
        <p:spPr>
          <a:xfrm>
            <a:off x="4192172" y="3730336"/>
            <a:ext cx="1243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arr:0x12ab</a:t>
            </a:r>
            <a:endParaRPr lang="zh-CN" altLang="en-US" sz="140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F5647B38-29E8-7D5B-FA5F-9164DB2C6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178185"/>
              </p:ext>
            </p:extLst>
          </p:nvPr>
        </p:nvGraphicFramePr>
        <p:xfrm>
          <a:off x="6536666" y="3400364"/>
          <a:ext cx="699655" cy="1029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655">
                  <a:extLst>
                    <a:ext uri="{9D8B030D-6E8A-4147-A177-3AD203B41FA5}">
                      <a16:colId xmlns:a16="http://schemas.microsoft.com/office/drawing/2014/main" val="1540153835"/>
                    </a:ext>
                  </a:extLst>
                </a:gridCol>
              </a:tblGrid>
              <a:tr h="343092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039198"/>
                  </a:ext>
                </a:extLst>
              </a:tr>
              <a:tr h="343092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590608"/>
                  </a:ext>
                </a:extLst>
              </a:tr>
              <a:tr h="343092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356602"/>
                  </a:ext>
                </a:extLst>
              </a:tr>
            </a:tbl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CD63787-B1C4-48D8-1308-B5EAAAC732D3}"/>
              </a:ext>
            </a:extLst>
          </p:cNvPr>
          <p:cNvCxnSpPr/>
          <p:nvPr/>
        </p:nvCxnSpPr>
        <p:spPr>
          <a:xfrm>
            <a:off x="6536666" y="3243308"/>
            <a:ext cx="0" cy="15705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6459B2A-0255-4FD0-FFF6-A1D9550F7943}"/>
              </a:ext>
            </a:extLst>
          </p:cNvPr>
          <p:cNvSpPr txBox="1"/>
          <p:nvPr/>
        </p:nvSpPr>
        <p:spPr>
          <a:xfrm>
            <a:off x="6394683" y="2962174"/>
            <a:ext cx="1505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0x12ab</a:t>
            </a:r>
            <a:endParaRPr lang="zh-CN" altLang="en-US" sz="140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7EAF12C-1B71-54FF-EC85-2BC0B3B424E2}"/>
              </a:ext>
            </a:extLst>
          </p:cNvPr>
          <p:cNvCxnSpPr/>
          <p:nvPr/>
        </p:nvCxnSpPr>
        <p:spPr>
          <a:xfrm flipV="1">
            <a:off x="5225262" y="3400364"/>
            <a:ext cx="1311404" cy="48386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EC20AA5-8D01-43EC-01FE-41E28C81BF28}"/>
              </a:ext>
            </a:extLst>
          </p:cNvPr>
          <p:cNvCxnSpPr/>
          <p:nvPr/>
        </p:nvCxnSpPr>
        <p:spPr>
          <a:xfrm>
            <a:off x="6536666" y="3512127"/>
            <a:ext cx="248598" cy="13016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5431C13-A1C5-17CF-0860-FF6B45803B27}"/>
              </a:ext>
            </a:extLst>
          </p:cNvPr>
          <p:cNvSpPr txBox="1"/>
          <p:nvPr/>
        </p:nvSpPr>
        <p:spPr>
          <a:xfrm>
            <a:off x="6894783" y="3387581"/>
            <a:ext cx="33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C73675C-B6B4-2062-84B8-38F52756A8A7}"/>
              </a:ext>
            </a:extLst>
          </p:cNvPr>
          <p:cNvCxnSpPr/>
          <p:nvPr/>
        </p:nvCxnSpPr>
        <p:spPr>
          <a:xfrm>
            <a:off x="6555051" y="3824104"/>
            <a:ext cx="248598" cy="13016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5B524EF-E20C-8C40-6B58-385F2DB28275}"/>
              </a:ext>
            </a:extLst>
          </p:cNvPr>
          <p:cNvSpPr txBox="1"/>
          <p:nvPr/>
        </p:nvSpPr>
        <p:spPr>
          <a:xfrm>
            <a:off x="6913168" y="3699558"/>
            <a:ext cx="33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</a:t>
            </a:r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B246023-99D2-1A02-770E-A8405F006CCD}"/>
              </a:ext>
            </a:extLst>
          </p:cNvPr>
          <p:cNvCxnSpPr/>
          <p:nvPr/>
        </p:nvCxnSpPr>
        <p:spPr>
          <a:xfrm>
            <a:off x="6560444" y="4174408"/>
            <a:ext cx="248598" cy="13016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8469CCA-6F8B-FD0B-3F5E-678A1C8AD434}"/>
              </a:ext>
            </a:extLst>
          </p:cNvPr>
          <p:cNvSpPr txBox="1"/>
          <p:nvPr/>
        </p:nvSpPr>
        <p:spPr>
          <a:xfrm>
            <a:off x="6918561" y="4049862"/>
            <a:ext cx="33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B2E8C2B-FE50-C280-0161-ED195505344A}"/>
              </a:ext>
            </a:extLst>
          </p:cNvPr>
          <p:cNvSpPr txBox="1"/>
          <p:nvPr/>
        </p:nvSpPr>
        <p:spPr>
          <a:xfrm>
            <a:off x="4218944" y="3269951"/>
            <a:ext cx="1216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arr1:0x12ab</a:t>
            </a:r>
            <a:endParaRPr lang="zh-CN" altLang="en-US" sz="140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D1E0ABB-6EB8-9A89-2C36-AB8D94E6205F}"/>
              </a:ext>
            </a:extLst>
          </p:cNvPr>
          <p:cNvCxnSpPr>
            <a:stCxn id="27" idx="3"/>
          </p:cNvCxnSpPr>
          <p:nvPr/>
        </p:nvCxnSpPr>
        <p:spPr>
          <a:xfrm flipV="1">
            <a:off x="5435916" y="3400364"/>
            <a:ext cx="1100750" cy="2347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77" name="直接连接符 50176">
            <a:extLst>
              <a:ext uri="{FF2B5EF4-FFF2-40B4-BE49-F238E27FC236}">
                <a16:creationId xmlns:a16="http://schemas.microsoft.com/office/drawing/2014/main" id="{855569BC-43C2-AC27-9B98-00AB41F37970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6913168" y="3884224"/>
            <a:ext cx="334059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78" name="文本框 50177">
            <a:extLst>
              <a:ext uri="{FF2B5EF4-FFF2-40B4-BE49-F238E27FC236}">
                <a16:creationId xmlns:a16="http://schemas.microsoft.com/office/drawing/2014/main" id="{B45380AB-C40D-252D-614D-9E1C7EBE461A}"/>
              </a:ext>
            </a:extLst>
          </p:cNvPr>
          <p:cNvSpPr txBox="1"/>
          <p:nvPr/>
        </p:nvSpPr>
        <p:spPr>
          <a:xfrm>
            <a:off x="7295340" y="3705353"/>
            <a:ext cx="33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6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71B49E89-1172-6118-7C7F-DEA382F18FCD}"/>
              </a:ext>
            </a:extLst>
          </p:cNvPr>
          <p:cNvSpPr txBox="1"/>
          <p:nvPr/>
        </p:nvSpPr>
        <p:spPr>
          <a:xfrm>
            <a:off x="696913" y="13768"/>
            <a:ext cx="41951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二维数组的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内存解析（形象理解）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7AE82468-793E-A12F-C5CC-40AE4042129F}"/>
              </a:ext>
            </a:extLst>
          </p:cNvPr>
          <p:cNvSpPr txBox="1"/>
          <p:nvPr/>
        </p:nvSpPr>
        <p:spPr>
          <a:xfrm>
            <a:off x="741571" y="2630615"/>
            <a:ext cx="2700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int[][] </a:t>
            </a:r>
            <a:r>
              <a:rPr lang="en-US" altLang="zh-CN" sz="1500" dirty="0" err="1"/>
              <a:t>arr</a:t>
            </a:r>
            <a:r>
              <a:rPr lang="en-US" altLang="zh-CN" sz="1500" dirty="0"/>
              <a:t> = new int[3][2];</a:t>
            </a:r>
            <a:endParaRPr lang="zh-CN" altLang="en-US" sz="15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B3499BD-E51C-5996-CED6-3C195FECD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373247"/>
              </p:ext>
            </p:extLst>
          </p:nvPr>
        </p:nvGraphicFramePr>
        <p:xfrm>
          <a:off x="4730022" y="1275606"/>
          <a:ext cx="1745940" cy="33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868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12</a:t>
                      </a:r>
                      <a:endParaRPr lang="zh-CN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609CA58-3876-B104-99DD-A50A81E84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52563"/>
              </p:ext>
            </p:extLst>
          </p:nvPr>
        </p:nvGraphicFramePr>
        <p:xfrm>
          <a:off x="4730021" y="1707654"/>
          <a:ext cx="2630898" cy="33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868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BD933D8-D19A-F188-411E-030DB55E6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832740"/>
              </p:ext>
            </p:extLst>
          </p:nvPr>
        </p:nvGraphicFramePr>
        <p:xfrm>
          <a:off x="4730022" y="2247714"/>
          <a:ext cx="3546568" cy="343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6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6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3734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9">
            <a:extLst>
              <a:ext uri="{FF2B5EF4-FFF2-40B4-BE49-F238E27FC236}">
                <a16:creationId xmlns:a16="http://schemas.microsoft.com/office/drawing/2014/main" id="{5CC44212-F966-0A10-4A05-3F56AB011350}"/>
              </a:ext>
            </a:extLst>
          </p:cNvPr>
          <p:cNvSpPr txBox="1"/>
          <p:nvPr/>
        </p:nvSpPr>
        <p:spPr>
          <a:xfrm>
            <a:off x="6620232" y="1275606"/>
            <a:ext cx="11881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/>
              <a:t>arr[0</a:t>
            </a:r>
            <a:r>
              <a:rPr lang="en-US" altLang="zh-CN" sz="1500" b="1" dirty="0"/>
              <a:t>]</a:t>
            </a:r>
            <a:endParaRPr lang="zh-CN" altLang="en-US" sz="1500" b="1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DD3CDB62-2F50-D449-D6C7-5D86BA8F0369}"/>
              </a:ext>
            </a:extLst>
          </p:cNvPr>
          <p:cNvSpPr txBox="1"/>
          <p:nvPr/>
        </p:nvSpPr>
        <p:spPr>
          <a:xfrm>
            <a:off x="7749215" y="1707654"/>
            <a:ext cx="6746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/>
              <a:t>arr[1</a:t>
            </a:r>
            <a:r>
              <a:rPr lang="en-US" altLang="zh-CN" sz="1500" b="1" dirty="0"/>
              <a:t>]</a:t>
            </a:r>
            <a:endParaRPr lang="zh-CN" altLang="en-US" sz="1500" b="1" dirty="0"/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CAABE6F2-FA31-7193-10C9-65F2D9A3D2BA}"/>
              </a:ext>
            </a:extLst>
          </p:cNvPr>
          <p:cNvSpPr txBox="1"/>
          <p:nvPr/>
        </p:nvSpPr>
        <p:spPr>
          <a:xfrm>
            <a:off x="8328846" y="2291366"/>
            <a:ext cx="6665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/>
              <a:t>arr[2</a:t>
            </a:r>
            <a:r>
              <a:rPr lang="en-US" altLang="zh-CN" sz="1500" b="1" dirty="0"/>
              <a:t>]</a:t>
            </a:r>
            <a:endParaRPr lang="zh-CN" altLang="en-US" sz="1500" b="1" dirty="0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5B026540-E215-6563-16D4-F7B872F63D95}"/>
              </a:ext>
            </a:extLst>
          </p:cNvPr>
          <p:cNvSpPr txBox="1"/>
          <p:nvPr/>
        </p:nvSpPr>
        <p:spPr>
          <a:xfrm>
            <a:off x="4892040" y="681540"/>
            <a:ext cx="27543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 err="1"/>
              <a:t>arr</a:t>
            </a:r>
            <a:r>
              <a:rPr lang="en-US" altLang="zh-CN" sz="1500" b="1" dirty="0"/>
              <a:t>[0][1] = 12;</a:t>
            </a:r>
            <a:endParaRPr lang="zh-CN" altLang="en-US" sz="1500" b="1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04F9E65-78FE-51D3-D57A-DAEB9D69F47C}"/>
              </a:ext>
            </a:extLst>
          </p:cNvPr>
          <p:cNvCxnSpPr/>
          <p:nvPr/>
        </p:nvCxnSpPr>
        <p:spPr>
          <a:xfrm>
            <a:off x="5702130" y="935020"/>
            <a:ext cx="162018" cy="34058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">
            <a:extLst>
              <a:ext uri="{FF2B5EF4-FFF2-40B4-BE49-F238E27FC236}">
                <a16:creationId xmlns:a16="http://schemas.microsoft.com/office/drawing/2014/main" id="{DACE2601-4968-6CE6-D97A-3D9D60164749}"/>
              </a:ext>
            </a:extLst>
          </p:cNvPr>
          <p:cNvSpPr txBox="1"/>
          <p:nvPr/>
        </p:nvSpPr>
        <p:spPr>
          <a:xfrm>
            <a:off x="5324088" y="2949792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int[][] </a:t>
            </a:r>
            <a:r>
              <a:rPr lang="en-US" altLang="zh-CN" sz="1500" dirty="0" err="1"/>
              <a:t>arr</a:t>
            </a:r>
            <a:r>
              <a:rPr lang="en-US" altLang="zh-CN" sz="1500" dirty="0"/>
              <a:t> = new int[3][];</a:t>
            </a:r>
          </a:p>
          <a:p>
            <a:r>
              <a:rPr lang="en-US" altLang="zh-CN" sz="1500" dirty="0" err="1"/>
              <a:t>arr</a:t>
            </a:r>
            <a:r>
              <a:rPr lang="en-US" altLang="zh-CN" sz="1500" dirty="0"/>
              <a:t>[0] = new int[2];</a:t>
            </a:r>
          </a:p>
          <a:p>
            <a:r>
              <a:rPr lang="en-US" altLang="zh-CN" sz="1500" dirty="0" err="1"/>
              <a:t>arr</a:t>
            </a:r>
            <a:r>
              <a:rPr lang="en-US" altLang="zh-CN" sz="1500" dirty="0"/>
              <a:t>[1] = new int[3];</a:t>
            </a:r>
          </a:p>
          <a:p>
            <a:r>
              <a:rPr lang="en-US" altLang="zh-CN" sz="1500" dirty="0" err="1"/>
              <a:t>arr</a:t>
            </a:r>
            <a:r>
              <a:rPr lang="en-US" altLang="zh-CN" sz="1500" dirty="0"/>
              <a:t>[2] = new int[4];</a:t>
            </a:r>
            <a:endParaRPr lang="zh-CN" altLang="en-US" sz="150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992F225-2847-811C-0337-E7FE1B31F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30810"/>
              </p:ext>
            </p:extLst>
          </p:nvPr>
        </p:nvGraphicFramePr>
        <p:xfrm>
          <a:off x="959083" y="836771"/>
          <a:ext cx="1745940" cy="33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868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F25E9C71-9729-BF48-71BF-3DC645414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071160"/>
              </p:ext>
            </p:extLst>
          </p:nvPr>
        </p:nvGraphicFramePr>
        <p:xfrm>
          <a:off x="959083" y="1370915"/>
          <a:ext cx="1745940" cy="33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868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D6962E9-C854-09DA-B9DF-D802560BB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656606"/>
              </p:ext>
            </p:extLst>
          </p:nvPr>
        </p:nvGraphicFramePr>
        <p:xfrm>
          <a:off x="959083" y="1900529"/>
          <a:ext cx="1745940" cy="33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868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45C6D093-F7AA-B3D6-80BD-6AA7E1842CFD}"/>
              </a:ext>
            </a:extLst>
          </p:cNvPr>
          <p:cNvSpPr txBox="1"/>
          <p:nvPr/>
        </p:nvSpPr>
        <p:spPr>
          <a:xfrm>
            <a:off x="823271" y="3379520"/>
            <a:ext cx="261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/>
              <a:t>int[][] </a:t>
            </a:r>
            <a:r>
              <a:rPr lang="en-US" altLang="zh-CN" sz="1500" dirty="0" err="1"/>
              <a:t>arr</a:t>
            </a:r>
            <a:r>
              <a:rPr lang="en-US" altLang="zh-CN" sz="1500" dirty="0"/>
              <a:t> = new int[3][];</a:t>
            </a:r>
          </a:p>
          <a:p>
            <a:r>
              <a:rPr lang="en-US" altLang="zh-CN" sz="1500" dirty="0" err="1"/>
              <a:t>arr</a:t>
            </a:r>
            <a:r>
              <a:rPr lang="en-US" altLang="zh-CN" sz="1500" dirty="0"/>
              <a:t>[0] = new int[2];</a:t>
            </a:r>
          </a:p>
          <a:p>
            <a:r>
              <a:rPr lang="en-US" altLang="zh-CN" sz="1500" dirty="0" err="1"/>
              <a:t>arr</a:t>
            </a:r>
            <a:r>
              <a:rPr lang="en-US" altLang="zh-CN" sz="1500" dirty="0"/>
              <a:t>[1] = new int[2];</a:t>
            </a:r>
            <a:endParaRPr lang="zh-CN" altLang="en-US" sz="1500" dirty="0"/>
          </a:p>
          <a:p>
            <a:r>
              <a:rPr lang="en-US" altLang="zh-CN" sz="1500" dirty="0" err="1"/>
              <a:t>arr</a:t>
            </a:r>
            <a:r>
              <a:rPr lang="en-US" altLang="zh-CN" sz="1500" dirty="0"/>
              <a:t>[2] = new int[2];</a:t>
            </a:r>
            <a:endParaRPr lang="zh-CN" altLang="en-US" sz="15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A23AD63-C577-C884-3E5A-AF0E4D535FC3}"/>
              </a:ext>
            </a:extLst>
          </p:cNvPr>
          <p:cNvSpPr txBox="1"/>
          <p:nvPr/>
        </p:nvSpPr>
        <p:spPr>
          <a:xfrm>
            <a:off x="741571" y="2953780"/>
            <a:ext cx="110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或者</a:t>
            </a:r>
          </a:p>
        </p:txBody>
      </p:sp>
    </p:spTree>
    <p:extLst>
      <p:ext uri="{BB962C8B-B14F-4D97-AF65-F5344CB8AC3E}">
        <p14:creationId xmlns:p14="http://schemas.microsoft.com/office/powerpoint/2010/main" val="17372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4">
            <a:extLst>
              <a:ext uri="{FF2B5EF4-FFF2-40B4-BE49-F238E27FC236}">
                <a16:creationId xmlns:a16="http://schemas.microsoft.com/office/drawing/2014/main" id="{BFB370A7-6DFC-2F52-9F1F-B36ABAA28D3E}"/>
              </a:ext>
            </a:extLst>
          </p:cNvPr>
          <p:cNvSpPr txBox="1"/>
          <p:nvPr/>
        </p:nvSpPr>
        <p:spPr>
          <a:xfrm>
            <a:off x="696913" y="13768"/>
            <a:ext cx="2738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二维数组的内存解析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57397C7-D9B1-8158-CE44-9DE1287A8520}"/>
              </a:ext>
            </a:extLst>
          </p:cNvPr>
          <p:cNvSpPr/>
          <p:nvPr/>
        </p:nvSpPr>
        <p:spPr bwMode="auto">
          <a:xfrm>
            <a:off x="4942640" y="600398"/>
            <a:ext cx="4145090" cy="41560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E530D6A-1498-46EA-D4DE-525F1CEFADE3}"/>
              </a:ext>
            </a:extLst>
          </p:cNvPr>
          <p:cNvGrpSpPr>
            <a:grpSpLocks/>
          </p:cNvGrpSpPr>
          <p:nvPr/>
        </p:nvGrpSpPr>
        <p:grpSpPr bwMode="auto">
          <a:xfrm>
            <a:off x="3233565" y="600398"/>
            <a:ext cx="1508938" cy="4164037"/>
            <a:chOff x="4441895" y="1347668"/>
            <a:chExt cx="1771200" cy="36001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F419024-AF11-3D7D-17D1-F644D92EBDB4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24" name="TextBox 2">
              <a:extLst>
                <a:ext uri="{FF2B5EF4-FFF2-40B4-BE49-F238E27FC236}">
                  <a16:creationId xmlns:a16="http://schemas.microsoft.com/office/drawing/2014/main" id="{BBE85CEF-9BE4-8750-BE7E-3138C5F3C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62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FD0000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栈</a:t>
              </a:r>
              <a:endParaRPr lang="en-US" altLang="zh-CN" b="1">
                <a:solidFill>
                  <a:srgbClr val="FD0000"/>
                </a:solidFill>
                <a:latin typeface="Consolas" panose="020B0609020204030204" pitchFamily="49" charset="0"/>
                <a:ea typeface="思源黑体 CN Bold" panose="02010600030101010101" pitchFamily="34" charset="-122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C879DEE-BC94-75AF-2C1B-50AAC353F3DE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74CDE29-7AFE-7BEE-AF21-54BD2B43C1C7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E27DEF1-CE3E-0357-8A87-0CE3DCA492AD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3">
            <a:extLst>
              <a:ext uri="{FF2B5EF4-FFF2-40B4-BE49-F238E27FC236}">
                <a16:creationId xmlns:a16="http://schemas.microsoft.com/office/drawing/2014/main" id="{76B80047-5927-A33A-D4E1-D5D5FF189A51}"/>
              </a:ext>
            </a:extLst>
          </p:cNvPr>
          <p:cNvSpPr txBox="1"/>
          <p:nvPr/>
        </p:nvSpPr>
        <p:spPr>
          <a:xfrm>
            <a:off x="184731" y="1409622"/>
            <a:ext cx="2822899" cy="19971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args) {</a:t>
            </a:r>
            <a:b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[][]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arr1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String[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];</a:t>
            </a:r>
            <a:b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[][]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arr2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int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][];</a:t>
            </a:r>
            <a:b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arr2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int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];</a:t>
            </a:r>
            <a:b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arr2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arr2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en-US" altLang="zh-CN" sz="1200" b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200" b="0" u="none" strike="noStrike" cap="none" normalizeH="0" baseline="0">
                <a:ln>
                  <a:noFill/>
                </a:ln>
                <a:solidFill>
                  <a:srgbClr val="0A804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en-US" sz="1200" b="0" u="none" strike="noStrike" cap="none" normalizeH="0" baseline="0">
                <a:ln>
                  <a:noFill/>
                </a:ln>
                <a:solidFill>
                  <a:srgbClr val="0A8040"/>
                </a:solidFill>
                <a:effectLst/>
                <a:latin typeface="Arial Unicode MS"/>
                <a:ea typeface="JetBrains Mono"/>
              </a:rPr>
              <a:t>报错</a:t>
            </a:r>
            <a:b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A8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Box 4">
            <a:extLst>
              <a:ext uri="{FF2B5EF4-FFF2-40B4-BE49-F238E27FC236}">
                <a16:creationId xmlns:a16="http://schemas.microsoft.com/office/drawing/2014/main" id="{BB13EACE-85C8-B96E-CDF5-B6C320C7F283}"/>
              </a:ext>
            </a:extLst>
          </p:cNvPr>
          <p:cNvSpPr txBox="1"/>
          <p:nvPr/>
        </p:nvSpPr>
        <p:spPr>
          <a:xfrm>
            <a:off x="168276" y="545996"/>
            <a:ext cx="37352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举例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：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CB2B29BC-AEF1-325B-8CD9-3B5F02C81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91D6FA63-8D34-4C77-3785-DCF66B7E4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8850" y="4295235"/>
            <a:ext cx="541529" cy="4623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b="1">
                <a:solidFill>
                  <a:srgbClr val="047FFD"/>
                </a:solidFill>
                <a:latin typeface="Consolas" panose="020B0609020204030204" pitchFamily="49" charset="0"/>
                <a:ea typeface="思源黑体 CN Bold" panose="02010600030101010101" pitchFamily="34" charset="-122"/>
              </a:rPr>
              <a:t>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51FE4B-6FE0-DF7E-564B-03EB2E49D354}"/>
              </a:ext>
            </a:extLst>
          </p:cNvPr>
          <p:cNvSpPr/>
          <p:nvPr/>
        </p:nvSpPr>
        <p:spPr>
          <a:xfrm>
            <a:off x="3331672" y="2313798"/>
            <a:ext cx="1312723" cy="18547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4E5B3D-AA72-06EA-8B96-D822BCA63516}"/>
              </a:ext>
            </a:extLst>
          </p:cNvPr>
          <p:cNvSpPr txBox="1"/>
          <p:nvPr/>
        </p:nvSpPr>
        <p:spPr>
          <a:xfrm>
            <a:off x="3331672" y="2025748"/>
            <a:ext cx="1375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main</a:t>
            </a:r>
            <a:r>
              <a:rPr lang="en-US" altLang="zh-CN" sz="1400" dirty="0"/>
              <a:t>()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A613B0-41A6-1113-2C28-DC154461C9F4}"/>
              </a:ext>
            </a:extLst>
          </p:cNvPr>
          <p:cNvSpPr txBox="1"/>
          <p:nvPr/>
        </p:nvSpPr>
        <p:spPr>
          <a:xfrm>
            <a:off x="3372550" y="3755203"/>
            <a:ext cx="119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arr1:0xaabb</a:t>
            </a:r>
            <a:endParaRPr lang="zh-CN" altLang="en-US" sz="140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756A3D5-7E6C-9C0C-F146-3AD642006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213154"/>
              </p:ext>
            </p:extLst>
          </p:nvPr>
        </p:nvGraphicFramePr>
        <p:xfrm>
          <a:off x="5683534" y="3467538"/>
          <a:ext cx="771818" cy="10812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818">
                  <a:extLst>
                    <a:ext uri="{9D8B030D-6E8A-4147-A177-3AD203B41FA5}">
                      <a16:colId xmlns:a16="http://schemas.microsoft.com/office/drawing/2014/main" val="1637716413"/>
                    </a:ext>
                  </a:extLst>
                </a:gridCol>
              </a:tblGrid>
              <a:tr h="360411">
                <a:tc>
                  <a:txBody>
                    <a:bodyPr/>
                    <a:lstStyle/>
                    <a:p>
                      <a:r>
                        <a:rPr lang="en-US" altLang="zh-CN"/>
                        <a:t>0x3344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136372"/>
                  </a:ext>
                </a:extLst>
              </a:tr>
              <a:tr h="360411">
                <a:tc>
                  <a:txBody>
                    <a:bodyPr/>
                    <a:lstStyle/>
                    <a:p>
                      <a:r>
                        <a:rPr lang="en-US" altLang="zh-CN"/>
                        <a:t>0x4455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51216"/>
                  </a:ext>
                </a:extLst>
              </a:tr>
              <a:tr h="360411">
                <a:tc>
                  <a:txBody>
                    <a:bodyPr/>
                    <a:lstStyle/>
                    <a:p>
                      <a:r>
                        <a:rPr lang="en-US" altLang="zh-CN"/>
                        <a:t>0x75ab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049554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A98C5C8-F055-8839-D5CE-BA1F6F93FAC5}"/>
              </a:ext>
            </a:extLst>
          </p:cNvPr>
          <p:cNvCxnSpPr/>
          <p:nvPr/>
        </p:nvCxnSpPr>
        <p:spPr>
          <a:xfrm>
            <a:off x="5683534" y="3406772"/>
            <a:ext cx="0" cy="6076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81F1AE6-8945-C579-720E-5C6638A2F3C7}"/>
              </a:ext>
            </a:extLst>
          </p:cNvPr>
          <p:cNvSpPr txBox="1"/>
          <p:nvPr/>
        </p:nvSpPr>
        <p:spPr>
          <a:xfrm>
            <a:off x="5559136" y="3096491"/>
            <a:ext cx="1101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0xaabb</a:t>
            </a:r>
            <a:endParaRPr lang="zh-CN" altLang="en-US" sz="140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81202F0-2D4B-ED45-D2B2-2E2069AB604D}"/>
              </a:ext>
            </a:extLst>
          </p:cNvPr>
          <p:cNvCxnSpPr/>
          <p:nvPr/>
        </p:nvCxnSpPr>
        <p:spPr>
          <a:xfrm flipV="1">
            <a:off x="4393559" y="3467538"/>
            <a:ext cx="1289975" cy="42905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B10C1755-E103-A534-CF06-1445F07C4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451010"/>
              </p:ext>
            </p:extLst>
          </p:nvPr>
        </p:nvGraphicFramePr>
        <p:xfrm>
          <a:off x="6878465" y="2811191"/>
          <a:ext cx="1375064" cy="29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532">
                  <a:extLst>
                    <a:ext uri="{9D8B030D-6E8A-4147-A177-3AD203B41FA5}">
                      <a16:colId xmlns:a16="http://schemas.microsoft.com/office/drawing/2014/main" val="4072193445"/>
                    </a:ext>
                  </a:extLst>
                </a:gridCol>
                <a:gridCol w="687532">
                  <a:extLst>
                    <a:ext uri="{9D8B030D-6E8A-4147-A177-3AD203B41FA5}">
                      <a16:colId xmlns:a16="http://schemas.microsoft.com/office/drawing/2014/main" val="4017776969"/>
                    </a:ext>
                  </a:extLst>
                </a:gridCol>
              </a:tblGrid>
              <a:tr h="295898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85701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B5F568D-45E1-BBB7-3716-7370BE9D1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146399"/>
              </p:ext>
            </p:extLst>
          </p:nvPr>
        </p:nvGraphicFramePr>
        <p:xfrm>
          <a:off x="6878465" y="3599411"/>
          <a:ext cx="1375064" cy="29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532">
                  <a:extLst>
                    <a:ext uri="{9D8B030D-6E8A-4147-A177-3AD203B41FA5}">
                      <a16:colId xmlns:a16="http://schemas.microsoft.com/office/drawing/2014/main" val="4072193445"/>
                    </a:ext>
                  </a:extLst>
                </a:gridCol>
                <a:gridCol w="687532">
                  <a:extLst>
                    <a:ext uri="{9D8B030D-6E8A-4147-A177-3AD203B41FA5}">
                      <a16:colId xmlns:a16="http://schemas.microsoft.com/office/drawing/2014/main" val="4017776969"/>
                    </a:ext>
                  </a:extLst>
                </a:gridCol>
              </a:tblGrid>
              <a:tr h="295898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85701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F4E706E-09C4-3A1D-568B-B6DBE2B51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166536"/>
              </p:ext>
            </p:extLst>
          </p:nvPr>
        </p:nvGraphicFramePr>
        <p:xfrm>
          <a:off x="6878465" y="4231349"/>
          <a:ext cx="1375064" cy="29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7532">
                  <a:extLst>
                    <a:ext uri="{9D8B030D-6E8A-4147-A177-3AD203B41FA5}">
                      <a16:colId xmlns:a16="http://schemas.microsoft.com/office/drawing/2014/main" val="4072193445"/>
                    </a:ext>
                  </a:extLst>
                </a:gridCol>
                <a:gridCol w="687532">
                  <a:extLst>
                    <a:ext uri="{9D8B030D-6E8A-4147-A177-3AD203B41FA5}">
                      <a16:colId xmlns:a16="http://schemas.microsoft.com/office/drawing/2014/main" val="4017776969"/>
                    </a:ext>
                  </a:extLst>
                </a:gridCol>
              </a:tblGrid>
              <a:tr h="295898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85701"/>
                  </a:ext>
                </a:extLst>
              </a:tr>
            </a:tbl>
          </a:graphicData>
        </a:graphic>
      </p:graphicFrame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2B328C5-F11F-44FD-5EDC-AC4E4EFBCE92}"/>
              </a:ext>
            </a:extLst>
          </p:cNvPr>
          <p:cNvCxnSpPr/>
          <p:nvPr/>
        </p:nvCxnSpPr>
        <p:spPr>
          <a:xfrm>
            <a:off x="6878465" y="2678404"/>
            <a:ext cx="0" cy="13278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3B42037-3134-8B0D-A3D0-47C80E032F32}"/>
              </a:ext>
            </a:extLst>
          </p:cNvPr>
          <p:cNvSpPr txBox="1"/>
          <p:nvPr/>
        </p:nvSpPr>
        <p:spPr>
          <a:xfrm>
            <a:off x="6878465" y="2408197"/>
            <a:ext cx="914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0x3344</a:t>
            </a:r>
            <a:endParaRPr lang="zh-CN" altLang="en-US" sz="140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73CF33D-A4B3-CD53-07CE-79C45014292A}"/>
              </a:ext>
            </a:extLst>
          </p:cNvPr>
          <p:cNvCxnSpPr/>
          <p:nvPr/>
        </p:nvCxnSpPr>
        <p:spPr>
          <a:xfrm flipV="1">
            <a:off x="6369627" y="2811191"/>
            <a:ext cx="508838" cy="78822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6544E3E-6F31-7148-996D-E32D59EAEF90}"/>
              </a:ext>
            </a:extLst>
          </p:cNvPr>
          <p:cNvCxnSpPr/>
          <p:nvPr/>
        </p:nvCxnSpPr>
        <p:spPr>
          <a:xfrm flipV="1">
            <a:off x="6369627" y="3599411"/>
            <a:ext cx="508838" cy="39069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A66ED33-006F-3216-2DFC-2BE77EBE5B7E}"/>
              </a:ext>
            </a:extLst>
          </p:cNvPr>
          <p:cNvCxnSpPr>
            <a:cxnSpLocks/>
          </p:cNvCxnSpPr>
          <p:nvPr/>
        </p:nvCxnSpPr>
        <p:spPr>
          <a:xfrm flipV="1">
            <a:off x="6362276" y="4231349"/>
            <a:ext cx="516189" cy="21232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250FDB6-EAAE-381A-03DB-17A4B7CAF722}"/>
              </a:ext>
            </a:extLst>
          </p:cNvPr>
          <p:cNvSpPr txBox="1"/>
          <p:nvPr/>
        </p:nvSpPr>
        <p:spPr>
          <a:xfrm>
            <a:off x="3372550" y="3241153"/>
            <a:ext cx="119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arr2:0x8899</a:t>
            </a:r>
            <a:endParaRPr lang="zh-CN" altLang="en-US" sz="1400"/>
          </a:p>
        </p:txBody>
      </p:sp>
      <p:graphicFrame>
        <p:nvGraphicFramePr>
          <p:cNvPr id="36" name="表格 36">
            <a:extLst>
              <a:ext uri="{FF2B5EF4-FFF2-40B4-BE49-F238E27FC236}">
                <a16:creationId xmlns:a16="http://schemas.microsoft.com/office/drawing/2014/main" id="{7AB7C0A5-9C0B-FEEE-B471-9E53FCA6C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366471"/>
              </p:ext>
            </p:extLst>
          </p:nvPr>
        </p:nvGraphicFramePr>
        <p:xfrm>
          <a:off x="5662758" y="1431629"/>
          <a:ext cx="6961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138">
                  <a:extLst>
                    <a:ext uri="{9D8B030D-6E8A-4147-A177-3AD203B41FA5}">
                      <a16:colId xmlns:a16="http://schemas.microsoft.com/office/drawing/2014/main" val="4032593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52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95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97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121025"/>
                  </a:ext>
                </a:extLst>
              </a:tr>
            </a:tbl>
          </a:graphicData>
        </a:graphic>
      </p:graphicFrame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482D297-9C9F-B7C3-A029-7AA841CB4C09}"/>
              </a:ext>
            </a:extLst>
          </p:cNvPr>
          <p:cNvCxnSpPr/>
          <p:nvPr/>
        </p:nvCxnSpPr>
        <p:spPr>
          <a:xfrm flipH="1">
            <a:off x="5662758" y="1319645"/>
            <a:ext cx="20776" cy="8997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A57F68C-B110-57C4-D694-2054951FC1C0}"/>
              </a:ext>
            </a:extLst>
          </p:cNvPr>
          <p:cNvSpPr txBox="1"/>
          <p:nvPr/>
        </p:nvSpPr>
        <p:spPr>
          <a:xfrm>
            <a:off x="5616140" y="1111351"/>
            <a:ext cx="987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0x8899</a:t>
            </a:r>
            <a:endParaRPr lang="zh-CN" altLang="en-US" sz="140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06F9508-1A2E-06FE-AF48-C80214021769}"/>
              </a:ext>
            </a:extLst>
          </p:cNvPr>
          <p:cNvCxnSpPr/>
          <p:nvPr/>
        </p:nvCxnSpPr>
        <p:spPr>
          <a:xfrm flipV="1">
            <a:off x="4393559" y="1431629"/>
            <a:ext cx="1222581" cy="1809524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2">
            <a:extLst>
              <a:ext uri="{FF2B5EF4-FFF2-40B4-BE49-F238E27FC236}">
                <a16:creationId xmlns:a16="http://schemas.microsoft.com/office/drawing/2014/main" id="{1C61D6EB-9F03-4AB0-FCE4-6BA399E23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977360"/>
              </p:ext>
            </p:extLst>
          </p:nvPr>
        </p:nvGraphicFramePr>
        <p:xfrm>
          <a:off x="6871537" y="1229760"/>
          <a:ext cx="2205625" cy="35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125">
                  <a:extLst>
                    <a:ext uri="{9D8B030D-6E8A-4147-A177-3AD203B41FA5}">
                      <a16:colId xmlns:a16="http://schemas.microsoft.com/office/drawing/2014/main" val="910874860"/>
                    </a:ext>
                  </a:extLst>
                </a:gridCol>
                <a:gridCol w="441125">
                  <a:extLst>
                    <a:ext uri="{9D8B030D-6E8A-4147-A177-3AD203B41FA5}">
                      <a16:colId xmlns:a16="http://schemas.microsoft.com/office/drawing/2014/main" val="2524126135"/>
                    </a:ext>
                  </a:extLst>
                </a:gridCol>
                <a:gridCol w="441125">
                  <a:extLst>
                    <a:ext uri="{9D8B030D-6E8A-4147-A177-3AD203B41FA5}">
                      <a16:colId xmlns:a16="http://schemas.microsoft.com/office/drawing/2014/main" val="3813798835"/>
                    </a:ext>
                  </a:extLst>
                </a:gridCol>
                <a:gridCol w="441125">
                  <a:extLst>
                    <a:ext uri="{9D8B030D-6E8A-4147-A177-3AD203B41FA5}">
                      <a16:colId xmlns:a16="http://schemas.microsoft.com/office/drawing/2014/main" val="1480782510"/>
                    </a:ext>
                  </a:extLst>
                </a:gridCol>
                <a:gridCol w="441125">
                  <a:extLst>
                    <a:ext uri="{9D8B030D-6E8A-4147-A177-3AD203B41FA5}">
                      <a16:colId xmlns:a16="http://schemas.microsoft.com/office/drawing/2014/main" val="4241960046"/>
                    </a:ext>
                  </a:extLst>
                </a:gridCol>
              </a:tblGrid>
              <a:tr h="357800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688718"/>
                  </a:ext>
                </a:extLst>
              </a:tr>
            </a:tbl>
          </a:graphicData>
        </a:graphic>
      </p:graphicFrame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C5DB649-6058-E942-0126-C93351ABD3DE}"/>
              </a:ext>
            </a:extLst>
          </p:cNvPr>
          <p:cNvCxnSpPr>
            <a:cxnSpLocks/>
          </p:cNvCxnSpPr>
          <p:nvPr/>
        </p:nvCxnSpPr>
        <p:spPr>
          <a:xfrm flipH="1">
            <a:off x="6843964" y="1158200"/>
            <a:ext cx="48423" cy="6928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F1432C74-11D9-E6A4-A15B-665258032835}"/>
              </a:ext>
            </a:extLst>
          </p:cNvPr>
          <p:cNvSpPr txBox="1"/>
          <p:nvPr/>
        </p:nvSpPr>
        <p:spPr>
          <a:xfrm>
            <a:off x="6654973" y="852118"/>
            <a:ext cx="987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0xabcf</a:t>
            </a:r>
            <a:endParaRPr lang="zh-CN" altLang="en-US" sz="140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16CACC7-9649-4BC1-D936-28B2C2B68D43}"/>
              </a:ext>
            </a:extLst>
          </p:cNvPr>
          <p:cNvCxnSpPr/>
          <p:nvPr/>
        </p:nvCxnSpPr>
        <p:spPr>
          <a:xfrm>
            <a:off x="5683534" y="1828800"/>
            <a:ext cx="327293" cy="19694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E685ABC2-672D-6DEE-714C-E31BAE25CB21}"/>
              </a:ext>
            </a:extLst>
          </p:cNvPr>
          <p:cNvSpPr txBox="1"/>
          <p:nvPr/>
        </p:nvSpPr>
        <p:spPr>
          <a:xfrm>
            <a:off x="6069443" y="1828800"/>
            <a:ext cx="809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0xabcf</a:t>
            </a:r>
            <a:endParaRPr lang="zh-CN" altLang="en-US" sz="140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EA81332-0597-634A-02DA-A428546D6BCF}"/>
              </a:ext>
            </a:extLst>
          </p:cNvPr>
          <p:cNvCxnSpPr>
            <a:cxnSpLocks/>
          </p:cNvCxnSpPr>
          <p:nvPr/>
        </p:nvCxnSpPr>
        <p:spPr>
          <a:xfrm flipV="1">
            <a:off x="6289640" y="1275978"/>
            <a:ext cx="475941" cy="63419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386CE59-D824-4429-75CA-39F759FEAF41}"/>
              </a:ext>
            </a:extLst>
          </p:cNvPr>
          <p:cNvCxnSpPr/>
          <p:nvPr/>
        </p:nvCxnSpPr>
        <p:spPr>
          <a:xfrm>
            <a:off x="7335823" y="1319645"/>
            <a:ext cx="230174" cy="11198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7A417D2F-3BB7-3207-0ECA-0311521F5B85}"/>
              </a:ext>
            </a:extLst>
          </p:cNvPr>
          <p:cNvSpPr txBox="1"/>
          <p:nvPr/>
        </p:nvSpPr>
        <p:spPr>
          <a:xfrm>
            <a:off x="7398423" y="1587044"/>
            <a:ext cx="115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1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89993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4">
            <a:extLst>
              <a:ext uri="{FF2B5EF4-FFF2-40B4-BE49-F238E27FC236}">
                <a16:creationId xmlns:a16="http://schemas.microsoft.com/office/drawing/2014/main" id="{BFB370A7-6DFC-2F52-9F1F-B36ABAA28D3E}"/>
              </a:ext>
            </a:extLst>
          </p:cNvPr>
          <p:cNvSpPr txBox="1"/>
          <p:nvPr/>
        </p:nvSpPr>
        <p:spPr>
          <a:xfrm>
            <a:off x="696913" y="13768"/>
            <a:ext cx="2738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二维数组的内存解析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57397C7-D9B1-8158-CE44-9DE1287A8520}"/>
              </a:ext>
            </a:extLst>
          </p:cNvPr>
          <p:cNvSpPr/>
          <p:nvPr/>
        </p:nvSpPr>
        <p:spPr bwMode="auto">
          <a:xfrm>
            <a:off x="4942640" y="600398"/>
            <a:ext cx="4145090" cy="41560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Consolas" panose="020B0609020204030204" pitchFamily="49" charset="0"/>
              <a:ea typeface="思源黑体 CN Bold" panose="020B0800000000000000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E530D6A-1498-46EA-D4DE-525F1CEFADE3}"/>
              </a:ext>
            </a:extLst>
          </p:cNvPr>
          <p:cNvGrpSpPr>
            <a:grpSpLocks/>
          </p:cNvGrpSpPr>
          <p:nvPr/>
        </p:nvGrpSpPr>
        <p:grpSpPr bwMode="auto">
          <a:xfrm>
            <a:off x="3233565" y="600398"/>
            <a:ext cx="1508938" cy="4164037"/>
            <a:chOff x="4441895" y="1347668"/>
            <a:chExt cx="1771200" cy="3600177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F419024-AF11-3D7D-17D1-F644D92EBDB4}"/>
                </a:ext>
              </a:extLst>
            </p:cNvPr>
            <p:cNvSpPr/>
            <p:nvPr/>
          </p:nvSpPr>
          <p:spPr bwMode="auto">
            <a:xfrm>
              <a:off x="4472076" y="1350843"/>
              <a:ext cx="1728310" cy="3597002"/>
            </a:xfrm>
            <a:prstGeom prst="rect">
              <a:avLst/>
            </a:prstGeom>
            <a:grpFill/>
            <a:ln w="3810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Consolas" panose="020B0609020204030204" pitchFamily="49" charset="0"/>
                <a:ea typeface="思源黑体 CN Bold" panose="020B0800000000000000" pitchFamily="34" charset="-122"/>
              </a:endParaRPr>
            </a:p>
          </p:txBody>
        </p:sp>
        <p:sp>
          <p:nvSpPr>
            <p:cNvPr id="24" name="TextBox 2">
              <a:extLst>
                <a:ext uri="{FF2B5EF4-FFF2-40B4-BE49-F238E27FC236}">
                  <a16:creationId xmlns:a16="http://schemas.microsoft.com/office/drawing/2014/main" id="{BBE85CEF-9BE4-8750-BE7E-3138C5F3C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8464" y="4457474"/>
              <a:ext cx="935038" cy="462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b="1">
                  <a:solidFill>
                    <a:srgbClr val="FD0000"/>
                  </a:solidFill>
                  <a:latin typeface="Consolas" panose="020B0609020204030204" pitchFamily="49" charset="0"/>
                  <a:ea typeface="思源黑体 CN Bold" panose="02010600030101010101" pitchFamily="34" charset="-122"/>
                </a:rPr>
                <a:t>栈</a:t>
              </a:r>
              <a:endParaRPr lang="en-US" altLang="zh-CN" b="1">
                <a:solidFill>
                  <a:srgbClr val="FD0000"/>
                </a:solidFill>
                <a:latin typeface="Consolas" panose="020B0609020204030204" pitchFamily="49" charset="0"/>
                <a:ea typeface="思源黑体 CN Bold" panose="02010600030101010101" pitchFamily="34" charset="-122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C879DEE-BC94-75AF-2C1B-50AAC353F3DE}"/>
                </a:ext>
              </a:extLst>
            </p:cNvPr>
            <p:cNvCxnSpPr/>
            <p:nvPr/>
          </p:nvCxnSpPr>
          <p:spPr>
            <a:xfrm>
              <a:off x="4448249" y="1347668"/>
              <a:ext cx="11119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74CDE29-7AFE-7BEE-AF21-54BD2B43C1C7}"/>
                </a:ext>
              </a:extLst>
            </p:cNvPr>
            <p:cNvCxnSpPr/>
            <p:nvPr/>
          </p:nvCxnSpPr>
          <p:spPr>
            <a:xfrm>
              <a:off x="6184502" y="1350843"/>
              <a:ext cx="11120" cy="3597002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E27DEF1-CE3E-0357-8A87-0CE3DCA492AD}"/>
                </a:ext>
              </a:extLst>
            </p:cNvPr>
            <p:cNvCxnSpPr/>
            <p:nvPr/>
          </p:nvCxnSpPr>
          <p:spPr>
            <a:xfrm flipH="1">
              <a:off x="4441895" y="4944670"/>
              <a:ext cx="1771200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3">
            <a:extLst>
              <a:ext uri="{FF2B5EF4-FFF2-40B4-BE49-F238E27FC236}">
                <a16:creationId xmlns:a16="http://schemas.microsoft.com/office/drawing/2014/main" id="{76B80047-5927-A33A-D4E1-D5D5FF189A51}"/>
              </a:ext>
            </a:extLst>
          </p:cNvPr>
          <p:cNvSpPr txBox="1"/>
          <p:nvPr/>
        </p:nvSpPr>
        <p:spPr>
          <a:xfrm>
            <a:off x="184731" y="1409622"/>
            <a:ext cx="2822899" cy="19971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args) {</a:t>
            </a:r>
            <a:b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lang="en-US" altLang="zh-CN" sz="120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zh-CN" sz="1200" dirty="0">
                <a:solidFill>
                  <a:srgbClr val="6A3E3E"/>
                </a:solidFill>
                <a:latin typeface="Consolas" panose="020B0609020204030204" pitchFamily="49" charset="0"/>
              </a:rPr>
              <a:t>arr1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[4][];</a:t>
            </a:r>
          </a:p>
          <a:p>
            <a:pPr>
              <a:lnSpc>
                <a:spcPct val="150000"/>
              </a:lnSpc>
            </a:pPr>
            <a:r>
              <a:rPr lang="en-US" altLang="zh-CN" sz="1200">
                <a:solidFill>
                  <a:srgbClr val="000000"/>
                </a:solidFill>
                <a:latin typeface="Consolas" panose="020B0609020204030204" pitchFamily="49" charset="0"/>
              </a:rPr>
              <a:t>  arr1[0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new int[3];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arr1[1] = new int[]{1,2,3};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arr1[0][2] = 5;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arr1 = new int[2][];</a:t>
            </a:r>
            <a:br>
              <a:rPr kumimoji="0" lang="zh-CN" altLang="zh-CN" sz="1200" i="1" u="none" strike="noStrike" cap="none" normalizeH="0" baseline="0" dirty="0">
                <a:ln>
                  <a:noFill/>
                </a:ln>
                <a:solidFill>
                  <a:srgbClr val="0A804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endParaRPr kumimoji="0" lang="zh-CN" altLang="zh-CN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Box 4">
            <a:extLst>
              <a:ext uri="{FF2B5EF4-FFF2-40B4-BE49-F238E27FC236}">
                <a16:creationId xmlns:a16="http://schemas.microsoft.com/office/drawing/2014/main" id="{BB13EACE-85C8-B96E-CDF5-B6C320C7F283}"/>
              </a:ext>
            </a:extLst>
          </p:cNvPr>
          <p:cNvSpPr txBox="1"/>
          <p:nvPr/>
        </p:nvSpPr>
        <p:spPr>
          <a:xfrm>
            <a:off x="168276" y="545996"/>
            <a:ext cx="37352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举例</a:t>
            </a:r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：</a:t>
            </a:r>
            <a:endParaRPr lang="en-US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CB2B29BC-AEF1-325B-8CD9-3B5F02C81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D25DAC2C-4987-4953-06F4-050D4DBC2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8850" y="4295235"/>
            <a:ext cx="541529" cy="4623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b="1">
                <a:solidFill>
                  <a:srgbClr val="047FFD"/>
                </a:solidFill>
                <a:latin typeface="Consolas" panose="020B0609020204030204" pitchFamily="49" charset="0"/>
                <a:ea typeface="思源黑体 CN Bold" panose="02010600030101010101" pitchFamily="34" charset="-122"/>
              </a:rPr>
              <a:t>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469E6A-6292-D4A7-E324-4293EBAABEF2}"/>
              </a:ext>
            </a:extLst>
          </p:cNvPr>
          <p:cNvSpPr/>
          <p:nvPr/>
        </p:nvSpPr>
        <p:spPr>
          <a:xfrm>
            <a:off x="3331672" y="2313798"/>
            <a:ext cx="1312723" cy="18547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7E3FD7-C4BA-7525-F0FB-4FB5F118C1D9}"/>
              </a:ext>
            </a:extLst>
          </p:cNvPr>
          <p:cNvSpPr txBox="1"/>
          <p:nvPr/>
        </p:nvSpPr>
        <p:spPr>
          <a:xfrm>
            <a:off x="3331672" y="2025748"/>
            <a:ext cx="1375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main</a:t>
            </a:r>
            <a:r>
              <a:rPr lang="en-US" altLang="zh-CN" sz="1400" dirty="0"/>
              <a:t>()</a:t>
            </a:r>
            <a:endParaRPr lang="zh-CN" altLang="en-US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F38B40-4E68-79F8-9964-6905F3FBD8E8}"/>
              </a:ext>
            </a:extLst>
          </p:cNvPr>
          <p:cNvSpPr txBox="1"/>
          <p:nvPr/>
        </p:nvSpPr>
        <p:spPr>
          <a:xfrm>
            <a:off x="3351362" y="3751118"/>
            <a:ext cx="1220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arr1:0xaabb</a:t>
            </a:r>
            <a:endParaRPr lang="zh-CN" altLang="en-US" sz="140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4D9CE88-1426-9585-5EC7-C449C28A6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95044"/>
              </p:ext>
            </p:extLst>
          </p:nvPr>
        </p:nvGraphicFramePr>
        <p:xfrm>
          <a:off x="5384595" y="3181314"/>
          <a:ext cx="916120" cy="1361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120">
                  <a:extLst>
                    <a:ext uri="{9D8B030D-6E8A-4147-A177-3AD203B41FA5}">
                      <a16:colId xmlns:a16="http://schemas.microsoft.com/office/drawing/2014/main" val="1063133307"/>
                    </a:ext>
                  </a:extLst>
                </a:gridCol>
              </a:tblGrid>
              <a:tr h="340447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00392"/>
                  </a:ext>
                </a:extLst>
              </a:tr>
              <a:tr h="340447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31845"/>
                  </a:ext>
                </a:extLst>
              </a:tr>
              <a:tr h="340447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664643"/>
                  </a:ext>
                </a:extLst>
              </a:tr>
              <a:tr h="340447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328856"/>
                  </a:ext>
                </a:extLst>
              </a:tr>
            </a:tbl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353BE39-B83E-56D0-6640-2F01FD1F0223}"/>
              </a:ext>
            </a:extLst>
          </p:cNvPr>
          <p:cNvCxnSpPr/>
          <p:nvPr/>
        </p:nvCxnSpPr>
        <p:spPr>
          <a:xfrm>
            <a:off x="5384595" y="3002973"/>
            <a:ext cx="0" cy="17834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515F2E0-6650-4858-D550-3783F7505B42}"/>
              </a:ext>
            </a:extLst>
          </p:cNvPr>
          <p:cNvSpPr txBox="1"/>
          <p:nvPr/>
        </p:nvSpPr>
        <p:spPr>
          <a:xfrm>
            <a:off x="5205845" y="2763982"/>
            <a:ext cx="87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0xaabb</a:t>
            </a:r>
            <a:endParaRPr lang="zh-CN" altLang="en-US" sz="14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001A955-6CFD-A6AF-07AB-48B7F42011AC}"/>
              </a:ext>
            </a:extLst>
          </p:cNvPr>
          <p:cNvCxnSpPr/>
          <p:nvPr/>
        </p:nvCxnSpPr>
        <p:spPr>
          <a:xfrm flipV="1">
            <a:off x="4393559" y="3181314"/>
            <a:ext cx="991036" cy="71527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6CD8D777-46F6-B276-6E16-9D39901AF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42069"/>
              </p:ext>
            </p:extLst>
          </p:nvPr>
        </p:nvGraphicFramePr>
        <p:xfrm>
          <a:off x="7135091" y="2179636"/>
          <a:ext cx="1524312" cy="337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104">
                  <a:extLst>
                    <a:ext uri="{9D8B030D-6E8A-4147-A177-3AD203B41FA5}">
                      <a16:colId xmlns:a16="http://schemas.microsoft.com/office/drawing/2014/main" val="2355461816"/>
                    </a:ext>
                  </a:extLst>
                </a:gridCol>
                <a:gridCol w="508104">
                  <a:extLst>
                    <a:ext uri="{9D8B030D-6E8A-4147-A177-3AD203B41FA5}">
                      <a16:colId xmlns:a16="http://schemas.microsoft.com/office/drawing/2014/main" val="2818726773"/>
                    </a:ext>
                  </a:extLst>
                </a:gridCol>
                <a:gridCol w="508104">
                  <a:extLst>
                    <a:ext uri="{9D8B030D-6E8A-4147-A177-3AD203B41FA5}">
                      <a16:colId xmlns:a16="http://schemas.microsoft.com/office/drawing/2014/main" val="1873582824"/>
                    </a:ext>
                  </a:extLst>
                </a:gridCol>
              </a:tblGrid>
              <a:tr h="337644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534255"/>
                  </a:ext>
                </a:extLst>
              </a:tr>
            </a:tbl>
          </a:graphicData>
        </a:graphic>
      </p:graphicFrame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B8D0D66-6CCD-FDBD-5C71-91CBEFD36AAF}"/>
              </a:ext>
            </a:extLst>
          </p:cNvPr>
          <p:cNvCxnSpPr/>
          <p:nvPr/>
        </p:nvCxnSpPr>
        <p:spPr>
          <a:xfrm>
            <a:off x="7135091" y="2098964"/>
            <a:ext cx="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D78054A-A58A-74BE-B594-A61BA7714CF0}"/>
              </a:ext>
            </a:extLst>
          </p:cNvPr>
          <p:cNvCxnSpPr>
            <a:cxnSpLocks/>
          </p:cNvCxnSpPr>
          <p:nvPr/>
        </p:nvCxnSpPr>
        <p:spPr>
          <a:xfrm>
            <a:off x="7135091" y="2025748"/>
            <a:ext cx="0" cy="1538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6509F9F-3FD2-C1E9-20F6-D4E2D228C49E}"/>
              </a:ext>
            </a:extLst>
          </p:cNvPr>
          <p:cNvSpPr txBox="1"/>
          <p:nvPr/>
        </p:nvSpPr>
        <p:spPr>
          <a:xfrm>
            <a:off x="7015185" y="1672936"/>
            <a:ext cx="861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0x5566</a:t>
            </a:r>
            <a:endParaRPr lang="zh-CN" altLang="en-US" sz="140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72DE07C-CC14-9697-477E-0011DB7EF8E9}"/>
              </a:ext>
            </a:extLst>
          </p:cNvPr>
          <p:cNvCxnSpPr/>
          <p:nvPr/>
        </p:nvCxnSpPr>
        <p:spPr>
          <a:xfrm>
            <a:off x="5476009" y="3181314"/>
            <a:ext cx="259773" cy="22545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CFEB3A1-EB6C-DC62-17EC-370AE05C1668}"/>
              </a:ext>
            </a:extLst>
          </p:cNvPr>
          <p:cNvSpPr txBox="1"/>
          <p:nvPr/>
        </p:nvSpPr>
        <p:spPr>
          <a:xfrm>
            <a:off x="5818909" y="3181314"/>
            <a:ext cx="95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0x5566</a:t>
            </a:r>
            <a:endParaRPr lang="zh-CN" altLang="en-US" sz="140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5EEA485-EE99-A770-E361-A5FDEBA3138B}"/>
              </a:ext>
            </a:extLst>
          </p:cNvPr>
          <p:cNvCxnSpPr/>
          <p:nvPr/>
        </p:nvCxnSpPr>
        <p:spPr>
          <a:xfrm flipV="1">
            <a:off x="6078332" y="2179636"/>
            <a:ext cx="1056759" cy="100167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9">
            <a:extLst>
              <a:ext uri="{FF2B5EF4-FFF2-40B4-BE49-F238E27FC236}">
                <a16:creationId xmlns:a16="http://schemas.microsoft.com/office/drawing/2014/main" id="{6E743E29-B5C7-532A-1AD7-5AE77E3A1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42069"/>
              </p:ext>
            </p:extLst>
          </p:nvPr>
        </p:nvGraphicFramePr>
        <p:xfrm>
          <a:off x="7135091" y="3307114"/>
          <a:ext cx="1524312" cy="337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104">
                  <a:extLst>
                    <a:ext uri="{9D8B030D-6E8A-4147-A177-3AD203B41FA5}">
                      <a16:colId xmlns:a16="http://schemas.microsoft.com/office/drawing/2014/main" val="2355461816"/>
                    </a:ext>
                  </a:extLst>
                </a:gridCol>
                <a:gridCol w="508104">
                  <a:extLst>
                    <a:ext uri="{9D8B030D-6E8A-4147-A177-3AD203B41FA5}">
                      <a16:colId xmlns:a16="http://schemas.microsoft.com/office/drawing/2014/main" val="2818726773"/>
                    </a:ext>
                  </a:extLst>
                </a:gridCol>
                <a:gridCol w="508104">
                  <a:extLst>
                    <a:ext uri="{9D8B030D-6E8A-4147-A177-3AD203B41FA5}">
                      <a16:colId xmlns:a16="http://schemas.microsoft.com/office/drawing/2014/main" val="1873582824"/>
                    </a:ext>
                  </a:extLst>
                </a:gridCol>
              </a:tblGrid>
              <a:tr h="337644"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534255"/>
                  </a:ext>
                </a:extLst>
              </a:tr>
            </a:tbl>
          </a:graphicData>
        </a:graphic>
      </p:graphicFrame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D8267BA-3B7D-C4AD-BC9A-6739ED1D085D}"/>
              </a:ext>
            </a:extLst>
          </p:cNvPr>
          <p:cNvCxnSpPr>
            <a:cxnSpLocks/>
          </p:cNvCxnSpPr>
          <p:nvPr/>
        </p:nvCxnSpPr>
        <p:spPr>
          <a:xfrm>
            <a:off x="7152408" y="3175676"/>
            <a:ext cx="0" cy="15388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75EC3C9-C5AF-B8B9-6806-A234AB97EE6E}"/>
              </a:ext>
            </a:extLst>
          </p:cNvPr>
          <p:cNvSpPr txBox="1"/>
          <p:nvPr/>
        </p:nvSpPr>
        <p:spPr>
          <a:xfrm>
            <a:off x="7135091" y="2916674"/>
            <a:ext cx="861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0xab66</a:t>
            </a:r>
            <a:endParaRPr lang="zh-CN" altLang="en-US" sz="1400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AC2421D-A6BE-EB2A-A099-7605E9553B9C}"/>
              </a:ext>
            </a:extLst>
          </p:cNvPr>
          <p:cNvCxnSpPr/>
          <p:nvPr/>
        </p:nvCxnSpPr>
        <p:spPr>
          <a:xfrm>
            <a:off x="5498247" y="3566121"/>
            <a:ext cx="259773" cy="22545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8977E01-36A1-34DB-4E39-009CC8B72FDF}"/>
              </a:ext>
            </a:extLst>
          </p:cNvPr>
          <p:cNvSpPr txBox="1"/>
          <p:nvPr/>
        </p:nvSpPr>
        <p:spPr>
          <a:xfrm>
            <a:off x="5841147" y="3566121"/>
            <a:ext cx="956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0xab66</a:t>
            </a:r>
            <a:endParaRPr lang="zh-CN" altLang="en-US" sz="140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D53C780-653E-10AD-485C-C9CA9B1AF9F6}"/>
              </a:ext>
            </a:extLst>
          </p:cNvPr>
          <p:cNvCxnSpPr>
            <a:stCxn id="39" idx="0"/>
          </p:cNvCxnSpPr>
          <p:nvPr/>
        </p:nvCxnSpPr>
        <p:spPr>
          <a:xfrm flipV="1">
            <a:off x="6319153" y="3329564"/>
            <a:ext cx="833255" cy="23655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19D9208-A74C-DEAC-FAE9-65EF65E631CE}"/>
              </a:ext>
            </a:extLst>
          </p:cNvPr>
          <p:cNvCxnSpPr>
            <a:cxnSpLocks/>
          </p:cNvCxnSpPr>
          <p:nvPr/>
        </p:nvCxnSpPr>
        <p:spPr>
          <a:xfrm>
            <a:off x="7152408" y="3406772"/>
            <a:ext cx="210964" cy="8335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D66525B-6CBC-73D5-03C9-02129987FA67}"/>
              </a:ext>
            </a:extLst>
          </p:cNvPr>
          <p:cNvCxnSpPr>
            <a:cxnSpLocks/>
          </p:cNvCxnSpPr>
          <p:nvPr/>
        </p:nvCxnSpPr>
        <p:spPr>
          <a:xfrm>
            <a:off x="7709538" y="3406772"/>
            <a:ext cx="210964" cy="8335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0E84B371-113E-27EB-F7B7-61E2FAB06B55}"/>
              </a:ext>
            </a:extLst>
          </p:cNvPr>
          <p:cNvCxnSpPr>
            <a:cxnSpLocks/>
          </p:cNvCxnSpPr>
          <p:nvPr/>
        </p:nvCxnSpPr>
        <p:spPr>
          <a:xfrm>
            <a:off x="8191643" y="3435511"/>
            <a:ext cx="210964" cy="8335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53745DD0-7B00-540C-8E25-B65CDB3E1EFE}"/>
              </a:ext>
            </a:extLst>
          </p:cNvPr>
          <p:cNvSpPr txBox="1"/>
          <p:nvPr/>
        </p:nvSpPr>
        <p:spPr>
          <a:xfrm>
            <a:off x="7257890" y="3644758"/>
            <a:ext cx="210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1</a:t>
            </a:r>
            <a:endParaRPr lang="zh-CN" altLang="en-US" sz="14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6F228B3-3C24-2B40-4EC3-B802D806CEDA}"/>
              </a:ext>
            </a:extLst>
          </p:cNvPr>
          <p:cNvSpPr txBox="1"/>
          <p:nvPr/>
        </p:nvSpPr>
        <p:spPr>
          <a:xfrm>
            <a:off x="7754334" y="3648517"/>
            <a:ext cx="210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2</a:t>
            </a:r>
            <a:endParaRPr lang="zh-CN" altLang="en-US" sz="140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24B5759-FF40-23F7-CE8C-828576ED8930}"/>
              </a:ext>
            </a:extLst>
          </p:cNvPr>
          <p:cNvSpPr txBox="1"/>
          <p:nvPr/>
        </p:nvSpPr>
        <p:spPr>
          <a:xfrm>
            <a:off x="8280263" y="3644758"/>
            <a:ext cx="210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3</a:t>
            </a:r>
            <a:endParaRPr lang="zh-CN" altLang="en-US" sz="140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0AE1FA8-3177-17AF-2461-DDED995D1002}"/>
              </a:ext>
            </a:extLst>
          </p:cNvPr>
          <p:cNvCxnSpPr/>
          <p:nvPr/>
        </p:nvCxnSpPr>
        <p:spPr>
          <a:xfrm>
            <a:off x="8191643" y="2313798"/>
            <a:ext cx="210964" cy="3466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D8FC795-3950-0786-8B66-6B49265BBC62}"/>
              </a:ext>
            </a:extLst>
          </p:cNvPr>
          <p:cNvSpPr txBox="1"/>
          <p:nvPr/>
        </p:nvSpPr>
        <p:spPr>
          <a:xfrm>
            <a:off x="8185609" y="2489030"/>
            <a:ext cx="299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5</a:t>
            </a:r>
            <a:endParaRPr lang="zh-CN" altLang="en-US" sz="1400"/>
          </a:p>
        </p:txBody>
      </p:sp>
      <p:graphicFrame>
        <p:nvGraphicFramePr>
          <p:cNvPr id="54" name="表格 54">
            <a:extLst>
              <a:ext uri="{FF2B5EF4-FFF2-40B4-BE49-F238E27FC236}">
                <a16:creationId xmlns:a16="http://schemas.microsoft.com/office/drawing/2014/main" id="{92969F7A-B9A8-0AC9-0314-E66C4DB0D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201164"/>
              </p:ext>
            </p:extLst>
          </p:nvPr>
        </p:nvGraphicFramePr>
        <p:xfrm>
          <a:off x="5592953" y="1582074"/>
          <a:ext cx="675839" cy="759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839">
                  <a:extLst>
                    <a:ext uri="{9D8B030D-6E8A-4147-A177-3AD203B41FA5}">
                      <a16:colId xmlns:a16="http://schemas.microsoft.com/office/drawing/2014/main" val="1680727899"/>
                    </a:ext>
                  </a:extLst>
                </a:gridCol>
              </a:tblGrid>
              <a:tr h="379557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838163"/>
                  </a:ext>
                </a:extLst>
              </a:tr>
              <a:tr h="379557">
                <a:tc>
                  <a:txBody>
                    <a:bodyPr/>
                    <a:lstStyle/>
                    <a:p>
                      <a:r>
                        <a:rPr lang="en-US" altLang="zh-CN"/>
                        <a:t>null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287119"/>
                  </a:ext>
                </a:extLst>
              </a:tr>
            </a:tbl>
          </a:graphicData>
        </a:graphic>
      </p:graphicFrame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AF45019-F0D5-8F16-489D-4E34229396A7}"/>
              </a:ext>
            </a:extLst>
          </p:cNvPr>
          <p:cNvCxnSpPr/>
          <p:nvPr/>
        </p:nvCxnSpPr>
        <p:spPr>
          <a:xfrm>
            <a:off x="5592953" y="1409622"/>
            <a:ext cx="0" cy="17245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3E4D7CE2-C5EE-D434-F6DE-BD4A818A7920}"/>
              </a:ext>
            </a:extLst>
          </p:cNvPr>
          <p:cNvSpPr txBox="1"/>
          <p:nvPr/>
        </p:nvSpPr>
        <p:spPr>
          <a:xfrm>
            <a:off x="5476009" y="1194955"/>
            <a:ext cx="1056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0x33aa</a:t>
            </a:r>
            <a:endParaRPr lang="zh-CN" altLang="en-US" sz="140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EA80F94-340A-45E5-AF32-A32D8F74969B}"/>
              </a:ext>
            </a:extLst>
          </p:cNvPr>
          <p:cNvCxnSpPr/>
          <p:nvPr/>
        </p:nvCxnSpPr>
        <p:spPr>
          <a:xfrm>
            <a:off x="3803073" y="3791579"/>
            <a:ext cx="590486" cy="16095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D6159F0B-175C-BB72-A35E-5610F65BEA23}"/>
              </a:ext>
            </a:extLst>
          </p:cNvPr>
          <p:cNvSpPr txBox="1"/>
          <p:nvPr/>
        </p:nvSpPr>
        <p:spPr>
          <a:xfrm>
            <a:off x="3678909" y="3435511"/>
            <a:ext cx="780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0x33aa</a:t>
            </a:r>
            <a:endParaRPr lang="zh-CN" altLang="en-US" sz="140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101A31A-B5F4-0163-C8BD-3E7717F8DF5E}"/>
              </a:ext>
            </a:extLst>
          </p:cNvPr>
          <p:cNvCxnSpPr/>
          <p:nvPr/>
        </p:nvCxnSpPr>
        <p:spPr>
          <a:xfrm flipV="1">
            <a:off x="4301836" y="1582074"/>
            <a:ext cx="1291117" cy="1907017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乘号 62">
            <a:extLst>
              <a:ext uri="{FF2B5EF4-FFF2-40B4-BE49-F238E27FC236}">
                <a16:creationId xmlns:a16="http://schemas.microsoft.com/office/drawing/2014/main" id="{DC832E4B-B919-50DF-4D08-117DFD80615E}"/>
              </a:ext>
            </a:extLst>
          </p:cNvPr>
          <p:cNvSpPr/>
          <p:nvPr/>
        </p:nvSpPr>
        <p:spPr>
          <a:xfrm>
            <a:off x="4821382" y="3307114"/>
            <a:ext cx="316695" cy="337644"/>
          </a:xfrm>
          <a:prstGeom prst="mathMultiply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89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Microsoft Office PowerPoint</Application>
  <PresentationFormat>全屏显示(16:9)</PresentationFormat>
  <Paragraphs>133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 Unicode MS</vt:lpstr>
      <vt:lpstr>楷体</vt:lpstr>
      <vt:lpstr>思源黑体 CN Bold</vt:lpstr>
      <vt:lpstr>宋体</vt:lpstr>
      <vt:lpstr>Arial</vt:lpstr>
      <vt:lpstr>Calibri</vt:lpstr>
      <vt:lpstr>Consolas</vt:lpstr>
      <vt:lpstr>Office 主题</vt:lpstr>
      <vt:lpstr>数组内存解析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2022-11-16T06:56:44Z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