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6" r:id="rId2"/>
    <p:sldId id="1111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7E3"/>
    <a:srgbClr val="00AF92"/>
    <a:srgbClr val="0000FF"/>
    <a:srgbClr val="FEA006"/>
    <a:srgbClr val="F6A719"/>
    <a:srgbClr val="057D67"/>
    <a:srgbClr val="077D68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93962" y="1520167"/>
            <a:ext cx="6231989" cy="11315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子类对象实例化过程内存解析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61743" y="10433"/>
            <a:ext cx="60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this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关键字课后练习：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Account-Customer-Bank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5670590" y="599927"/>
            <a:ext cx="3396037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7677" y="4498578"/>
              <a:ext cx="763988" cy="3997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4048757" y="603210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6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69994" y="1643352"/>
            <a:ext cx="3920285" cy="15465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 bank =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bank.addCustomer(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en-US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权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孙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bank.addCustomer(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05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05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曹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 customer = bank.getCustomer(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customer.setAccount(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bank.getCustomer(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).getAccount().withdraw(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b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05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96411" y="732657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DA9C34F-ACCB-244D-6833-1DBE141048BE}"/>
              </a:ext>
            </a:extLst>
          </p:cNvPr>
          <p:cNvSpPr txBox="1"/>
          <p:nvPr/>
        </p:nvSpPr>
        <p:spPr>
          <a:xfrm>
            <a:off x="4104298" y="2982180"/>
            <a:ext cx="1378908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bank: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3750A9-A633-31CD-A042-69D1F14AD6C7}"/>
              </a:ext>
            </a:extLst>
          </p:cNvPr>
          <p:cNvSpPr/>
          <p:nvPr/>
        </p:nvSpPr>
        <p:spPr>
          <a:xfrm>
            <a:off x="5867394" y="852056"/>
            <a:ext cx="1475106" cy="71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72C2DE-84EE-6E0D-48E9-B60CBAE8A0F1}"/>
              </a:ext>
            </a:extLst>
          </p:cNvPr>
          <p:cNvSpPr txBox="1"/>
          <p:nvPr/>
        </p:nvSpPr>
        <p:spPr>
          <a:xfrm>
            <a:off x="5867394" y="995098"/>
            <a:ext cx="159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customers: </a:t>
            </a:r>
          </a:p>
          <a:p>
            <a:r>
              <a:rPr lang="en-US" altLang="zh-CN" sz="1100"/>
              <a:t>numberOfCustomer:2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B23E5ED-ECD9-79AF-3D48-8366D3903E85}"/>
              </a:ext>
            </a:extLst>
          </p:cNvPr>
          <p:cNvCxnSpPr/>
          <p:nvPr/>
        </p:nvCxnSpPr>
        <p:spPr>
          <a:xfrm flipV="1">
            <a:off x="4572000" y="932712"/>
            <a:ext cx="1295394" cy="24188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EB8FF2D-8D98-7193-5A9E-B1024BC8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60293"/>
              </p:ext>
            </p:extLst>
          </p:nvPr>
        </p:nvGraphicFramePr>
        <p:xfrm>
          <a:off x="8141355" y="1330036"/>
          <a:ext cx="826342" cy="244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42">
                  <a:extLst>
                    <a:ext uri="{9D8B030D-6E8A-4147-A177-3AD203B41FA5}">
                      <a16:colId xmlns:a16="http://schemas.microsoft.com/office/drawing/2014/main" val="3953030023"/>
                    </a:ext>
                  </a:extLst>
                </a:gridCol>
              </a:tblGrid>
              <a:tr h="434455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52787"/>
                  </a:ext>
                </a:extLst>
              </a:tr>
              <a:tr h="4344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67539"/>
                  </a:ext>
                </a:extLst>
              </a:tr>
              <a:tr h="4344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9049"/>
                  </a:ext>
                </a:extLst>
              </a:tr>
              <a:tr h="4344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48349"/>
                  </a:ext>
                </a:extLst>
              </a:tr>
              <a:tr h="4344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83380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ED88DE-3C4F-B71B-200D-BC96E13440F8}"/>
              </a:ext>
            </a:extLst>
          </p:cNvPr>
          <p:cNvCxnSpPr/>
          <p:nvPr/>
        </p:nvCxnSpPr>
        <p:spPr>
          <a:xfrm>
            <a:off x="6691343" y="1132767"/>
            <a:ext cx="1403361" cy="1972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585E45A-7EF7-0640-9BAF-B42082B1C736}"/>
              </a:ext>
            </a:extLst>
          </p:cNvPr>
          <p:cNvSpPr/>
          <p:nvPr/>
        </p:nvSpPr>
        <p:spPr>
          <a:xfrm>
            <a:off x="5995555" y="2057400"/>
            <a:ext cx="1154201" cy="716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C35DA0-58C8-7F28-4082-8BEBC47004CB}"/>
              </a:ext>
            </a:extLst>
          </p:cNvPr>
          <p:cNvSpPr txBox="1"/>
          <p:nvPr/>
        </p:nvSpPr>
        <p:spPr>
          <a:xfrm>
            <a:off x="5995555" y="2057400"/>
            <a:ext cx="11542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firstName:</a:t>
            </a:r>
            <a:r>
              <a:rPr lang="zh-CN" altLang="en-US" sz="1100"/>
              <a:t>权</a:t>
            </a:r>
            <a:endParaRPr lang="en-US" altLang="zh-CN" sz="1100"/>
          </a:p>
          <a:p>
            <a:r>
              <a:rPr lang="en-US" altLang="zh-CN" sz="1100"/>
              <a:t>lastName:</a:t>
            </a:r>
            <a:r>
              <a:rPr lang="zh-CN" altLang="en-US" sz="1100"/>
              <a:t>孙</a:t>
            </a:r>
            <a:endParaRPr lang="en-US" altLang="zh-CN" sz="1100"/>
          </a:p>
          <a:p>
            <a:r>
              <a:rPr lang="en-US" altLang="zh-CN" sz="1100"/>
              <a:t>account: null</a:t>
            </a:r>
            <a:endParaRPr lang="zh-CN" altLang="en-US" sz="11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7B4516C-FAF8-5AB5-FAEF-0E5C5EE4DFBE}"/>
              </a:ext>
            </a:extLst>
          </p:cNvPr>
          <p:cNvCxnSpPr/>
          <p:nvPr/>
        </p:nvCxnSpPr>
        <p:spPr>
          <a:xfrm flipH="1">
            <a:off x="5995555" y="1569028"/>
            <a:ext cx="2223654" cy="48837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8CDAB7-49AC-ED7E-5A7C-284269F39D64}"/>
              </a:ext>
            </a:extLst>
          </p:cNvPr>
          <p:cNvCxnSpPr/>
          <p:nvPr/>
        </p:nvCxnSpPr>
        <p:spPr>
          <a:xfrm>
            <a:off x="8219209" y="1425985"/>
            <a:ext cx="280555" cy="143043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4D523C2-FA08-66D3-35C5-0059272BDD3E}"/>
              </a:ext>
            </a:extLst>
          </p:cNvPr>
          <p:cNvSpPr/>
          <p:nvPr/>
        </p:nvSpPr>
        <p:spPr>
          <a:xfrm>
            <a:off x="5995555" y="3035908"/>
            <a:ext cx="1154201" cy="716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4D4FE0-7F2C-3BC3-5585-49B87FFC0E82}"/>
              </a:ext>
            </a:extLst>
          </p:cNvPr>
          <p:cNvSpPr txBox="1"/>
          <p:nvPr/>
        </p:nvSpPr>
        <p:spPr>
          <a:xfrm>
            <a:off x="5995555" y="3035908"/>
            <a:ext cx="11542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firstName:</a:t>
            </a:r>
            <a:r>
              <a:rPr lang="zh-CN" altLang="en-US" sz="1100"/>
              <a:t>操</a:t>
            </a:r>
            <a:endParaRPr lang="en-US" altLang="zh-CN" sz="1100"/>
          </a:p>
          <a:p>
            <a:r>
              <a:rPr lang="en-US" altLang="zh-CN" sz="1100"/>
              <a:t>lastName:</a:t>
            </a:r>
            <a:r>
              <a:rPr lang="zh-CN" altLang="en-US" sz="1100"/>
              <a:t>曹</a:t>
            </a:r>
            <a:endParaRPr lang="en-US" altLang="zh-CN" sz="1100"/>
          </a:p>
          <a:p>
            <a:r>
              <a:rPr lang="en-US" altLang="zh-CN" sz="1100"/>
              <a:t>account: null</a:t>
            </a:r>
            <a:endParaRPr lang="zh-CN" altLang="en-US" sz="11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DA6C10-01E3-67E0-8175-D16ACAC24617}"/>
              </a:ext>
            </a:extLst>
          </p:cNvPr>
          <p:cNvCxnSpPr/>
          <p:nvPr/>
        </p:nvCxnSpPr>
        <p:spPr>
          <a:xfrm flipH="1">
            <a:off x="5995555" y="2057400"/>
            <a:ext cx="2223654" cy="9785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0C29A64-50F4-97B2-E224-E6DA6D41A68A}"/>
              </a:ext>
            </a:extLst>
          </p:cNvPr>
          <p:cNvCxnSpPr/>
          <p:nvPr/>
        </p:nvCxnSpPr>
        <p:spPr>
          <a:xfrm>
            <a:off x="8273971" y="1844347"/>
            <a:ext cx="280555" cy="143043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5129463-5A45-24A6-BE9E-0AB546C2112A}"/>
              </a:ext>
            </a:extLst>
          </p:cNvPr>
          <p:cNvSpPr/>
          <p:nvPr/>
        </p:nvSpPr>
        <p:spPr>
          <a:xfrm>
            <a:off x="7149756" y="3990109"/>
            <a:ext cx="861635" cy="5534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DFA28D0-7677-FB89-F1B0-6FD000F632F2}"/>
              </a:ext>
            </a:extLst>
          </p:cNvPr>
          <p:cNvSpPr txBox="1"/>
          <p:nvPr/>
        </p:nvSpPr>
        <p:spPr>
          <a:xfrm>
            <a:off x="7149755" y="4049006"/>
            <a:ext cx="86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balance:2000</a:t>
            </a:r>
            <a:endParaRPr lang="zh-CN" altLang="en-US" sz="14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E926C64-BB9A-D2DE-1AE2-0C6C313E0C0C}"/>
              </a:ext>
            </a:extLst>
          </p:cNvPr>
          <p:cNvCxnSpPr/>
          <p:nvPr/>
        </p:nvCxnSpPr>
        <p:spPr>
          <a:xfrm>
            <a:off x="6868391" y="3636072"/>
            <a:ext cx="281364" cy="3540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E24BF76-66F2-D16A-14ED-376B1268F2B8}"/>
              </a:ext>
            </a:extLst>
          </p:cNvPr>
          <p:cNvCxnSpPr/>
          <p:nvPr/>
        </p:nvCxnSpPr>
        <p:spPr>
          <a:xfrm>
            <a:off x="6691343" y="3394394"/>
            <a:ext cx="177048" cy="159297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0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全屏显示(16:9)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楷体</vt:lpstr>
      <vt:lpstr>思源黑体 CN Bold</vt:lpstr>
      <vt:lpstr>Arial</vt:lpstr>
      <vt:lpstr>Calibri</vt:lpstr>
      <vt:lpstr>Consolas</vt:lpstr>
      <vt:lpstr>Office 主题</vt:lpstr>
      <vt:lpstr>子类对象实例化过程内存解析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2022-11-22T07:04:55Z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