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6" r:id="rId2"/>
    <p:sldId id="339" r:id="rId3"/>
    <p:sldId id="340" r:id="rId4"/>
    <p:sldId id="332" r:id="rId5"/>
    <p:sldId id="334" r:id="rId6"/>
    <p:sldId id="335" r:id="rId7"/>
    <p:sldId id="338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0000FF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5314" autoAdjust="0"/>
  </p:normalViewPr>
  <p:slideViewPr>
    <p:cSldViewPr snapToGrid="0">
      <p:cViewPr varScale="1">
        <p:scale>
          <a:sx n="97" d="100"/>
          <a:sy n="97" d="100"/>
        </p:scale>
        <p:origin x="774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9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60254" y="1490621"/>
            <a:ext cx="5223752" cy="157704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线程生命周期与同步机制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669371" y="4545098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3">
            <a:extLst>
              <a:ext uri="{FF2B5EF4-FFF2-40B4-BE49-F238E27FC236}">
                <a16:creationId xmlns:a16="http://schemas.microsoft.com/office/drawing/2014/main" id="{53CB6065-19F1-4576-FD21-2FF9D23BD060}"/>
              </a:ext>
            </a:extLst>
          </p:cNvPr>
          <p:cNvSpPr/>
          <p:nvPr/>
        </p:nvSpPr>
        <p:spPr>
          <a:xfrm>
            <a:off x="4139803" y="1599010"/>
            <a:ext cx="756047" cy="432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5" name="圆角矩形 14">
            <a:extLst>
              <a:ext uri="{FF2B5EF4-FFF2-40B4-BE49-F238E27FC236}">
                <a16:creationId xmlns:a16="http://schemas.microsoft.com/office/drawing/2014/main" id="{685731F7-4854-DC80-1E9D-580D3CB83E27}"/>
              </a:ext>
            </a:extLst>
          </p:cNvPr>
          <p:cNvSpPr/>
          <p:nvPr/>
        </p:nvSpPr>
        <p:spPr>
          <a:xfrm>
            <a:off x="1654969" y="3165872"/>
            <a:ext cx="756047" cy="432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6" name="圆角矩形 15">
            <a:extLst>
              <a:ext uri="{FF2B5EF4-FFF2-40B4-BE49-F238E27FC236}">
                <a16:creationId xmlns:a16="http://schemas.microsoft.com/office/drawing/2014/main" id="{62CC23C0-AEF9-DC24-4129-9089BE16BAF6}"/>
              </a:ext>
            </a:extLst>
          </p:cNvPr>
          <p:cNvSpPr/>
          <p:nvPr/>
        </p:nvSpPr>
        <p:spPr>
          <a:xfrm>
            <a:off x="3113485" y="3165872"/>
            <a:ext cx="756047" cy="432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圆角矩形 16">
            <a:extLst>
              <a:ext uri="{FF2B5EF4-FFF2-40B4-BE49-F238E27FC236}">
                <a16:creationId xmlns:a16="http://schemas.microsoft.com/office/drawing/2014/main" id="{AB050629-00EF-A55D-0BC3-E7668F6600B1}"/>
              </a:ext>
            </a:extLst>
          </p:cNvPr>
          <p:cNvSpPr/>
          <p:nvPr/>
        </p:nvSpPr>
        <p:spPr>
          <a:xfrm>
            <a:off x="5274469" y="3165872"/>
            <a:ext cx="756047" cy="432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FD2A3B5A-B8D5-E1B4-7A0C-3660AE15B7F8}"/>
              </a:ext>
            </a:extLst>
          </p:cNvPr>
          <p:cNvSpPr/>
          <p:nvPr/>
        </p:nvSpPr>
        <p:spPr>
          <a:xfrm>
            <a:off x="6841332" y="3165872"/>
            <a:ext cx="756047" cy="432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26F4CA4A-6CD2-F924-DAA1-8F159AD1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548" y="3220641"/>
            <a:ext cx="75604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50"/>
              <a:t>新  建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519FBCC6-DE5E-ECFA-AF73-B6256C4A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3220641"/>
            <a:ext cx="7560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50"/>
              <a:t>就  绪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7A69409B-393E-D248-3678-9E37872D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048" y="3220641"/>
            <a:ext cx="75604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50"/>
              <a:t>运  行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7CA90BB6-5630-6640-77DC-AB1DC552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910" y="3220641"/>
            <a:ext cx="75723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50"/>
              <a:t>死  亡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6A895A9A-D07D-2494-F37D-304666BBF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383" y="1653779"/>
            <a:ext cx="78958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50"/>
              <a:t>阻  塞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29B087D-D719-F3EB-C9FF-82ACEAE0EF74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2464594" y="3381971"/>
            <a:ext cx="648891" cy="117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A03DF8-6F51-9DE8-6B27-FD60C4A3ACCF}"/>
              </a:ext>
            </a:extLst>
          </p:cNvPr>
          <p:cNvCxnSpPr/>
          <p:nvPr/>
        </p:nvCxnSpPr>
        <p:spPr>
          <a:xfrm>
            <a:off x="3869531" y="3273029"/>
            <a:ext cx="1404938" cy="11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C6C8D4-0707-80AC-8FE0-17DF2A894239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6084094" y="3381971"/>
            <a:ext cx="757238" cy="117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F4BF61-5B82-5662-3A95-FA1BDF749ED2}"/>
              </a:ext>
            </a:extLst>
          </p:cNvPr>
          <p:cNvCxnSpPr/>
          <p:nvPr/>
        </p:nvCxnSpPr>
        <p:spPr>
          <a:xfrm flipH="1" flipV="1">
            <a:off x="3869531" y="3436144"/>
            <a:ext cx="140493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形状 36">
            <a:extLst>
              <a:ext uri="{FF2B5EF4-FFF2-40B4-BE49-F238E27FC236}">
                <a16:creationId xmlns:a16="http://schemas.microsoft.com/office/drawing/2014/main" id="{FD7370CB-2DA2-69A5-8DEE-7A4D718481F3}"/>
              </a:ext>
            </a:extLst>
          </p:cNvPr>
          <p:cNvCxnSpPr/>
          <p:nvPr/>
        </p:nvCxnSpPr>
        <p:spPr>
          <a:xfrm rot="10800000" flipV="1">
            <a:off x="3490913" y="1815704"/>
            <a:ext cx="648891" cy="1350169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39">
            <a:extLst>
              <a:ext uri="{FF2B5EF4-FFF2-40B4-BE49-F238E27FC236}">
                <a16:creationId xmlns:a16="http://schemas.microsoft.com/office/drawing/2014/main" id="{4DCDF3D5-2774-78FB-5B4E-7B66BD363A01}"/>
              </a:ext>
            </a:extLst>
          </p:cNvPr>
          <p:cNvCxnSpPr>
            <a:stCxn id="7" idx="0"/>
            <a:endCxn id="13" idx="3"/>
          </p:cNvCxnSpPr>
          <p:nvPr/>
        </p:nvCxnSpPr>
        <p:spPr>
          <a:xfrm rot="16200000" flipV="1">
            <a:off x="4648246" y="2161624"/>
            <a:ext cx="1338968" cy="669527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>
            <a:extLst>
              <a:ext uri="{FF2B5EF4-FFF2-40B4-BE49-F238E27FC236}">
                <a16:creationId xmlns:a16="http://schemas.microsoft.com/office/drawing/2014/main" id="{BD5492F7-BFDB-993C-AAB6-5F31FE69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016" y="3057525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/>
              <a:t>start( )</a:t>
            </a:r>
            <a:endParaRPr lang="zh-CN" altLang="en-US" sz="1350"/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01EFDD2A-30E9-0FE7-4CD5-E9138B92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2996803"/>
            <a:ext cx="12430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/>
              <a:t>得到</a:t>
            </a:r>
            <a:r>
              <a:rPr lang="en-US" altLang="zh-CN" sz="1350"/>
              <a:t>cpu</a:t>
            </a:r>
            <a:r>
              <a:rPr lang="zh-CN" altLang="en-US" sz="1350"/>
              <a:t>资源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31AC7DA2-3D2A-F690-8E30-40E4F5F22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185" y="3544491"/>
            <a:ext cx="183713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/>
              <a:t>yield( )</a:t>
            </a:r>
            <a:r>
              <a:rPr lang="zh-CN" altLang="en-US" sz="1350"/>
              <a:t>或失去</a:t>
            </a:r>
            <a:r>
              <a:rPr lang="en-US" altLang="zh-CN" sz="1350"/>
              <a:t>cpu</a:t>
            </a:r>
            <a:r>
              <a:rPr lang="zh-CN" altLang="en-US" sz="1350"/>
              <a:t>资源</a:t>
            </a: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5B9D50D4-A94B-63CD-FB8A-C22762AC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516" y="3436144"/>
            <a:ext cx="186213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/>
              <a:t>stop( )</a:t>
            </a:r>
          </a:p>
          <a:p>
            <a:pPr eaLnBrk="1" hangingPunct="1"/>
            <a:r>
              <a:rPr lang="en-US" altLang="zh-CN" sz="1350" dirty="0"/>
              <a:t>Error</a:t>
            </a:r>
            <a:r>
              <a:rPr lang="zh-CN" altLang="en-US" sz="1350" dirty="0"/>
              <a:t>或</a:t>
            </a:r>
            <a:r>
              <a:rPr lang="en-US" altLang="zh-CN" sz="1350" dirty="0"/>
              <a:t>Exception</a:t>
            </a:r>
          </a:p>
          <a:p>
            <a:pPr eaLnBrk="1" hangingPunct="1"/>
            <a:r>
              <a:rPr lang="en-US" altLang="zh-CN" sz="1350" dirty="0"/>
              <a:t>run( )</a:t>
            </a:r>
            <a:r>
              <a:rPr lang="zh-CN" altLang="en-US" sz="1350" dirty="0"/>
              <a:t>执行完成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CE598134-0B4A-4649-101A-2E6FF092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973" y="1733550"/>
            <a:ext cx="14597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/>
              <a:t>sleep( )</a:t>
            </a:r>
          </a:p>
          <a:p>
            <a:pPr eaLnBrk="1" hangingPunct="1"/>
            <a:r>
              <a:rPr lang="zh-CN" altLang="en-US" sz="1350" dirty="0"/>
              <a:t>等待同步锁</a:t>
            </a:r>
            <a:endParaRPr lang="en-US" altLang="zh-CN" sz="1350" dirty="0"/>
          </a:p>
          <a:p>
            <a:pPr eaLnBrk="1" hangingPunct="1"/>
            <a:r>
              <a:rPr lang="en-US" altLang="zh-CN" sz="1350" dirty="0"/>
              <a:t>wait()/join()</a:t>
            </a:r>
          </a:p>
          <a:p>
            <a:pPr eaLnBrk="1" hangingPunct="1"/>
            <a:r>
              <a:rPr lang="en-US" altLang="zh-CN" sz="1350" dirty="0"/>
              <a:t>suspend( )</a:t>
            </a:r>
            <a:endParaRPr lang="zh-CN" altLang="en-US" sz="1350" dirty="0"/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274CD1B3-0048-A9F8-EC1C-07A5E3F2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1707356"/>
            <a:ext cx="15680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/>
              <a:t>sleep( )</a:t>
            </a:r>
            <a:r>
              <a:rPr lang="zh-CN" altLang="en-US" sz="1350" dirty="0"/>
              <a:t>时间到</a:t>
            </a:r>
            <a:endParaRPr lang="en-US" altLang="zh-CN" sz="1350" dirty="0"/>
          </a:p>
          <a:p>
            <a:pPr eaLnBrk="1" hangingPunct="1"/>
            <a:r>
              <a:rPr lang="zh-CN" altLang="en-US" sz="1350" dirty="0"/>
              <a:t>获得同步锁</a:t>
            </a:r>
            <a:endParaRPr lang="en-US" altLang="zh-CN" sz="1350" dirty="0"/>
          </a:p>
          <a:p>
            <a:pPr eaLnBrk="1" hangingPunct="1"/>
            <a:r>
              <a:rPr lang="en-US" altLang="zh-CN" sz="1350" dirty="0"/>
              <a:t>notify()/</a:t>
            </a:r>
            <a:r>
              <a:rPr lang="en-US" altLang="zh-CN" sz="1350" dirty="0" err="1"/>
              <a:t>notifyAll</a:t>
            </a:r>
            <a:r>
              <a:rPr lang="en-US" altLang="zh-CN" sz="1350" dirty="0"/>
              <a:t>()</a:t>
            </a:r>
          </a:p>
          <a:p>
            <a:pPr eaLnBrk="1" hangingPunct="1"/>
            <a:r>
              <a:rPr lang="en-US" altLang="zh-CN" sz="1350" dirty="0"/>
              <a:t>resume( )</a:t>
            </a:r>
            <a:endParaRPr lang="zh-CN" altLang="en-US" sz="1350" dirty="0"/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5AA212B9-7886-0ADF-4E09-18285A8E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858" y="4147445"/>
            <a:ext cx="19664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51D5A4-F523-1AEA-8785-2E6145EF1DAA}"/>
              </a:ext>
            </a:extLst>
          </p:cNvPr>
          <p:cNvSpPr txBox="1"/>
          <p:nvPr/>
        </p:nvSpPr>
        <p:spPr>
          <a:xfrm>
            <a:off x="713680" y="0"/>
            <a:ext cx="396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线程的生命周期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5446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DA143A-4759-1195-E5B1-44A28DC7B96D}"/>
              </a:ext>
            </a:extLst>
          </p:cNvPr>
          <p:cNvSpPr txBox="1"/>
          <p:nvPr/>
        </p:nvSpPr>
        <p:spPr>
          <a:xfrm>
            <a:off x="713680" y="0"/>
            <a:ext cx="396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线程的生命周期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156D5A-D187-7541-EDDB-0AE85557C567}"/>
              </a:ext>
            </a:extLst>
          </p:cNvPr>
          <p:cNvSpPr/>
          <p:nvPr/>
        </p:nvSpPr>
        <p:spPr>
          <a:xfrm>
            <a:off x="511278" y="2458065"/>
            <a:ext cx="934064" cy="56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2C6F1-A1F7-99C8-DEC2-51B14D94AA34}"/>
              </a:ext>
            </a:extLst>
          </p:cNvPr>
          <p:cNvSpPr/>
          <p:nvPr/>
        </p:nvSpPr>
        <p:spPr>
          <a:xfrm>
            <a:off x="2448232" y="2458065"/>
            <a:ext cx="934064" cy="56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99028-335A-A576-B783-C1FE92563DD7}"/>
              </a:ext>
            </a:extLst>
          </p:cNvPr>
          <p:cNvSpPr/>
          <p:nvPr/>
        </p:nvSpPr>
        <p:spPr>
          <a:xfrm>
            <a:off x="5294674" y="2458065"/>
            <a:ext cx="934064" cy="56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097FC0-9703-824B-F4B8-6956E1BB91A3}"/>
              </a:ext>
            </a:extLst>
          </p:cNvPr>
          <p:cNvSpPr/>
          <p:nvPr/>
        </p:nvSpPr>
        <p:spPr>
          <a:xfrm>
            <a:off x="7354536" y="2458065"/>
            <a:ext cx="934064" cy="56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死亡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04462E-5990-C4B8-3D93-FF107CE863AE}"/>
              </a:ext>
            </a:extLst>
          </p:cNvPr>
          <p:cNvSpPr/>
          <p:nvPr/>
        </p:nvSpPr>
        <p:spPr>
          <a:xfrm>
            <a:off x="3888662" y="973394"/>
            <a:ext cx="934064" cy="56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CCF65B7-BCDA-A91E-C702-7067C555AD0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445342" y="2738284"/>
            <a:ext cx="100289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49CB1E-193D-1991-3A26-677799BB4F31}"/>
              </a:ext>
            </a:extLst>
          </p:cNvPr>
          <p:cNvSpPr txBox="1"/>
          <p:nvPr/>
        </p:nvSpPr>
        <p:spPr>
          <a:xfrm>
            <a:off x="1506796" y="2368952"/>
            <a:ext cx="100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start()</a:t>
            </a:r>
            <a:endParaRPr lang="zh-CN" altLang="en-US" sz="1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2FDEA7-58F3-28C8-18D2-985104456B0B}"/>
              </a:ext>
            </a:extLst>
          </p:cNvPr>
          <p:cNvCxnSpPr/>
          <p:nvPr/>
        </p:nvCxnSpPr>
        <p:spPr>
          <a:xfrm>
            <a:off x="3382296" y="2571750"/>
            <a:ext cx="19123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9C98F71-A4EA-B62C-035C-8DF695B51347}"/>
              </a:ext>
            </a:extLst>
          </p:cNvPr>
          <p:cNvSpPr txBox="1"/>
          <p:nvPr/>
        </p:nvSpPr>
        <p:spPr>
          <a:xfrm>
            <a:off x="3382296" y="2241755"/>
            <a:ext cx="202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获取</a:t>
            </a:r>
            <a:r>
              <a:rPr lang="en-US" altLang="zh-CN" sz="1400"/>
              <a:t>cpu</a:t>
            </a:r>
            <a:r>
              <a:rPr lang="zh-CN" altLang="en-US" sz="1400"/>
              <a:t>执行权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71D154-5CF5-C8FF-CE15-82C154CA5B13}"/>
              </a:ext>
            </a:extLst>
          </p:cNvPr>
          <p:cNvCxnSpPr/>
          <p:nvPr/>
        </p:nvCxnSpPr>
        <p:spPr>
          <a:xfrm flipH="1">
            <a:off x="3382296" y="2890684"/>
            <a:ext cx="19123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53B4B08-E1EF-7613-A787-301434EA401C}"/>
              </a:ext>
            </a:extLst>
          </p:cNvPr>
          <p:cNvSpPr txBox="1"/>
          <p:nvPr/>
        </p:nvSpPr>
        <p:spPr>
          <a:xfrm>
            <a:off x="3414256" y="2974934"/>
            <a:ext cx="202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失去</a:t>
            </a:r>
            <a:r>
              <a:rPr lang="en-US" altLang="zh-CN" sz="1400"/>
              <a:t>cpu</a:t>
            </a:r>
            <a:r>
              <a:rPr lang="zh-CN" altLang="en-US" sz="1400"/>
              <a:t>执行权、</a:t>
            </a:r>
            <a:r>
              <a:rPr lang="en-US" altLang="zh-CN" sz="1400"/>
              <a:t>yield()</a:t>
            </a:r>
            <a:endParaRPr lang="zh-CN" altLang="en-US" sz="14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C221FC-8AA3-8BBD-88C8-577F8EAC489A}"/>
              </a:ext>
            </a:extLst>
          </p:cNvPr>
          <p:cNvCxnSpPr/>
          <p:nvPr/>
        </p:nvCxnSpPr>
        <p:spPr>
          <a:xfrm>
            <a:off x="6287726" y="2738284"/>
            <a:ext cx="10323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2A19E01-49C8-6049-C5CE-549D870783F7}"/>
              </a:ext>
            </a:extLst>
          </p:cNvPr>
          <p:cNvSpPr txBox="1"/>
          <p:nvPr/>
        </p:nvSpPr>
        <p:spPr>
          <a:xfrm>
            <a:off x="6177121" y="2994545"/>
            <a:ext cx="2285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① </a:t>
            </a:r>
            <a:r>
              <a:rPr lang="en-US" altLang="zh-CN" sz="1400"/>
              <a:t>run()</a:t>
            </a:r>
            <a:r>
              <a:rPr lang="zh-CN" altLang="en-US" sz="1400"/>
              <a:t>执行结束</a:t>
            </a:r>
            <a:endParaRPr lang="en-US" altLang="zh-CN" sz="1400"/>
          </a:p>
          <a:p>
            <a:r>
              <a:rPr lang="zh-CN" altLang="en-US" sz="1400"/>
              <a:t>② 出现了未被处理的</a:t>
            </a:r>
            <a:r>
              <a:rPr lang="en-US" altLang="zh-CN" sz="1400"/>
              <a:t>Error</a:t>
            </a:r>
            <a:r>
              <a:rPr lang="zh-CN" altLang="en-US" sz="1400"/>
              <a:t>、</a:t>
            </a:r>
            <a:r>
              <a:rPr lang="en-US" altLang="zh-CN" sz="1400"/>
              <a:t>Exception</a:t>
            </a:r>
          </a:p>
          <a:p>
            <a:r>
              <a:rPr lang="zh-CN" altLang="en-US" sz="1400"/>
              <a:t>③ </a:t>
            </a:r>
            <a:r>
              <a:rPr lang="en-US" altLang="zh-CN" sz="1400"/>
              <a:t>stop()</a:t>
            </a:r>
            <a:endParaRPr lang="zh-CN" altLang="en-US" sz="14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6DF74F2-9BC9-BCF5-8937-A59AA774A125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16200000" flipV="1">
            <a:off x="4689990" y="1386349"/>
            <a:ext cx="1204452" cy="93898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81BE24-B110-112F-4CE3-66EE211FD051}"/>
              </a:ext>
            </a:extLst>
          </p:cNvPr>
          <p:cNvSpPr txBox="1"/>
          <p:nvPr/>
        </p:nvSpPr>
        <p:spPr>
          <a:xfrm>
            <a:off x="5840360" y="1091381"/>
            <a:ext cx="1361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sleep()</a:t>
            </a:r>
          </a:p>
          <a:p>
            <a:r>
              <a:rPr lang="en-US" altLang="zh-CN" sz="1400"/>
              <a:t>join()</a:t>
            </a:r>
          </a:p>
          <a:p>
            <a:r>
              <a:rPr lang="zh-CN" altLang="en-US" sz="1400"/>
              <a:t>失去同步锁</a:t>
            </a:r>
            <a:endParaRPr lang="en-US" altLang="zh-CN" sz="1400"/>
          </a:p>
          <a:p>
            <a:r>
              <a:rPr lang="en-US" altLang="zh-CN" sz="1400"/>
              <a:t>wait()</a:t>
            </a:r>
          </a:p>
          <a:p>
            <a:r>
              <a:rPr lang="en-US" altLang="zh-CN" sz="1400"/>
              <a:t>suspend()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E53E81-08CB-2BF0-9ACF-B16FB8AB8C05}"/>
              </a:ext>
            </a:extLst>
          </p:cNvPr>
          <p:cNvSpPr txBox="1"/>
          <p:nvPr/>
        </p:nvSpPr>
        <p:spPr>
          <a:xfrm>
            <a:off x="1229034" y="1123533"/>
            <a:ext cx="2708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sleep()</a:t>
            </a:r>
            <a:r>
              <a:rPr lang="zh-CN" altLang="en-US" sz="1400"/>
              <a:t>时间到</a:t>
            </a:r>
            <a:endParaRPr lang="en-US" altLang="zh-CN" sz="1400"/>
          </a:p>
          <a:p>
            <a:r>
              <a:rPr lang="en-US" altLang="zh-CN" sz="1400"/>
              <a:t>join()</a:t>
            </a:r>
            <a:r>
              <a:rPr lang="zh-CN" altLang="en-US" sz="1400"/>
              <a:t>对应线程结束</a:t>
            </a:r>
            <a:endParaRPr lang="en-US" altLang="zh-CN" sz="1400"/>
          </a:p>
          <a:p>
            <a:r>
              <a:rPr lang="zh-CN" altLang="en-US" sz="1400"/>
              <a:t>获得同步锁</a:t>
            </a:r>
            <a:endParaRPr lang="en-US" altLang="zh-CN" sz="1400"/>
          </a:p>
          <a:p>
            <a:r>
              <a:rPr lang="en-US" altLang="zh-CN" sz="1400"/>
              <a:t>wait()</a:t>
            </a:r>
            <a:r>
              <a:rPr lang="zh-CN" altLang="en-US" sz="1400"/>
              <a:t>时间到</a:t>
            </a:r>
            <a:r>
              <a:rPr lang="en-US" altLang="zh-CN" sz="1400"/>
              <a:t>/notify()</a:t>
            </a:r>
            <a:r>
              <a:rPr lang="zh-CN" altLang="en-US" sz="1400"/>
              <a:t>、</a:t>
            </a:r>
            <a:r>
              <a:rPr lang="en-US" altLang="zh-CN" sz="1400"/>
              <a:t>notifyAll()</a:t>
            </a:r>
          </a:p>
          <a:p>
            <a:r>
              <a:rPr lang="en-US" altLang="zh-CN" sz="1400"/>
              <a:t>resume()</a:t>
            </a:r>
            <a:endParaRPr lang="zh-CN" altLang="en-US" sz="14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0AA0A33-3F0C-5623-7855-D78DDEC6E0E3}"/>
              </a:ext>
            </a:extLst>
          </p:cNvPr>
          <p:cNvCxnSpPr>
            <a:stCxn id="9" idx="1"/>
            <a:endCxn id="6" idx="0"/>
          </p:cNvCxnSpPr>
          <p:nvPr/>
        </p:nvCxnSpPr>
        <p:spPr>
          <a:xfrm rot="10800000" flipV="1">
            <a:off x="2915264" y="1253613"/>
            <a:ext cx="973398" cy="1204452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240877C-CEAC-A2F6-3718-F89B8B404B26}"/>
              </a:ext>
            </a:extLst>
          </p:cNvPr>
          <p:cNvCxnSpPr/>
          <p:nvPr/>
        </p:nvCxnSpPr>
        <p:spPr>
          <a:xfrm flipH="1">
            <a:off x="5004619" y="629265"/>
            <a:ext cx="757087" cy="2556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59EC042-D9FA-B062-3EAE-7950D89FA82F}"/>
              </a:ext>
            </a:extLst>
          </p:cNvPr>
          <p:cNvSpPr txBox="1"/>
          <p:nvPr/>
        </p:nvSpPr>
        <p:spPr>
          <a:xfrm>
            <a:off x="5761706" y="427591"/>
            <a:ext cx="11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临时状态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3D1ECF-A35E-9920-B7B8-A8DDEB17F6D7}"/>
              </a:ext>
            </a:extLst>
          </p:cNvPr>
          <p:cNvCxnSpPr>
            <a:cxnSpLocks/>
          </p:cNvCxnSpPr>
          <p:nvPr/>
        </p:nvCxnSpPr>
        <p:spPr>
          <a:xfrm flipH="1">
            <a:off x="8288600" y="1855839"/>
            <a:ext cx="285129" cy="3859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2A6977C-F15E-1181-A2E8-A4818302929C}"/>
              </a:ext>
            </a:extLst>
          </p:cNvPr>
          <p:cNvSpPr txBox="1"/>
          <p:nvPr/>
        </p:nvSpPr>
        <p:spPr>
          <a:xfrm>
            <a:off x="7973960" y="1446260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最终状态</a:t>
            </a:r>
          </a:p>
        </p:txBody>
      </p:sp>
    </p:spTree>
    <p:extLst>
      <p:ext uri="{BB962C8B-B14F-4D97-AF65-F5344CB8AC3E}">
        <p14:creationId xmlns:p14="http://schemas.microsoft.com/office/powerpoint/2010/main" val="118213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9165" y="622783"/>
            <a:ext cx="1297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例  题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631528" y="2031060"/>
            <a:ext cx="79861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模拟火车站的售票窗口，实现多个窗口同时卖票。</a:t>
            </a:r>
            <a:endParaRPr lang="en-US" altLang="zh-CN" sz="2000" b="1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 eaLnBrk="1" hangingPunct="1"/>
            <a:endParaRPr lang="en-US" altLang="zh-CN" sz="2000" b="1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 eaLnBrk="1" hangingPunct="1"/>
            <a:r>
              <a:rPr lang="zh-CN" altLang="en-US" sz="2000" b="1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（总共有</a:t>
            </a:r>
            <a:r>
              <a:rPr lang="en-US" altLang="zh-CN" sz="2000" b="1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100</a:t>
            </a:r>
            <a:r>
              <a:rPr lang="zh-CN" altLang="en-US" sz="2000" b="1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张票）</a:t>
            </a:r>
            <a:endParaRPr lang="zh-CN" altLang="en-US" sz="2000" b="1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31A9E-0C53-BF59-129A-5203D0A63F01}"/>
              </a:ext>
            </a:extLst>
          </p:cNvPr>
          <p:cNvSpPr txBox="1"/>
          <p:nvPr/>
        </p:nvSpPr>
        <p:spPr>
          <a:xfrm>
            <a:off x="713680" y="0"/>
            <a:ext cx="396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线程的同步机制</a:t>
            </a:r>
          </a:p>
        </p:txBody>
      </p:sp>
    </p:spTree>
    <p:extLst>
      <p:ext uri="{BB962C8B-B14F-4D97-AF65-F5344CB8AC3E}">
        <p14:creationId xmlns:p14="http://schemas.microsoft.com/office/powerpoint/2010/main" val="134810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1384697" y="681038"/>
            <a:ext cx="1079897" cy="3238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3328987" y="2842023"/>
            <a:ext cx="4538663" cy="1458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3328987" y="951310"/>
            <a:ext cx="4538663" cy="157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869531" y="626269"/>
            <a:ext cx="9191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run</a:t>
            </a:r>
            <a:r>
              <a:rPr lang="zh-CN" altLang="en-US" sz="1350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61185" y="1659731"/>
            <a:ext cx="972740" cy="4869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869531" y="1390650"/>
            <a:ext cx="97274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ticket</a:t>
            </a:r>
            <a:endParaRPr lang="zh-CN" altLang="en-US" sz="1350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40744" y="1390650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1451448" y="1227535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t1</a:t>
            </a:r>
            <a:endParaRPr lang="zh-CN" altLang="en-US" sz="1350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1451448" y="1682770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t2</a:t>
            </a:r>
            <a:endParaRPr lang="zh-CN" altLang="en-US" sz="1350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1438275" y="2114809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t3</a:t>
            </a:r>
            <a:endParaRPr lang="zh-CN" altLang="en-US" sz="1350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40744" y="1822847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140744" y="2255044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436394" y="1282304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5436394" y="944166"/>
            <a:ext cx="237768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输出，打印车票：</a:t>
            </a:r>
            <a:r>
              <a:rPr lang="en-US" altLang="zh-CN" sz="1350" b="1"/>
              <a:t>ticket = #</a:t>
            </a:r>
            <a:endParaRPr lang="zh-CN" altLang="en-US" sz="1350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5436394" y="1606153"/>
            <a:ext cx="237768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输出，打印车票：</a:t>
            </a:r>
            <a:r>
              <a:rPr lang="en-US" altLang="zh-CN" sz="1350" b="1"/>
              <a:t>ticket = #</a:t>
            </a:r>
            <a:endParaRPr lang="zh-CN" altLang="en-US" sz="1350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5436394" y="2139553"/>
            <a:ext cx="2377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输出，打印车票：</a:t>
            </a:r>
            <a:r>
              <a:rPr lang="en-US" altLang="zh-CN" sz="1350" b="1"/>
              <a:t>ticket = #</a:t>
            </a:r>
            <a:endParaRPr lang="zh-CN" altLang="en-US" sz="1350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436394" y="1876425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436394" y="2470547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28988" y="1390650"/>
            <a:ext cx="378619" cy="3238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437335" y="1822847"/>
            <a:ext cx="27027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383756" y="2038350"/>
            <a:ext cx="323850" cy="216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842272" y="1335882"/>
            <a:ext cx="432197" cy="3786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842273" y="1876425"/>
            <a:ext cx="37861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788694" y="2146697"/>
            <a:ext cx="432197" cy="2702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869531" y="2625328"/>
            <a:ext cx="9191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run</a:t>
            </a:r>
            <a:r>
              <a:rPr lang="zh-CN" altLang="en-US" sz="1350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761185" y="3443288"/>
            <a:ext cx="972740" cy="485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869531" y="3173016"/>
            <a:ext cx="97274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ticket</a:t>
            </a:r>
            <a:endParaRPr lang="zh-CN" altLang="en-US" sz="1350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140744" y="3173016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1451447" y="3008069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t1</a:t>
            </a:r>
            <a:endParaRPr lang="zh-CN" altLang="en-US" sz="1350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1428113" y="3455140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t2</a:t>
            </a:r>
            <a:endParaRPr lang="zh-CN" altLang="en-US" sz="1350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1430591" y="3887369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t3</a:t>
            </a:r>
            <a:endParaRPr lang="zh-CN" altLang="en-US" sz="1350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140744" y="3605213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40744" y="4037410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328988" y="3173016"/>
            <a:ext cx="378619" cy="3238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437335" y="3605213"/>
            <a:ext cx="27027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383756" y="3820716"/>
            <a:ext cx="323850" cy="216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4086225" y="3544491"/>
            <a:ext cx="53935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0</a:t>
            </a:r>
            <a:endParaRPr lang="zh-CN" altLang="en-US" sz="1350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1493044" y="681037"/>
            <a:ext cx="15120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761185" y="1707357"/>
            <a:ext cx="97274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100,99,…3,2,1</a:t>
            </a:r>
            <a:endParaRPr lang="zh-CN" altLang="en-US" sz="1350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436394" y="3064669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436394" y="3658791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436394" y="4252913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842272" y="3119437"/>
            <a:ext cx="432197" cy="37742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842273" y="3658791"/>
            <a:ext cx="37861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5760244" y="2842023"/>
            <a:ext cx="1621631" cy="1458515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788694" y="3929063"/>
            <a:ext cx="432197" cy="2702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63653" y="4030266"/>
            <a:ext cx="270272" cy="540544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4139804" y="4462462"/>
            <a:ext cx="8108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>
                <a:solidFill>
                  <a:srgbClr val="FF0000"/>
                </a:solidFill>
              </a:rPr>
              <a:t>break</a:t>
            </a:r>
            <a:endParaRPr lang="zh-CN" altLang="en-US" sz="1350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66123" y="4517231"/>
            <a:ext cx="283487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/>
              <a:t>注：</a:t>
            </a:r>
            <a:r>
              <a:rPr lang="en-US" altLang="zh-CN" sz="1350"/>
              <a:t>#</a:t>
            </a:r>
            <a:r>
              <a:rPr lang="zh-CN" altLang="en-US" sz="1350"/>
              <a:t>表示</a:t>
            </a:r>
            <a:r>
              <a:rPr lang="en-US" altLang="zh-CN" sz="1350"/>
              <a:t>100—1</a:t>
            </a:r>
            <a:r>
              <a:rPr lang="zh-CN" altLang="en-US" sz="1350"/>
              <a:t>之间的相应票号</a:t>
            </a:r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813397" y="0"/>
            <a:ext cx="3758603" cy="424141"/>
          </a:xfrm>
        </p:spPr>
        <p:txBody>
          <a:bodyPr/>
          <a:lstStyle/>
          <a:p>
            <a:r>
              <a:rPr lang="zh-CN" altLang="en-US" sz="2400" b="1">
                <a:latin typeface="+mn-lt"/>
                <a:ea typeface="宋体" pitchFamily="2" charset="-122"/>
                <a:cs typeface="Times New Roman" pitchFamily="18" charset="0"/>
              </a:rPr>
              <a:t>线程的同步机制</a:t>
            </a:r>
            <a:endParaRPr lang="zh-CN" alt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384697" y="681038"/>
            <a:ext cx="1079897" cy="3238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789635" y="958453"/>
            <a:ext cx="5607113" cy="3881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3221831" y="3057525"/>
            <a:ext cx="971550" cy="4869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399173" y="2776852"/>
            <a:ext cx="97274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ticket</a:t>
            </a:r>
            <a:endParaRPr lang="zh-CN" altLang="en-US" sz="1350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00200" y="2787254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959054" y="2625329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t1</a:t>
            </a:r>
            <a:endParaRPr lang="zh-CN" altLang="en-US" sz="1350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941490" y="3067579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t2</a:t>
            </a:r>
            <a:endParaRPr lang="zh-CN" altLang="en-US" sz="1350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951309" y="3498285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t3</a:t>
            </a:r>
            <a:endParaRPr lang="zh-CN" altLang="en-US" sz="1350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00200" y="3220641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00200" y="3652838"/>
            <a:ext cx="113466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33925" y="1437085"/>
            <a:ext cx="486966" cy="11882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788694" y="2031206"/>
            <a:ext cx="539354" cy="1243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788694" y="2842023"/>
            <a:ext cx="432197" cy="9727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89635" y="2787254"/>
            <a:ext cx="377428" cy="3250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896791" y="3220641"/>
            <a:ext cx="27027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843213" y="3436144"/>
            <a:ext cx="323850" cy="216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301728" y="2733675"/>
            <a:ext cx="432197" cy="3786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301729" y="3274219"/>
            <a:ext cx="37861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48151" y="3544491"/>
            <a:ext cx="432197" cy="2702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1493044" y="681037"/>
            <a:ext cx="9179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599260" y="3165872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1</a:t>
            </a:r>
            <a:endParaRPr lang="zh-CN" altLang="en-US" sz="1350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654028" y="670604"/>
            <a:ext cx="9179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run</a:t>
            </a:r>
            <a:r>
              <a:rPr lang="zh-CN" altLang="en-US" sz="1350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843212" y="2571750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692253" y="2024062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25578" y="2895600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734866" y="3057525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734866" y="3382566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33925" y="3382566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680348" y="1383507"/>
            <a:ext cx="702469" cy="3001566"/>
          </a:xfrm>
          <a:prstGeom prst="round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692254" y="4108847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>
                <a:solidFill>
                  <a:srgbClr val="FF0000"/>
                </a:solidFill>
              </a:rPr>
              <a:t>被阻塞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436394" y="2895600"/>
            <a:ext cx="2214563" cy="595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436394" y="2193131"/>
            <a:ext cx="221456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436394" y="1490663"/>
            <a:ext cx="221456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382090" y="122158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382091" y="1915716"/>
            <a:ext cx="3726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350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382090" y="2564606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5598114" y="1214437"/>
            <a:ext cx="22971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输出，打印车票：</a:t>
            </a:r>
            <a:r>
              <a:rPr lang="en-US" altLang="zh-CN" sz="1350" b="1"/>
              <a:t>ticket = 1</a:t>
            </a:r>
            <a:endParaRPr lang="zh-CN" altLang="en-US" sz="1350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5598113" y="1916906"/>
            <a:ext cx="229718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输出，打印车票：</a:t>
            </a:r>
            <a:r>
              <a:rPr lang="en-US" altLang="zh-CN" sz="1350" b="1"/>
              <a:t>ticket = </a:t>
            </a:r>
            <a:r>
              <a:rPr lang="en-US" altLang="zh-CN" sz="1350" b="1">
                <a:solidFill>
                  <a:srgbClr val="FF0000"/>
                </a:solidFill>
              </a:rPr>
              <a:t>0</a:t>
            </a:r>
            <a:endParaRPr lang="zh-CN" altLang="en-US" sz="1350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5598114" y="2564606"/>
            <a:ext cx="237788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输出，打印车票：</a:t>
            </a:r>
            <a:r>
              <a:rPr lang="en-US" altLang="zh-CN" sz="1350" b="1"/>
              <a:t>ticket =</a:t>
            </a:r>
            <a:r>
              <a:rPr lang="en-US" altLang="zh-CN" sz="1350" b="1">
                <a:solidFill>
                  <a:srgbClr val="FF0000"/>
                </a:solidFill>
              </a:rPr>
              <a:t>-1</a:t>
            </a:r>
            <a:r>
              <a:rPr lang="en-US" altLang="zh-CN" sz="1350" b="1"/>
              <a:t> </a:t>
            </a:r>
            <a:endParaRPr lang="zh-CN" altLang="en-US" sz="1350" b="1"/>
          </a:p>
        </p:txBody>
      </p:sp>
      <p:sp>
        <p:nvSpPr>
          <p:cNvPr id="2" name="矩形 1"/>
          <p:cNvSpPr/>
          <p:nvPr/>
        </p:nvSpPr>
        <p:spPr>
          <a:xfrm>
            <a:off x="2789635" y="1113588"/>
            <a:ext cx="5420300" cy="34023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3330178" y="1113588"/>
            <a:ext cx="9179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if</a:t>
            </a:r>
            <a:r>
              <a:rPr lang="zh-CN" altLang="en-US" sz="1350" b="1"/>
              <a:t>语句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813397" y="0"/>
            <a:ext cx="3758603" cy="424141"/>
          </a:xfrm>
        </p:spPr>
        <p:txBody>
          <a:bodyPr/>
          <a:lstStyle/>
          <a:p>
            <a:r>
              <a:rPr lang="zh-CN" altLang="en-US" sz="2400" b="1">
                <a:latin typeface="+mn-lt"/>
                <a:ea typeface="宋体" pitchFamily="2" charset="-122"/>
                <a:cs typeface="Times New Roman" pitchFamily="18" charset="0"/>
              </a:rPr>
              <a:t>线程的同步</a:t>
            </a: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机制</a:t>
            </a:r>
            <a:endParaRPr lang="zh-CN" alt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3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5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5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  <p:bldP spid="2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6519" y="1328738"/>
            <a:ext cx="4917281" cy="1999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5" name="圆角矩形 34"/>
          <p:cNvSpPr/>
          <p:nvPr/>
        </p:nvSpPr>
        <p:spPr>
          <a:xfrm>
            <a:off x="2734866" y="1437085"/>
            <a:ext cx="4647009" cy="17823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7" name="圆角矩形 36"/>
          <p:cNvSpPr/>
          <p:nvPr/>
        </p:nvSpPr>
        <p:spPr>
          <a:xfrm>
            <a:off x="2734866" y="1814513"/>
            <a:ext cx="378619" cy="11346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33925" y="945356"/>
            <a:ext cx="9191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run</a:t>
            </a:r>
            <a:r>
              <a:rPr lang="zh-CN" altLang="en-US" sz="1350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37335" y="2145506"/>
            <a:ext cx="972740" cy="4869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496521" y="1876425"/>
            <a:ext cx="97274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ticket</a:t>
            </a:r>
            <a:endParaRPr lang="zh-CN" altLang="en-US" sz="1350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942681" y="1726384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t1</a:t>
            </a:r>
            <a:endParaRPr lang="zh-CN" altLang="en-US" sz="1350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951309" y="2178226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t2</a:t>
            </a:r>
            <a:endParaRPr lang="zh-CN" altLang="en-US" sz="1350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951309" y="2649096"/>
            <a:ext cx="7024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线程</a:t>
            </a:r>
            <a:r>
              <a:rPr lang="en-US" altLang="zh-CN" sz="1350" b="1"/>
              <a:t>t3</a:t>
            </a:r>
            <a:endParaRPr lang="zh-CN" altLang="en-US" sz="1350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54969" y="2301479"/>
            <a:ext cx="864394" cy="71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057775" y="1814513"/>
            <a:ext cx="19990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4950618" y="1437085"/>
            <a:ext cx="23764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b="1"/>
              <a:t>输出，打印影票：</a:t>
            </a:r>
            <a:r>
              <a:rPr lang="en-US" altLang="zh-CN" sz="1350" b="1"/>
              <a:t>ticket = #</a:t>
            </a:r>
            <a:endParaRPr lang="zh-CN" altLang="en-US" sz="1350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13485" y="1977628"/>
            <a:ext cx="270272" cy="2226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18422" y="1821657"/>
            <a:ext cx="432197" cy="3786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100768" y="432585"/>
            <a:ext cx="28353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654969" y="1869282"/>
            <a:ext cx="864394" cy="71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54969" y="2780110"/>
            <a:ext cx="864394" cy="71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3005138" y="1382316"/>
            <a:ext cx="129659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synchronized</a:t>
            </a:r>
            <a:endParaRPr lang="zh-CN" altLang="en-US" sz="1350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3221831" y="2949178"/>
            <a:ext cx="4857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b="1"/>
              <a:t>obj</a:t>
            </a:r>
            <a:endParaRPr lang="zh-CN" altLang="en-US" sz="1350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951560" y="2972991"/>
            <a:ext cx="270272" cy="138113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725034" y="3536158"/>
            <a:ext cx="442025" cy="1196577"/>
          </a:xfrm>
          <a:prstGeom prst="round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193756" y="1815704"/>
            <a:ext cx="62031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2144008" y="1549555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734866" y="1490662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977878" y="1760935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5773341" y="1268016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7759304" y="1976437"/>
            <a:ext cx="0" cy="18919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3167063" y="2840832"/>
            <a:ext cx="4483894" cy="10275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545681" y="2143972"/>
            <a:ext cx="86439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/>
              <a:t>100,99…3,2,…</a:t>
            </a:r>
            <a:endParaRPr lang="zh-CN" altLang="en-US" sz="1350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6517481" y="3382566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350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004198" y="4408885"/>
            <a:ext cx="27551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dirty="0"/>
              <a:t>注：</a:t>
            </a:r>
            <a:r>
              <a:rPr lang="en-US" altLang="zh-CN" sz="1350" dirty="0"/>
              <a:t>#</a:t>
            </a:r>
            <a:r>
              <a:rPr lang="zh-CN" altLang="en-US" sz="1350" dirty="0"/>
              <a:t>表示</a:t>
            </a:r>
            <a:r>
              <a:rPr lang="en-US" altLang="zh-CN" sz="1350" dirty="0"/>
              <a:t>100—1</a:t>
            </a:r>
            <a:r>
              <a:rPr lang="zh-CN" altLang="en-US" sz="1350" dirty="0"/>
              <a:t>之间的相应票号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813397" y="0"/>
            <a:ext cx="3758603" cy="424141"/>
          </a:xfrm>
        </p:spPr>
        <p:txBody>
          <a:bodyPr/>
          <a:lstStyle/>
          <a:p>
            <a:r>
              <a:rPr lang="zh-CN" altLang="en-US" sz="2400" b="1">
                <a:latin typeface="+mn-lt"/>
                <a:ea typeface="宋体" pitchFamily="2" charset="-122"/>
                <a:cs typeface="Times New Roman" pitchFamily="18" charset="0"/>
              </a:rPr>
              <a:t>线程的同步</a:t>
            </a: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机制</a:t>
            </a:r>
            <a:endParaRPr lang="zh-CN" alt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0.00018 -0.3410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4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34105 L -0.00017 -0.0077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全屏显示(16:9)</PresentationFormat>
  <Paragraphs>111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楷体</vt:lpstr>
      <vt:lpstr>思源黑体 Medium</vt:lpstr>
      <vt:lpstr>思源黑体 Normal</vt:lpstr>
      <vt:lpstr>Arial</vt:lpstr>
      <vt:lpstr>Calibri</vt:lpstr>
      <vt:lpstr>Office 主题</vt:lpstr>
      <vt:lpstr>线程生命周期与同步机制</vt:lpstr>
      <vt:lpstr>PowerPoint 演示文稿</vt:lpstr>
      <vt:lpstr>PowerPoint 演示文稿</vt:lpstr>
      <vt:lpstr>PowerPoint 演示文稿</vt:lpstr>
      <vt:lpstr>线程的同步机制</vt:lpstr>
      <vt:lpstr>线程的同步机制</vt:lpstr>
      <vt:lpstr>线程的同步机制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2022-12-02T08:54:20Z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