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9"/>
  </p:notesMasterIdLst>
  <p:sldIdLst>
    <p:sldId id="256" r:id="rId2"/>
    <p:sldId id="926" r:id="rId3"/>
    <p:sldId id="931" r:id="rId4"/>
    <p:sldId id="932" r:id="rId5"/>
    <p:sldId id="934" r:id="rId6"/>
    <p:sldId id="928" r:id="rId7"/>
    <p:sldId id="259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D68"/>
    <a:srgbClr val="F6A719"/>
    <a:srgbClr val="D1E7E3"/>
    <a:srgbClr val="00AF92"/>
    <a:srgbClr val="0000FF"/>
    <a:srgbClr val="FEA006"/>
    <a:srgbClr val="057D67"/>
    <a:srgbClr val="FDA007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424" autoAdjust="0"/>
  </p:normalViewPr>
  <p:slideViewPr>
    <p:cSldViewPr snapToGrid="0">
      <p:cViewPr varScale="1">
        <p:scale>
          <a:sx n="92" d="100"/>
          <a:sy n="92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3474633E-DFCD-51F2-7558-8F8B8BFD71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36C460D7-8936-BCA0-C049-DDA1DFBB8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75BD84EE-7BAF-1278-CF9C-E7903BA29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FD285C9-A6C7-44FB-80CD-B811AF19F38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3474633E-DFCD-51F2-7558-8F8B8BFD71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36C460D7-8936-BCA0-C049-DDA1DFBB8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75BD84EE-7BAF-1278-CF9C-E7903BA29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FD285C9-A6C7-44FB-80CD-B811AF19F38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31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3474633E-DFCD-51F2-7558-8F8B8BFD71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36C460D7-8936-BCA0-C049-DDA1DFBB8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75BD84EE-7BAF-1278-CF9C-E7903BA29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FD285C9-A6C7-44FB-80CD-B811AF19F38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090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3474633E-DFCD-51F2-7558-8F8B8BFD71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36C460D7-8936-BCA0-C049-DDA1DFBB8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75BD84EE-7BAF-1278-CF9C-E7903BA29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FD285C9-A6C7-44FB-80CD-B811AF19F38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571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3474633E-DFCD-51F2-7558-8F8B8BFD71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36C460D7-8936-BCA0-C049-DDA1DFBB8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75BD84EE-7BAF-1278-CF9C-E7903BA29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FD285C9-A6C7-44FB-80CD-B811AF19F38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77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2022/8/25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37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402284" y="1871859"/>
            <a:ext cx="5038331" cy="97087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altLang="zh-CN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</a:rPr>
              <a:t>HashMap</a:t>
            </a:r>
            <a:r>
              <a:rPr lang="zh-CN" altLang="en-US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</a:rPr>
              <a:t>底层实现原理</a:t>
            </a:r>
            <a:endParaRPr lang="zh-CN" altLang="zh-CN" sz="6000" b="1" dirty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6859" y="4472329"/>
            <a:ext cx="464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讲师：宋红</a:t>
            </a:r>
            <a:r>
              <a:rPr lang="zh-CN" altLang="en-US" sz="28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康   </a:t>
            </a:r>
            <a:endParaRPr lang="en-US" altLang="zh-CN" sz="2800" b="1" dirty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226861-E8B0-7CDC-4E8B-ADD2744D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080B0-33FD-174C-8B73-1FD6B5543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Box 3">
            <a:extLst>
              <a:ext uri="{FF2B5EF4-FFF2-40B4-BE49-F238E27FC236}">
                <a16:creationId xmlns:a16="http://schemas.microsoft.com/office/drawing/2014/main" id="{F2C3E5D7-A6A4-6BD0-33B6-83197E706E73}"/>
              </a:ext>
            </a:extLst>
          </p:cNvPr>
          <p:cNvSpPr txBox="1"/>
          <p:nvPr/>
        </p:nvSpPr>
        <p:spPr>
          <a:xfrm>
            <a:off x="92365" y="824300"/>
            <a:ext cx="6508271" cy="10243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1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public static void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main(String[] args) {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HashMap&lt;Integer, String&gt; map = new HashMap&lt;&gt;();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李四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47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王五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.put(</a:t>
            </a:r>
            <a:r>
              <a:rPr lang="en-US" altLang="zh-CN" sz="1100">
                <a:solidFill>
                  <a:srgbClr val="1750EB"/>
                </a:solidFill>
                <a:latin typeface="Arial Unicode MS"/>
                <a:ea typeface="JetBrains Mono"/>
              </a:rPr>
              <a:t>45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赵六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100"/>
              </a:lnSpc>
              <a:defRPr/>
            </a:pP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}</a:t>
            </a:r>
            <a:endParaRPr lang="en-US" altLang="zh-CN" sz="1100">
              <a:solidFill>
                <a:srgbClr val="00000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defRPr/>
            </a:pPr>
            <a:endParaRPr lang="en-US" altLang="zh-CN" sz="1100">
              <a:solidFill>
                <a:srgbClr val="00000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42" name="TextBox 4">
            <a:extLst>
              <a:ext uri="{FF2B5EF4-FFF2-40B4-BE49-F238E27FC236}">
                <a16:creationId xmlns:a16="http://schemas.microsoft.com/office/drawing/2014/main" id="{562F6D0B-4CE8-EBE4-D929-5A2B49376C0E}"/>
              </a:ext>
            </a:extLst>
          </p:cNvPr>
          <p:cNvSpPr txBox="1"/>
          <p:nvPr/>
        </p:nvSpPr>
        <p:spPr>
          <a:xfrm>
            <a:off x="0" y="424190"/>
            <a:ext cx="2738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举例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A42C23-7A05-4A28-FE34-5A21EBFC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B63696-B67A-B231-8561-9023E849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EABD833-39F7-5824-8DD0-AA2386E6F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3AEBA6E-F2EB-CF26-E8E3-2DCB4756B21F}"/>
              </a:ext>
            </a:extLst>
          </p:cNvPr>
          <p:cNvGrpSpPr>
            <a:grpSpLocks/>
          </p:cNvGrpSpPr>
          <p:nvPr/>
        </p:nvGrpSpPr>
        <p:grpSpPr bwMode="auto">
          <a:xfrm>
            <a:off x="92365" y="1953491"/>
            <a:ext cx="8895770" cy="3146075"/>
            <a:chOff x="6565874" y="1354975"/>
            <a:chExt cx="2398614" cy="359286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33340DA-0711-A10C-3D84-CA429850E729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8" name="TextBox 2">
              <a:extLst>
                <a:ext uri="{FF2B5EF4-FFF2-40B4-BE49-F238E27FC236}">
                  <a16:creationId xmlns:a16="http://schemas.microsoft.com/office/drawing/2014/main" id="{E755CB8F-B0CE-A287-4D87-BF1EF8897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5931" y="4383606"/>
              <a:ext cx="152951" cy="5642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堆</a:t>
              </a:r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427E0E7B-904F-3CFC-32F1-6C1BB83864EE}"/>
              </a:ext>
            </a:extLst>
          </p:cNvPr>
          <p:cNvSpPr/>
          <p:nvPr/>
        </p:nvSpPr>
        <p:spPr bwMode="auto">
          <a:xfrm>
            <a:off x="7387936" y="942375"/>
            <a:ext cx="436419" cy="761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hash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2B8CD20-FC09-9974-39DF-8670B8E8C249}"/>
              </a:ext>
            </a:extLst>
          </p:cNvPr>
          <p:cNvSpPr/>
          <p:nvPr/>
        </p:nvSpPr>
        <p:spPr bwMode="auto">
          <a:xfrm>
            <a:off x="7838629" y="948008"/>
            <a:ext cx="540328" cy="380978"/>
          </a:xfrm>
          <a:prstGeom prst="rect">
            <a:avLst/>
          </a:prstGeom>
          <a:solidFill>
            <a:srgbClr val="077D68"/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key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96199AF-9658-4843-FAF0-7D7CDB6920A9}"/>
              </a:ext>
            </a:extLst>
          </p:cNvPr>
          <p:cNvSpPr/>
          <p:nvPr/>
        </p:nvSpPr>
        <p:spPr bwMode="auto">
          <a:xfrm>
            <a:off x="7838629" y="1328656"/>
            <a:ext cx="537702" cy="375015"/>
          </a:xfrm>
          <a:prstGeom prst="rect">
            <a:avLst/>
          </a:prstGeom>
          <a:solidFill>
            <a:srgbClr val="077D68"/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value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2AF0502-7913-8736-E181-1D9475CFF417}"/>
              </a:ext>
            </a:extLst>
          </p:cNvPr>
          <p:cNvSpPr/>
          <p:nvPr/>
        </p:nvSpPr>
        <p:spPr bwMode="auto">
          <a:xfrm>
            <a:off x="8376331" y="948008"/>
            <a:ext cx="414379" cy="761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next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F5AE116-97B4-1DD7-2717-942F95861FCF}"/>
              </a:ext>
            </a:extLst>
          </p:cNvPr>
          <p:cNvSpPr txBox="1"/>
          <p:nvPr/>
        </p:nvSpPr>
        <p:spPr>
          <a:xfrm>
            <a:off x="7015016" y="526272"/>
            <a:ext cx="208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/>
              <a:t>单个</a:t>
            </a:r>
            <a:r>
              <a:rPr lang="en-US" altLang="zh-CN" sz="1800"/>
              <a:t>Node</a:t>
            </a:r>
            <a:r>
              <a:rPr lang="zh-CN" altLang="en-US" sz="1800"/>
              <a:t>结构</a:t>
            </a:r>
          </a:p>
        </p:txBody>
      </p:sp>
      <p:sp>
        <p:nvSpPr>
          <p:cNvPr id="70" name="TextBox 4">
            <a:extLst>
              <a:ext uri="{FF2B5EF4-FFF2-40B4-BE49-F238E27FC236}">
                <a16:creationId xmlns:a16="http://schemas.microsoft.com/office/drawing/2014/main" id="{EDA1F5D0-3816-F57C-1CA8-7B21E950350F}"/>
              </a:ext>
            </a:extLst>
          </p:cNvPr>
          <p:cNvSpPr txBox="1"/>
          <p:nvPr/>
        </p:nvSpPr>
        <p:spPr>
          <a:xfrm>
            <a:off x="696913" y="13768"/>
            <a:ext cx="4020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HashMap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底层实现原理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-JDK1.8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97005D95-344E-692C-C459-3186C6EC67F8}"/>
              </a:ext>
            </a:extLst>
          </p:cNvPr>
          <p:cNvSpPr txBox="1"/>
          <p:nvPr/>
        </p:nvSpPr>
        <p:spPr>
          <a:xfrm>
            <a:off x="696913" y="13768"/>
            <a:ext cx="4020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HashMap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底层实现原理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-JDK1.8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226861-E8B0-7CDC-4E8B-ADD2744D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080B0-33FD-174C-8B73-1FD6B5543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Box 3">
            <a:extLst>
              <a:ext uri="{FF2B5EF4-FFF2-40B4-BE49-F238E27FC236}">
                <a16:creationId xmlns:a16="http://schemas.microsoft.com/office/drawing/2014/main" id="{F2C3E5D7-A6A4-6BD0-33B6-83197E706E73}"/>
              </a:ext>
            </a:extLst>
          </p:cNvPr>
          <p:cNvSpPr txBox="1"/>
          <p:nvPr/>
        </p:nvSpPr>
        <p:spPr>
          <a:xfrm>
            <a:off x="92365" y="824300"/>
            <a:ext cx="6508271" cy="10243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1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public static void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main(String[] args) {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HashMap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HashMap&lt;&gt;();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map.put(31,"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");</a:t>
            </a:r>
            <a:r>
              <a:rPr kumimoji="0" lang="en-US" altLang="zh-CN" sz="11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李四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47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王五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.put(</a:t>
            </a:r>
            <a:r>
              <a:rPr lang="en-US" altLang="zh-CN" sz="1100">
                <a:solidFill>
                  <a:srgbClr val="1750EB"/>
                </a:solidFill>
                <a:latin typeface="Arial Unicode MS"/>
                <a:ea typeface="JetBrains Mono"/>
              </a:rPr>
              <a:t>45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赵六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100"/>
              </a:lnSpc>
              <a:defRPr/>
            </a:pP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}</a:t>
            </a:r>
            <a:endParaRPr lang="en-US" altLang="zh-CN" sz="1100">
              <a:solidFill>
                <a:srgbClr val="00000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defRPr/>
            </a:pPr>
            <a:endParaRPr lang="en-US" altLang="zh-CN" sz="1100">
              <a:solidFill>
                <a:srgbClr val="00000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42" name="TextBox 4">
            <a:extLst>
              <a:ext uri="{FF2B5EF4-FFF2-40B4-BE49-F238E27FC236}">
                <a16:creationId xmlns:a16="http://schemas.microsoft.com/office/drawing/2014/main" id="{562F6D0B-4CE8-EBE4-D929-5A2B49376C0E}"/>
              </a:ext>
            </a:extLst>
          </p:cNvPr>
          <p:cNvSpPr txBox="1"/>
          <p:nvPr/>
        </p:nvSpPr>
        <p:spPr>
          <a:xfrm>
            <a:off x="0" y="424190"/>
            <a:ext cx="2738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举例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A42C23-7A05-4A28-FE34-5A21EBFC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B63696-B67A-B231-8561-9023E849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EABD833-39F7-5824-8DD0-AA2386E6F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3AEBA6E-F2EB-CF26-E8E3-2DCB4756B21F}"/>
              </a:ext>
            </a:extLst>
          </p:cNvPr>
          <p:cNvGrpSpPr>
            <a:grpSpLocks/>
          </p:cNvGrpSpPr>
          <p:nvPr/>
        </p:nvGrpSpPr>
        <p:grpSpPr bwMode="auto">
          <a:xfrm>
            <a:off x="92365" y="1953491"/>
            <a:ext cx="8895770" cy="3146075"/>
            <a:chOff x="6565874" y="1354975"/>
            <a:chExt cx="2398614" cy="359286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33340DA-0711-A10C-3D84-CA429850E729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8" name="TextBox 2">
              <a:extLst>
                <a:ext uri="{FF2B5EF4-FFF2-40B4-BE49-F238E27FC236}">
                  <a16:creationId xmlns:a16="http://schemas.microsoft.com/office/drawing/2014/main" id="{E755CB8F-B0CE-A287-4D87-BF1EF8897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5931" y="4383606"/>
              <a:ext cx="152951" cy="5642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堆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BACED3AF-6BC5-B7AB-7F04-406CE0C83782}"/>
              </a:ext>
            </a:extLst>
          </p:cNvPr>
          <p:cNvSpPr txBox="1"/>
          <p:nvPr/>
        </p:nvSpPr>
        <p:spPr>
          <a:xfrm>
            <a:off x="155865" y="2005210"/>
            <a:ext cx="214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Node</a:t>
            </a:r>
            <a:r>
              <a:rPr lang="zh-CN" altLang="en-US"/>
              <a:t>数组：长度</a:t>
            </a:r>
            <a:r>
              <a:rPr lang="en-US" altLang="zh-CN"/>
              <a:t>16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7680BBD-AF0F-89CF-DA71-290C062E898E}"/>
              </a:ext>
            </a:extLst>
          </p:cNvPr>
          <p:cNvSpPr txBox="1"/>
          <p:nvPr/>
        </p:nvSpPr>
        <p:spPr>
          <a:xfrm>
            <a:off x="829641" y="2328865"/>
            <a:ext cx="3161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61C802F-0FED-51B7-9BBC-52B13963EA15}"/>
              </a:ext>
            </a:extLst>
          </p:cNvPr>
          <p:cNvSpPr txBox="1"/>
          <p:nvPr/>
        </p:nvSpPr>
        <p:spPr>
          <a:xfrm>
            <a:off x="3593624" y="2328865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D289741-CA95-496E-E9F8-1FFCE6925BE4}"/>
              </a:ext>
            </a:extLst>
          </p:cNvPr>
          <p:cNvSpPr txBox="1"/>
          <p:nvPr/>
        </p:nvSpPr>
        <p:spPr>
          <a:xfrm>
            <a:off x="5005490" y="2332515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13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D1CEBE5-E629-302A-6F9A-18A7D73DD0B8}"/>
              </a:ext>
            </a:extLst>
          </p:cNvPr>
          <p:cNvSpPr txBox="1"/>
          <p:nvPr/>
        </p:nvSpPr>
        <p:spPr>
          <a:xfrm>
            <a:off x="6417356" y="2301342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14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9318641-720A-476D-C8AD-8D608CC1C171}"/>
              </a:ext>
            </a:extLst>
          </p:cNvPr>
          <p:cNvSpPr txBox="1"/>
          <p:nvPr/>
        </p:nvSpPr>
        <p:spPr>
          <a:xfrm>
            <a:off x="7829222" y="2297626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15</a:t>
            </a:r>
          </a:p>
        </p:txBody>
      </p:sp>
      <p:graphicFrame>
        <p:nvGraphicFramePr>
          <p:cNvPr id="43" name="表格 43">
            <a:extLst>
              <a:ext uri="{FF2B5EF4-FFF2-40B4-BE49-F238E27FC236}">
                <a16:creationId xmlns:a16="http://schemas.microsoft.com/office/drawing/2014/main" id="{F465830B-9ADF-5DC4-5898-6E72D5BDD138}"/>
              </a:ext>
            </a:extLst>
          </p:cNvPr>
          <p:cNvGraphicFramePr>
            <a:graphicFrameLocks noGrp="1"/>
          </p:cNvGraphicFramePr>
          <p:nvPr/>
        </p:nvGraphicFramePr>
        <p:xfrm>
          <a:off x="376557" y="2673281"/>
          <a:ext cx="8390886" cy="784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8481">
                  <a:extLst>
                    <a:ext uri="{9D8B030D-6E8A-4147-A177-3AD203B41FA5}">
                      <a16:colId xmlns:a16="http://schemas.microsoft.com/office/drawing/2014/main" val="2749352505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2611578787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462794211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1881686022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1828017820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3193698378"/>
                    </a:ext>
                  </a:extLst>
                </a:gridCol>
              </a:tblGrid>
              <a:tr h="7843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705956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29F52152-8257-70F8-C363-60CA46B44377}"/>
              </a:ext>
            </a:extLst>
          </p:cNvPr>
          <p:cNvSpPr txBox="1"/>
          <p:nvPr/>
        </p:nvSpPr>
        <p:spPr>
          <a:xfrm>
            <a:off x="2256160" y="2281122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17257D-0E4D-F6A0-AC5C-176F6AA09E65}"/>
              </a:ext>
            </a:extLst>
          </p:cNvPr>
          <p:cNvSpPr/>
          <p:nvPr/>
        </p:nvSpPr>
        <p:spPr bwMode="auto">
          <a:xfrm>
            <a:off x="7378529" y="2678039"/>
            <a:ext cx="436419" cy="761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31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3C316D-981B-9CC7-3C20-CBD307C0823A}"/>
              </a:ext>
            </a:extLst>
          </p:cNvPr>
          <p:cNvSpPr/>
          <p:nvPr/>
        </p:nvSpPr>
        <p:spPr bwMode="auto">
          <a:xfrm>
            <a:off x="7829222" y="2673281"/>
            <a:ext cx="540328" cy="380978"/>
          </a:xfrm>
          <a:prstGeom prst="rect">
            <a:avLst/>
          </a:prstGeom>
          <a:solidFill>
            <a:srgbClr val="077D68"/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31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7F7D10-9ED1-6D4F-3011-2B3970049E61}"/>
              </a:ext>
            </a:extLst>
          </p:cNvPr>
          <p:cNvSpPr/>
          <p:nvPr/>
        </p:nvSpPr>
        <p:spPr bwMode="auto">
          <a:xfrm>
            <a:off x="7829222" y="3053929"/>
            <a:ext cx="537702" cy="380978"/>
          </a:xfrm>
          <a:prstGeom prst="rect">
            <a:avLst/>
          </a:prstGeom>
          <a:solidFill>
            <a:srgbClr val="077D68"/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300">
                <a:latin typeface="Consolas" panose="020B0609020204030204" pitchFamily="49" charset="0"/>
                <a:ea typeface="思源黑体 CN Bold" panose="020B0800000000000000" pitchFamily="34" charset="-122"/>
              </a:rPr>
              <a:t>张三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656864-6F98-A37C-8B95-997C67827B74}"/>
              </a:ext>
            </a:extLst>
          </p:cNvPr>
          <p:cNvSpPr/>
          <p:nvPr/>
        </p:nvSpPr>
        <p:spPr bwMode="auto">
          <a:xfrm>
            <a:off x="8366924" y="2673281"/>
            <a:ext cx="414379" cy="761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null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67115B-EC83-175D-555B-356714A19151}"/>
              </a:ext>
            </a:extLst>
          </p:cNvPr>
          <p:cNvSpPr/>
          <p:nvPr/>
        </p:nvSpPr>
        <p:spPr bwMode="auto">
          <a:xfrm>
            <a:off x="7387936" y="952766"/>
            <a:ext cx="436419" cy="761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hash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76EE20-EEB2-E199-AE12-69F9308FF6B6}"/>
              </a:ext>
            </a:extLst>
          </p:cNvPr>
          <p:cNvSpPr/>
          <p:nvPr/>
        </p:nvSpPr>
        <p:spPr bwMode="auto">
          <a:xfrm>
            <a:off x="7838629" y="958399"/>
            <a:ext cx="540328" cy="380978"/>
          </a:xfrm>
          <a:prstGeom prst="rect">
            <a:avLst/>
          </a:prstGeom>
          <a:solidFill>
            <a:srgbClr val="077D68"/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key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2D289C-849C-C79B-1F4F-F15187B3BFB2}"/>
              </a:ext>
            </a:extLst>
          </p:cNvPr>
          <p:cNvSpPr/>
          <p:nvPr/>
        </p:nvSpPr>
        <p:spPr bwMode="auto">
          <a:xfrm>
            <a:off x="7838629" y="1339047"/>
            <a:ext cx="537702" cy="375015"/>
          </a:xfrm>
          <a:prstGeom prst="rect">
            <a:avLst/>
          </a:prstGeom>
          <a:solidFill>
            <a:srgbClr val="077D68"/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value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2C6685E-07C2-79CF-1165-AB5356FB5F0C}"/>
              </a:ext>
            </a:extLst>
          </p:cNvPr>
          <p:cNvSpPr/>
          <p:nvPr/>
        </p:nvSpPr>
        <p:spPr bwMode="auto">
          <a:xfrm>
            <a:off x="8376331" y="958399"/>
            <a:ext cx="414379" cy="761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next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F42F304-DB7C-752A-4652-C6A58040A444}"/>
              </a:ext>
            </a:extLst>
          </p:cNvPr>
          <p:cNvSpPr txBox="1"/>
          <p:nvPr/>
        </p:nvSpPr>
        <p:spPr>
          <a:xfrm>
            <a:off x="7015016" y="526272"/>
            <a:ext cx="208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/>
              <a:t>单个</a:t>
            </a:r>
            <a:r>
              <a:rPr lang="en-US" altLang="zh-CN" sz="1800"/>
              <a:t>Node</a:t>
            </a:r>
            <a:r>
              <a:rPr lang="zh-CN" altLang="en-US" sz="1800"/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70010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226861-E8B0-7CDC-4E8B-ADD2744D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080B0-33FD-174C-8B73-1FD6B5543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Box 3">
            <a:extLst>
              <a:ext uri="{FF2B5EF4-FFF2-40B4-BE49-F238E27FC236}">
                <a16:creationId xmlns:a16="http://schemas.microsoft.com/office/drawing/2014/main" id="{F2C3E5D7-A6A4-6BD0-33B6-83197E706E73}"/>
              </a:ext>
            </a:extLst>
          </p:cNvPr>
          <p:cNvSpPr txBox="1"/>
          <p:nvPr/>
        </p:nvSpPr>
        <p:spPr>
          <a:xfrm>
            <a:off x="92366" y="824300"/>
            <a:ext cx="6508272" cy="10243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1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public static void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main(String[] args) {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HashMap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HashMap&lt;&gt;();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map.put(31,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);</a:t>
            </a:r>
            <a:r>
              <a:rPr kumimoji="0" lang="en-US" altLang="zh-CN" sz="110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map.put(31,"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李四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");</a:t>
            </a:r>
            <a:r>
              <a:rPr kumimoji="0" lang="en-US" altLang="zh-CN" sz="11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47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王五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.put(</a:t>
            </a:r>
            <a:r>
              <a:rPr lang="en-US" altLang="zh-CN" sz="1100">
                <a:solidFill>
                  <a:srgbClr val="1750EB"/>
                </a:solidFill>
                <a:latin typeface="Arial Unicode MS"/>
                <a:ea typeface="JetBrains Mono"/>
              </a:rPr>
              <a:t>45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赵六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100"/>
              </a:lnSpc>
              <a:defRPr/>
            </a:pP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}</a:t>
            </a:r>
            <a:endParaRPr lang="en-US" altLang="zh-CN" sz="1100">
              <a:solidFill>
                <a:srgbClr val="00000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defRPr/>
            </a:pPr>
            <a:endParaRPr lang="en-US" altLang="zh-CN" sz="1100">
              <a:solidFill>
                <a:srgbClr val="00000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42" name="TextBox 4">
            <a:extLst>
              <a:ext uri="{FF2B5EF4-FFF2-40B4-BE49-F238E27FC236}">
                <a16:creationId xmlns:a16="http://schemas.microsoft.com/office/drawing/2014/main" id="{562F6D0B-4CE8-EBE4-D929-5A2B49376C0E}"/>
              </a:ext>
            </a:extLst>
          </p:cNvPr>
          <p:cNvSpPr txBox="1"/>
          <p:nvPr/>
        </p:nvSpPr>
        <p:spPr>
          <a:xfrm>
            <a:off x="0" y="424190"/>
            <a:ext cx="2738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举例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A42C23-7A05-4A28-FE34-5A21EBFC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B63696-B67A-B231-8561-9023E849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EABD833-39F7-5824-8DD0-AA2386E6F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3AEBA6E-F2EB-CF26-E8E3-2DCB4756B21F}"/>
              </a:ext>
            </a:extLst>
          </p:cNvPr>
          <p:cNvGrpSpPr>
            <a:grpSpLocks/>
          </p:cNvGrpSpPr>
          <p:nvPr/>
        </p:nvGrpSpPr>
        <p:grpSpPr bwMode="auto">
          <a:xfrm>
            <a:off x="92365" y="1953491"/>
            <a:ext cx="8895770" cy="3146075"/>
            <a:chOff x="6565874" y="1354975"/>
            <a:chExt cx="2398614" cy="359286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33340DA-0711-A10C-3D84-CA429850E729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8" name="TextBox 2">
              <a:extLst>
                <a:ext uri="{FF2B5EF4-FFF2-40B4-BE49-F238E27FC236}">
                  <a16:creationId xmlns:a16="http://schemas.microsoft.com/office/drawing/2014/main" id="{E755CB8F-B0CE-A287-4D87-BF1EF8897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5931" y="4383606"/>
              <a:ext cx="152951" cy="5642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堆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BACED3AF-6BC5-B7AB-7F04-406CE0C83782}"/>
              </a:ext>
            </a:extLst>
          </p:cNvPr>
          <p:cNvSpPr txBox="1"/>
          <p:nvPr/>
        </p:nvSpPr>
        <p:spPr>
          <a:xfrm>
            <a:off x="155865" y="2005210"/>
            <a:ext cx="214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Node</a:t>
            </a:r>
            <a:r>
              <a:rPr lang="zh-CN" altLang="en-US"/>
              <a:t>数组：长度</a:t>
            </a:r>
            <a:r>
              <a:rPr lang="en-US" altLang="zh-CN"/>
              <a:t>16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7680BBD-AF0F-89CF-DA71-290C062E898E}"/>
              </a:ext>
            </a:extLst>
          </p:cNvPr>
          <p:cNvSpPr txBox="1"/>
          <p:nvPr/>
        </p:nvSpPr>
        <p:spPr>
          <a:xfrm>
            <a:off x="829641" y="2328865"/>
            <a:ext cx="3161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61C802F-0FED-51B7-9BBC-52B13963EA15}"/>
              </a:ext>
            </a:extLst>
          </p:cNvPr>
          <p:cNvSpPr txBox="1"/>
          <p:nvPr/>
        </p:nvSpPr>
        <p:spPr>
          <a:xfrm>
            <a:off x="3593624" y="2328865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D289741-CA95-496E-E9F8-1FFCE6925BE4}"/>
              </a:ext>
            </a:extLst>
          </p:cNvPr>
          <p:cNvSpPr txBox="1"/>
          <p:nvPr/>
        </p:nvSpPr>
        <p:spPr>
          <a:xfrm>
            <a:off x="5005490" y="2332515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13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D1CEBE5-E629-302A-6F9A-18A7D73DD0B8}"/>
              </a:ext>
            </a:extLst>
          </p:cNvPr>
          <p:cNvSpPr txBox="1"/>
          <p:nvPr/>
        </p:nvSpPr>
        <p:spPr>
          <a:xfrm>
            <a:off x="6417356" y="2301342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14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9318641-720A-476D-C8AD-8D608CC1C171}"/>
              </a:ext>
            </a:extLst>
          </p:cNvPr>
          <p:cNvSpPr txBox="1"/>
          <p:nvPr/>
        </p:nvSpPr>
        <p:spPr>
          <a:xfrm>
            <a:off x="7829222" y="2297626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15</a:t>
            </a:r>
          </a:p>
        </p:txBody>
      </p:sp>
      <p:graphicFrame>
        <p:nvGraphicFramePr>
          <p:cNvPr id="43" name="表格 43">
            <a:extLst>
              <a:ext uri="{FF2B5EF4-FFF2-40B4-BE49-F238E27FC236}">
                <a16:creationId xmlns:a16="http://schemas.microsoft.com/office/drawing/2014/main" id="{F465830B-9ADF-5DC4-5898-6E72D5BDD138}"/>
              </a:ext>
            </a:extLst>
          </p:cNvPr>
          <p:cNvGraphicFramePr>
            <a:graphicFrameLocks noGrp="1"/>
          </p:cNvGraphicFramePr>
          <p:nvPr/>
        </p:nvGraphicFramePr>
        <p:xfrm>
          <a:off x="376557" y="2673281"/>
          <a:ext cx="8390886" cy="784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8481">
                  <a:extLst>
                    <a:ext uri="{9D8B030D-6E8A-4147-A177-3AD203B41FA5}">
                      <a16:colId xmlns:a16="http://schemas.microsoft.com/office/drawing/2014/main" val="2749352505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2611578787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462794211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1881686022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1828017820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3193698378"/>
                    </a:ext>
                  </a:extLst>
                </a:gridCol>
              </a:tblGrid>
              <a:tr h="7843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705956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29F52152-8257-70F8-C363-60CA46B44377}"/>
              </a:ext>
            </a:extLst>
          </p:cNvPr>
          <p:cNvSpPr txBox="1"/>
          <p:nvPr/>
        </p:nvSpPr>
        <p:spPr>
          <a:xfrm>
            <a:off x="2256160" y="2281122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17257D-0E4D-F6A0-AC5C-176F6AA09E65}"/>
              </a:ext>
            </a:extLst>
          </p:cNvPr>
          <p:cNvSpPr/>
          <p:nvPr/>
        </p:nvSpPr>
        <p:spPr bwMode="auto">
          <a:xfrm>
            <a:off x="7378529" y="2678039"/>
            <a:ext cx="436419" cy="761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31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3C316D-981B-9CC7-3C20-CBD307C0823A}"/>
              </a:ext>
            </a:extLst>
          </p:cNvPr>
          <p:cNvSpPr/>
          <p:nvPr/>
        </p:nvSpPr>
        <p:spPr bwMode="auto">
          <a:xfrm>
            <a:off x="7829222" y="2673281"/>
            <a:ext cx="540328" cy="380978"/>
          </a:xfrm>
          <a:prstGeom prst="rect">
            <a:avLst/>
          </a:prstGeom>
          <a:solidFill>
            <a:srgbClr val="077D68"/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31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7F7D10-9ED1-6D4F-3011-2B3970049E61}"/>
              </a:ext>
            </a:extLst>
          </p:cNvPr>
          <p:cNvSpPr/>
          <p:nvPr/>
        </p:nvSpPr>
        <p:spPr bwMode="auto">
          <a:xfrm>
            <a:off x="7829222" y="3053929"/>
            <a:ext cx="537702" cy="380978"/>
          </a:xfrm>
          <a:prstGeom prst="rect">
            <a:avLst/>
          </a:prstGeom>
          <a:solidFill>
            <a:srgbClr val="077D68"/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300">
                <a:latin typeface="Consolas" panose="020B0609020204030204" pitchFamily="49" charset="0"/>
                <a:ea typeface="思源黑体 CN Bold" panose="020B0800000000000000" pitchFamily="34" charset="-122"/>
              </a:rPr>
              <a:t>李四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656864-6F98-A37C-8B95-997C67827B74}"/>
              </a:ext>
            </a:extLst>
          </p:cNvPr>
          <p:cNvSpPr/>
          <p:nvPr/>
        </p:nvSpPr>
        <p:spPr bwMode="auto">
          <a:xfrm>
            <a:off x="8366924" y="2673281"/>
            <a:ext cx="414379" cy="761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null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B782E96-1669-2C12-89AC-E1DEB8F886CF}"/>
              </a:ext>
            </a:extLst>
          </p:cNvPr>
          <p:cNvSpPr/>
          <p:nvPr/>
        </p:nvSpPr>
        <p:spPr bwMode="auto">
          <a:xfrm>
            <a:off x="7387936" y="942375"/>
            <a:ext cx="436419" cy="761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hash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FE458E-4A68-10D1-452A-03328B5A0124}"/>
              </a:ext>
            </a:extLst>
          </p:cNvPr>
          <p:cNvSpPr/>
          <p:nvPr/>
        </p:nvSpPr>
        <p:spPr bwMode="auto">
          <a:xfrm>
            <a:off x="7838629" y="948008"/>
            <a:ext cx="540328" cy="380978"/>
          </a:xfrm>
          <a:prstGeom prst="rect">
            <a:avLst/>
          </a:prstGeom>
          <a:solidFill>
            <a:srgbClr val="077D68"/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key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649EB1-329D-F4B8-8EFC-7B803EDF677F}"/>
              </a:ext>
            </a:extLst>
          </p:cNvPr>
          <p:cNvSpPr/>
          <p:nvPr/>
        </p:nvSpPr>
        <p:spPr bwMode="auto">
          <a:xfrm>
            <a:off x="7838629" y="1328656"/>
            <a:ext cx="537702" cy="375015"/>
          </a:xfrm>
          <a:prstGeom prst="rect">
            <a:avLst/>
          </a:prstGeom>
          <a:solidFill>
            <a:srgbClr val="077D68"/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value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973D78-4138-499D-BDF8-87A812E8AA03}"/>
              </a:ext>
            </a:extLst>
          </p:cNvPr>
          <p:cNvSpPr/>
          <p:nvPr/>
        </p:nvSpPr>
        <p:spPr bwMode="auto">
          <a:xfrm>
            <a:off x="8376331" y="948008"/>
            <a:ext cx="414379" cy="761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next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F51FA68-372B-6914-7F56-8608DF384E0E}"/>
              </a:ext>
            </a:extLst>
          </p:cNvPr>
          <p:cNvSpPr txBox="1"/>
          <p:nvPr/>
        </p:nvSpPr>
        <p:spPr>
          <a:xfrm>
            <a:off x="7015016" y="526272"/>
            <a:ext cx="208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/>
              <a:t>单个</a:t>
            </a:r>
            <a:r>
              <a:rPr lang="en-US" altLang="zh-CN" sz="1800"/>
              <a:t>Node</a:t>
            </a:r>
            <a:r>
              <a:rPr lang="zh-CN" altLang="en-US" sz="1800"/>
              <a:t>结构</a:t>
            </a: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5ABE0EBE-5764-5523-2A59-F9B40912B1A1}"/>
              </a:ext>
            </a:extLst>
          </p:cNvPr>
          <p:cNvSpPr txBox="1"/>
          <p:nvPr/>
        </p:nvSpPr>
        <p:spPr>
          <a:xfrm>
            <a:off x="696913" y="13768"/>
            <a:ext cx="4020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HashMap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底层实现原理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-JDK1.8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36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226861-E8B0-7CDC-4E8B-ADD2744D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080B0-33FD-174C-8B73-1FD6B5543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Box 3">
            <a:extLst>
              <a:ext uri="{FF2B5EF4-FFF2-40B4-BE49-F238E27FC236}">
                <a16:creationId xmlns:a16="http://schemas.microsoft.com/office/drawing/2014/main" id="{F2C3E5D7-A6A4-6BD0-33B6-83197E706E73}"/>
              </a:ext>
            </a:extLst>
          </p:cNvPr>
          <p:cNvSpPr txBox="1"/>
          <p:nvPr/>
        </p:nvSpPr>
        <p:spPr>
          <a:xfrm>
            <a:off x="92366" y="824300"/>
            <a:ext cx="6508272" cy="10243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1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public static void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main(String[] args) {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HashMap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HashMap&lt;&gt;();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李四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map.put(47,"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王五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");</a:t>
            </a:r>
            <a:r>
              <a:rPr kumimoji="0" lang="en-US" altLang="zh-CN" sz="11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.put(</a:t>
            </a:r>
            <a:r>
              <a:rPr lang="en-US" altLang="zh-CN" sz="1100">
                <a:solidFill>
                  <a:srgbClr val="1750EB"/>
                </a:solidFill>
                <a:latin typeface="Arial Unicode MS"/>
                <a:ea typeface="JetBrains Mono"/>
              </a:rPr>
              <a:t>45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赵六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100"/>
              </a:lnSpc>
              <a:defRPr/>
            </a:pP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}</a:t>
            </a:r>
            <a:endParaRPr lang="en-US" altLang="zh-CN" sz="1100">
              <a:solidFill>
                <a:srgbClr val="00000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defRPr/>
            </a:pPr>
            <a:endParaRPr lang="en-US" altLang="zh-CN" sz="1100">
              <a:solidFill>
                <a:srgbClr val="00000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42" name="TextBox 4">
            <a:extLst>
              <a:ext uri="{FF2B5EF4-FFF2-40B4-BE49-F238E27FC236}">
                <a16:creationId xmlns:a16="http://schemas.microsoft.com/office/drawing/2014/main" id="{562F6D0B-4CE8-EBE4-D929-5A2B49376C0E}"/>
              </a:ext>
            </a:extLst>
          </p:cNvPr>
          <p:cNvSpPr txBox="1"/>
          <p:nvPr/>
        </p:nvSpPr>
        <p:spPr>
          <a:xfrm>
            <a:off x="0" y="424190"/>
            <a:ext cx="2738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举例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A42C23-7A05-4A28-FE34-5A21EBFC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B63696-B67A-B231-8561-9023E849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EABD833-39F7-5824-8DD0-AA2386E6F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3AEBA6E-F2EB-CF26-E8E3-2DCB4756B21F}"/>
              </a:ext>
            </a:extLst>
          </p:cNvPr>
          <p:cNvGrpSpPr>
            <a:grpSpLocks/>
          </p:cNvGrpSpPr>
          <p:nvPr/>
        </p:nvGrpSpPr>
        <p:grpSpPr bwMode="auto">
          <a:xfrm>
            <a:off x="92365" y="1953491"/>
            <a:ext cx="8895770" cy="3146075"/>
            <a:chOff x="6565874" y="1354975"/>
            <a:chExt cx="2398614" cy="359286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33340DA-0711-A10C-3D84-CA429850E729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8" name="TextBox 2">
              <a:extLst>
                <a:ext uri="{FF2B5EF4-FFF2-40B4-BE49-F238E27FC236}">
                  <a16:creationId xmlns:a16="http://schemas.microsoft.com/office/drawing/2014/main" id="{E755CB8F-B0CE-A287-4D87-BF1EF8897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5931" y="4383606"/>
              <a:ext cx="152951" cy="5642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堆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BACED3AF-6BC5-B7AB-7F04-406CE0C83782}"/>
              </a:ext>
            </a:extLst>
          </p:cNvPr>
          <p:cNvSpPr txBox="1"/>
          <p:nvPr/>
        </p:nvSpPr>
        <p:spPr>
          <a:xfrm>
            <a:off x="155865" y="2005210"/>
            <a:ext cx="214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Node</a:t>
            </a:r>
            <a:r>
              <a:rPr lang="zh-CN" altLang="en-US"/>
              <a:t>数组：长度</a:t>
            </a:r>
            <a:r>
              <a:rPr lang="en-US" altLang="zh-CN"/>
              <a:t>16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7680BBD-AF0F-89CF-DA71-290C062E898E}"/>
              </a:ext>
            </a:extLst>
          </p:cNvPr>
          <p:cNvSpPr txBox="1"/>
          <p:nvPr/>
        </p:nvSpPr>
        <p:spPr>
          <a:xfrm>
            <a:off x="829641" y="2328865"/>
            <a:ext cx="3161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61C802F-0FED-51B7-9BBC-52B13963EA15}"/>
              </a:ext>
            </a:extLst>
          </p:cNvPr>
          <p:cNvSpPr txBox="1"/>
          <p:nvPr/>
        </p:nvSpPr>
        <p:spPr>
          <a:xfrm>
            <a:off x="3593624" y="2328865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D289741-CA95-496E-E9F8-1FFCE6925BE4}"/>
              </a:ext>
            </a:extLst>
          </p:cNvPr>
          <p:cNvSpPr txBox="1"/>
          <p:nvPr/>
        </p:nvSpPr>
        <p:spPr>
          <a:xfrm>
            <a:off x="5005490" y="2332515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13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D1CEBE5-E629-302A-6F9A-18A7D73DD0B8}"/>
              </a:ext>
            </a:extLst>
          </p:cNvPr>
          <p:cNvSpPr txBox="1"/>
          <p:nvPr/>
        </p:nvSpPr>
        <p:spPr>
          <a:xfrm>
            <a:off x="6417356" y="2301342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14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9318641-720A-476D-C8AD-8D608CC1C171}"/>
              </a:ext>
            </a:extLst>
          </p:cNvPr>
          <p:cNvSpPr txBox="1"/>
          <p:nvPr/>
        </p:nvSpPr>
        <p:spPr>
          <a:xfrm>
            <a:off x="7829222" y="2297626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15</a:t>
            </a:r>
          </a:p>
        </p:txBody>
      </p:sp>
      <p:graphicFrame>
        <p:nvGraphicFramePr>
          <p:cNvPr id="43" name="表格 43">
            <a:extLst>
              <a:ext uri="{FF2B5EF4-FFF2-40B4-BE49-F238E27FC236}">
                <a16:creationId xmlns:a16="http://schemas.microsoft.com/office/drawing/2014/main" id="{F465830B-9ADF-5DC4-5898-6E72D5BDD138}"/>
              </a:ext>
            </a:extLst>
          </p:cNvPr>
          <p:cNvGraphicFramePr>
            <a:graphicFrameLocks noGrp="1"/>
          </p:cNvGraphicFramePr>
          <p:nvPr/>
        </p:nvGraphicFramePr>
        <p:xfrm>
          <a:off x="376557" y="2673281"/>
          <a:ext cx="8390886" cy="784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8481">
                  <a:extLst>
                    <a:ext uri="{9D8B030D-6E8A-4147-A177-3AD203B41FA5}">
                      <a16:colId xmlns:a16="http://schemas.microsoft.com/office/drawing/2014/main" val="2749352505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2611578787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462794211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1881686022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1828017820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3193698378"/>
                    </a:ext>
                  </a:extLst>
                </a:gridCol>
              </a:tblGrid>
              <a:tr h="7843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705956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29F52152-8257-70F8-C363-60CA46B44377}"/>
              </a:ext>
            </a:extLst>
          </p:cNvPr>
          <p:cNvSpPr txBox="1"/>
          <p:nvPr/>
        </p:nvSpPr>
        <p:spPr>
          <a:xfrm>
            <a:off x="2256160" y="2281122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B9AF2B-0F64-B1BB-1BF0-E191CB5AAF4B}"/>
              </a:ext>
            </a:extLst>
          </p:cNvPr>
          <p:cNvSpPr/>
          <p:nvPr/>
        </p:nvSpPr>
        <p:spPr bwMode="auto">
          <a:xfrm>
            <a:off x="7378529" y="2678039"/>
            <a:ext cx="436419" cy="761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31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55B60D-F736-A28C-69FA-4D0487A0F69B}"/>
              </a:ext>
            </a:extLst>
          </p:cNvPr>
          <p:cNvSpPr/>
          <p:nvPr/>
        </p:nvSpPr>
        <p:spPr bwMode="auto">
          <a:xfrm>
            <a:off x="7829222" y="2673281"/>
            <a:ext cx="540328" cy="380978"/>
          </a:xfrm>
          <a:prstGeom prst="rect">
            <a:avLst/>
          </a:prstGeom>
          <a:solidFill>
            <a:srgbClr val="077D68"/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31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48BFEF-F6A4-5230-C6F9-02DE6252B0CA}"/>
              </a:ext>
            </a:extLst>
          </p:cNvPr>
          <p:cNvSpPr/>
          <p:nvPr/>
        </p:nvSpPr>
        <p:spPr bwMode="auto">
          <a:xfrm>
            <a:off x="7829222" y="3053929"/>
            <a:ext cx="537702" cy="380978"/>
          </a:xfrm>
          <a:prstGeom prst="rect">
            <a:avLst/>
          </a:prstGeom>
          <a:solidFill>
            <a:srgbClr val="077D68"/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300">
                <a:latin typeface="Consolas" panose="020B0609020204030204" pitchFamily="49" charset="0"/>
                <a:ea typeface="思源黑体 CN Bold" panose="020B0800000000000000" pitchFamily="34" charset="-122"/>
              </a:rPr>
              <a:t>李四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E89995-67E0-4379-073E-F81CCF063C6F}"/>
              </a:ext>
            </a:extLst>
          </p:cNvPr>
          <p:cNvSpPr/>
          <p:nvPr/>
        </p:nvSpPr>
        <p:spPr bwMode="auto">
          <a:xfrm>
            <a:off x="8366924" y="2673281"/>
            <a:ext cx="414379" cy="761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0FCCF33-1260-6500-7E8D-15BEF4C75F85}"/>
              </a:ext>
            </a:extLst>
          </p:cNvPr>
          <p:cNvSpPr/>
          <p:nvPr/>
        </p:nvSpPr>
        <p:spPr bwMode="auto">
          <a:xfrm>
            <a:off x="7354542" y="3911271"/>
            <a:ext cx="436419" cy="7565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47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DC23689-001D-236E-3137-90E71E51AF38}"/>
              </a:ext>
            </a:extLst>
          </p:cNvPr>
          <p:cNvSpPr/>
          <p:nvPr/>
        </p:nvSpPr>
        <p:spPr bwMode="auto">
          <a:xfrm>
            <a:off x="7805235" y="3906513"/>
            <a:ext cx="540328" cy="380978"/>
          </a:xfrm>
          <a:prstGeom prst="rect">
            <a:avLst/>
          </a:prstGeom>
          <a:solidFill>
            <a:srgbClr val="077D68"/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47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AAF9C9D-6FCA-2144-8FAB-D51AD5214733}"/>
              </a:ext>
            </a:extLst>
          </p:cNvPr>
          <p:cNvSpPr/>
          <p:nvPr/>
        </p:nvSpPr>
        <p:spPr bwMode="auto">
          <a:xfrm>
            <a:off x="7805235" y="4287161"/>
            <a:ext cx="537702" cy="380978"/>
          </a:xfrm>
          <a:prstGeom prst="rect">
            <a:avLst/>
          </a:prstGeom>
          <a:solidFill>
            <a:srgbClr val="077D68"/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300">
                <a:latin typeface="Consolas" panose="020B0609020204030204" pitchFamily="49" charset="0"/>
                <a:ea typeface="思源黑体 CN Bold" panose="020B0800000000000000" pitchFamily="34" charset="-122"/>
              </a:rPr>
              <a:t>王五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620195-0B2C-00BA-8A6C-2D059E668DB7}"/>
              </a:ext>
            </a:extLst>
          </p:cNvPr>
          <p:cNvSpPr/>
          <p:nvPr/>
        </p:nvSpPr>
        <p:spPr bwMode="auto">
          <a:xfrm>
            <a:off x="8342937" y="3906513"/>
            <a:ext cx="414379" cy="761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null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D2FF83-CB61-966E-43B6-38B9456BEE41}"/>
              </a:ext>
            </a:extLst>
          </p:cNvPr>
          <p:cNvCxnSpPr>
            <a:cxnSpLocks/>
          </p:cNvCxnSpPr>
          <p:nvPr/>
        </p:nvCxnSpPr>
        <p:spPr>
          <a:xfrm flipH="1">
            <a:off x="7378529" y="3221182"/>
            <a:ext cx="1121235" cy="66701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DB54EE9-9F7D-0D63-6912-8EAEB888A86F}"/>
              </a:ext>
            </a:extLst>
          </p:cNvPr>
          <p:cNvSpPr/>
          <p:nvPr/>
        </p:nvSpPr>
        <p:spPr bwMode="auto">
          <a:xfrm>
            <a:off x="7387936" y="942375"/>
            <a:ext cx="436419" cy="761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hash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F2400C-D36D-D228-3926-EC98F90357A9}"/>
              </a:ext>
            </a:extLst>
          </p:cNvPr>
          <p:cNvSpPr/>
          <p:nvPr/>
        </p:nvSpPr>
        <p:spPr bwMode="auto">
          <a:xfrm>
            <a:off x="7838629" y="948008"/>
            <a:ext cx="540328" cy="380978"/>
          </a:xfrm>
          <a:prstGeom prst="rect">
            <a:avLst/>
          </a:prstGeom>
          <a:solidFill>
            <a:srgbClr val="077D68"/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key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BD643F8-09FE-227C-E473-5BEF64363A0E}"/>
              </a:ext>
            </a:extLst>
          </p:cNvPr>
          <p:cNvSpPr/>
          <p:nvPr/>
        </p:nvSpPr>
        <p:spPr bwMode="auto">
          <a:xfrm>
            <a:off x="7838629" y="1328656"/>
            <a:ext cx="537702" cy="375015"/>
          </a:xfrm>
          <a:prstGeom prst="rect">
            <a:avLst/>
          </a:prstGeom>
          <a:solidFill>
            <a:srgbClr val="077D68"/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value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2C345A-FB7D-7906-FD98-B5A1C8528087}"/>
              </a:ext>
            </a:extLst>
          </p:cNvPr>
          <p:cNvSpPr/>
          <p:nvPr/>
        </p:nvSpPr>
        <p:spPr bwMode="auto">
          <a:xfrm>
            <a:off x="8376331" y="948008"/>
            <a:ext cx="414379" cy="761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next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8CC29FA-7CAB-AEA2-535F-DA7EC8E620E1}"/>
              </a:ext>
            </a:extLst>
          </p:cNvPr>
          <p:cNvSpPr txBox="1"/>
          <p:nvPr/>
        </p:nvSpPr>
        <p:spPr>
          <a:xfrm>
            <a:off x="7015016" y="526272"/>
            <a:ext cx="208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/>
              <a:t>单个</a:t>
            </a:r>
            <a:r>
              <a:rPr lang="en-US" altLang="zh-CN" sz="1800"/>
              <a:t>Node</a:t>
            </a:r>
            <a:r>
              <a:rPr lang="zh-CN" altLang="en-US" sz="1800"/>
              <a:t>结构</a:t>
            </a:r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F827FD3C-67D4-EFE7-7131-91D7A63B6E57}"/>
              </a:ext>
            </a:extLst>
          </p:cNvPr>
          <p:cNvSpPr txBox="1"/>
          <p:nvPr/>
        </p:nvSpPr>
        <p:spPr>
          <a:xfrm>
            <a:off x="696913" y="13768"/>
            <a:ext cx="4020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HashMap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底层实现原理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-JDK1.8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21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226861-E8B0-7CDC-4E8B-ADD2744D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080B0-33FD-174C-8B73-1FD6B5543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Box 3">
            <a:extLst>
              <a:ext uri="{FF2B5EF4-FFF2-40B4-BE49-F238E27FC236}">
                <a16:creationId xmlns:a16="http://schemas.microsoft.com/office/drawing/2014/main" id="{F2C3E5D7-A6A4-6BD0-33B6-83197E706E73}"/>
              </a:ext>
            </a:extLst>
          </p:cNvPr>
          <p:cNvSpPr txBox="1"/>
          <p:nvPr/>
        </p:nvSpPr>
        <p:spPr>
          <a:xfrm>
            <a:off x="92366" y="824300"/>
            <a:ext cx="6508272" cy="10243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1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public static void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main(String[] args) {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HashMap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HashMap&lt;&gt;();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李四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47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王五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map.put(</a:t>
            </a:r>
            <a:r>
              <a:rPr lang="en-US" altLang="zh-CN" sz="1100" b="1">
                <a:solidFill>
                  <a:srgbClr val="FF0000"/>
                </a:solidFill>
                <a:latin typeface="Arial Unicode MS"/>
                <a:ea typeface="JetBrains Mono"/>
              </a:rPr>
              <a:t>45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,"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赵六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");</a:t>
            </a:r>
            <a:endParaRPr kumimoji="0" lang="zh-CN" altLang="zh-CN" sz="16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100"/>
              </a:lnSpc>
              <a:defRPr/>
            </a:pP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}</a:t>
            </a:r>
            <a:endParaRPr lang="en-US" altLang="zh-CN" sz="1100">
              <a:solidFill>
                <a:srgbClr val="00000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defRPr/>
            </a:pPr>
            <a:endParaRPr lang="en-US" altLang="zh-CN" sz="1100">
              <a:solidFill>
                <a:srgbClr val="00000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42" name="TextBox 4">
            <a:extLst>
              <a:ext uri="{FF2B5EF4-FFF2-40B4-BE49-F238E27FC236}">
                <a16:creationId xmlns:a16="http://schemas.microsoft.com/office/drawing/2014/main" id="{562F6D0B-4CE8-EBE4-D929-5A2B49376C0E}"/>
              </a:ext>
            </a:extLst>
          </p:cNvPr>
          <p:cNvSpPr txBox="1"/>
          <p:nvPr/>
        </p:nvSpPr>
        <p:spPr>
          <a:xfrm>
            <a:off x="0" y="424190"/>
            <a:ext cx="2738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举例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A42C23-7A05-4A28-FE34-5A21EBFC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B63696-B67A-B231-8561-9023E849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EABD833-39F7-5824-8DD0-AA2386E6F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3AEBA6E-F2EB-CF26-E8E3-2DCB4756B21F}"/>
              </a:ext>
            </a:extLst>
          </p:cNvPr>
          <p:cNvGrpSpPr>
            <a:grpSpLocks/>
          </p:cNvGrpSpPr>
          <p:nvPr/>
        </p:nvGrpSpPr>
        <p:grpSpPr bwMode="auto">
          <a:xfrm>
            <a:off x="92365" y="1953491"/>
            <a:ext cx="8895770" cy="3146075"/>
            <a:chOff x="6565874" y="1354975"/>
            <a:chExt cx="2398614" cy="359286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33340DA-0711-A10C-3D84-CA429850E729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8" name="TextBox 2">
              <a:extLst>
                <a:ext uri="{FF2B5EF4-FFF2-40B4-BE49-F238E27FC236}">
                  <a16:creationId xmlns:a16="http://schemas.microsoft.com/office/drawing/2014/main" id="{E755CB8F-B0CE-A287-4D87-BF1EF8897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5931" y="4383606"/>
              <a:ext cx="152951" cy="5642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堆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BACED3AF-6BC5-B7AB-7F04-406CE0C83782}"/>
              </a:ext>
            </a:extLst>
          </p:cNvPr>
          <p:cNvSpPr txBox="1"/>
          <p:nvPr/>
        </p:nvSpPr>
        <p:spPr>
          <a:xfrm>
            <a:off x="155865" y="2005210"/>
            <a:ext cx="214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Node</a:t>
            </a:r>
            <a:r>
              <a:rPr lang="zh-CN" altLang="en-US"/>
              <a:t>数组：长度</a:t>
            </a:r>
            <a:r>
              <a:rPr lang="en-US" altLang="zh-CN"/>
              <a:t>16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7680BBD-AF0F-89CF-DA71-290C062E898E}"/>
              </a:ext>
            </a:extLst>
          </p:cNvPr>
          <p:cNvSpPr txBox="1"/>
          <p:nvPr/>
        </p:nvSpPr>
        <p:spPr>
          <a:xfrm>
            <a:off x="829641" y="2328865"/>
            <a:ext cx="3161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61C802F-0FED-51B7-9BBC-52B13963EA15}"/>
              </a:ext>
            </a:extLst>
          </p:cNvPr>
          <p:cNvSpPr txBox="1"/>
          <p:nvPr/>
        </p:nvSpPr>
        <p:spPr>
          <a:xfrm>
            <a:off x="3593624" y="2328865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D289741-CA95-496E-E9F8-1FFCE6925BE4}"/>
              </a:ext>
            </a:extLst>
          </p:cNvPr>
          <p:cNvSpPr txBox="1"/>
          <p:nvPr/>
        </p:nvSpPr>
        <p:spPr>
          <a:xfrm>
            <a:off x="5005490" y="2332515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13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D1CEBE5-E629-302A-6F9A-18A7D73DD0B8}"/>
              </a:ext>
            </a:extLst>
          </p:cNvPr>
          <p:cNvSpPr txBox="1"/>
          <p:nvPr/>
        </p:nvSpPr>
        <p:spPr>
          <a:xfrm>
            <a:off x="6417356" y="2301342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14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9318641-720A-476D-C8AD-8D608CC1C171}"/>
              </a:ext>
            </a:extLst>
          </p:cNvPr>
          <p:cNvSpPr txBox="1"/>
          <p:nvPr/>
        </p:nvSpPr>
        <p:spPr>
          <a:xfrm>
            <a:off x="7829222" y="2297626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15</a:t>
            </a:r>
          </a:p>
        </p:txBody>
      </p:sp>
      <p:graphicFrame>
        <p:nvGraphicFramePr>
          <p:cNvPr id="43" name="表格 43">
            <a:extLst>
              <a:ext uri="{FF2B5EF4-FFF2-40B4-BE49-F238E27FC236}">
                <a16:creationId xmlns:a16="http://schemas.microsoft.com/office/drawing/2014/main" id="{F465830B-9ADF-5DC4-5898-6E72D5BDD138}"/>
              </a:ext>
            </a:extLst>
          </p:cNvPr>
          <p:cNvGraphicFramePr>
            <a:graphicFrameLocks noGrp="1"/>
          </p:cNvGraphicFramePr>
          <p:nvPr/>
        </p:nvGraphicFramePr>
        <p:xfrm>
          <a:off x="376557" y="2673281"/>
          <a:ext cx="8390886" cy="784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8481">
                  <a:extLst>
                    <a:ext uri="{9D8B030D-6E8A-4147-A177-3AD203B41FA5}">
                      <a16:colId xmlns:a16="http://schemas.microsoft.com/office/drawing/2014/main" val="2749352505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2611578787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462794211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1881686022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1828017820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3193698378"/>
                    </a:ext>
                  </a:extLst>
                </a:gridCol>
              </a:tblGrid>
              <a:tr h="7843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705956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29F52152-8257-70F8-C363-60CA46B44377}"/>
              </a:ext>
            </a:extLst>
          </p:cNvPr>
          <p:cNvSpPr txBox="1"/>
          <p:nvPr/>
        </p:nvSpPr>
        <p:spPr>
          <a:xfrm>
            <a:off x="2256160" y="2281122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B9AF2B-0F64-B1BB-1BF0-E191CB5AAF4B}"/>
              </a:ext>
            </a:extLst>
          </p:cNvPr>
          <p:cNvSpPr/>
          <p:nvPr/>
        </p:nvSpPr>
        <p:spPr bwMode="auto">
          <a:xfrm>
            <a:off x="7378529" y="2678039"/>
            <a:ext cx="436419" cy="761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31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55B60D-F736-A28C-69FA-4D0487A0F69B}"/>
              </a:ext>
            </a:extLst>
          </p:cNvPr>
          <p:cNvSpPr/>
          <p:nvPr/>
        </p:nvSpPr>
        <p:spPr bwMode="auto">
          <a:xfrm>
            <a:off x="7829222" y="2673281"/>
            <a:ext cx="540328" cy="380978"/>
          </a:xfrm>
          <a:prstGeom prst="rect">
            <a:avLst/>
          </a:prstGeom>
          <a:solidFill>
            <a:srgbClr val="077D68"/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31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48BFEF-F6A4-5230-C6F9-02DE6252B0CA}"/>
              </a:ext>
            </a:extLst>
          </p:cNvPr>
          <p:cNvSpPr/>
          <p:nvPr/>
        </p:nvSpPr>
        <p:spPr bwMode="auto">
          <a:xfrm>
            <a:off x="7829222" y="3053929"/>
            <a:ext cx="537702" cy="380978"/>
          </a:xfrm>
          <a:prstGeom prst="rect">
            <a:avLst/>
          </a:prstGeom>
          <a:solidFill>
            <a:srgbClr val="077D68"/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300">
                <a:latin typeface="Consolas" panose="020B0609020204030204" pitchFamily="49" charset="0"/>
                <a:ea typeface="思源黑体 CN Bold" panose="020B0800000000000000" pitchFamily="34" charset="-122"/>
              </a:rPr>
              <a:t>李四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E89995-67E0-4379-073E-F81CCF063C6F}"/>
              </a:ext>
            </a:extLst>
          </p:cNvPr>
          <p:cNvSpPr/>
          <p:nvPr/>
        </p:nvSpPr>
        <p:spPr bwMode="auto">
          <a:xfrm>
            <a:off x="8366924" y="2673281"/>
            <a:ext cx="414379" cy="761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0FCCF33-1260-6500-7E8D-15BEF4C75F85}"/>
              </a:ext>
            </a:extLst>
          </p:cNvPr>
          <p:cNvSpPr/>
          <p:nvPr/>
        </p:nvSpPr>
        <p:spPr bwMode="auto">
          <a:xfrm>
            <a:off x="7354542" y="3911271"/>
            <a:ext cx="436419" cy="7565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47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DC23689-001D-236E-3137-90E71E51AF38}"/>
              </a:ext>
            </a:extLst>
          </p:cNvPr>
          <p:cNvSpPr/>
          <p:nvPr/>
        </p:nvSpPr>
        <p:spPr bwMode="auto">
          <a:xfrm>
            <a:off x="7805235" y="3906513"/>
            <a:ext cx="540328" cy="380978"/>
          </a:xfrm>
          <a:prstGeom prst="rect">
            <a:avLst/>
          </a:prstGeom>
          <a:solidFill>
            <a:srgbClr val="077D68"/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47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AAF9C9D-6FCA-2144-8FAB-D51AD5214733}"/>
              </a:ext>
            </a:extLst>
          </p:cNvPr>
          <p:cNvSpPr/>
          <p:nvPr/>
        </p:nvSpPr>
        <p:spPr bwMode="auto">
          <a:xfrm>
            <a:off x="7805235" y="4287161"/>
            <a:ext cx="537702" cy="380978"/>
          </a:xfrm>
          <a:prstGeom prst="rect">
            <a:avLst/>
          </a:prstGeom>
          <a:solidFill>
            <a:srgbClr val="077D68"/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300">
                <a:latin typeface="Consolas" panose="020B0609020204030204" pitchFamily="49" charset="0"/>
                <a:ea typeface="思源黑体 CN Bold" panose="020B0800000000000000" pitchFamily="34" charset="-122"/>
              </a:rPr>
              <a:t>王五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620195-0B2C-00BA-8A6C-2D059E668DB7}"/>
              </a:ext>
            </a:extLst>
          </p:cNvPr>
          <p:cNvSpPr/>
          <p:nvPr/>
        </p:nvSpPr>
        <p:spPr bwMode="auto">
          <a:xfrm>
            <a:off x="8342937" y="3906513"/>
            <a:ext cx="414379" cy="761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null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D2FF83-CB61-966E-43B6-38B9456BEE41}"/>
              </a:ext>
            </a:extLst>
          </p:cNvPr>
          <p:cNvCxnSpPr>
            <a:cxnSpLocks/>
          </p:cNvCxnSpPr>
          <p:nvPr/>
        </p:nvCxnSpPr>
        <p:spPr>
          <a:xfrm flipH="1">
            <a:off x="7378529" y="3221182"/>
            <a:ext cx="1121235" cy="66701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7CC1D1BF-EC5C-B9FE-0983-E256E3CB3AC8}"/>
              </a:ext>
            </a:extLst>
          </p:cNvPr>
          <p:cNvSpPr/>
          <p:nvPr/>
        </p:nvSpPr>
        <p:spPr bwMode="auto">
          <a:xfrm>
            <a:off x="4572835" y="2670684"/>
            <a:ext cx="436419" cy="7565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45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2154CD1-3415-6F10-C3DA-427D3B330CDC}"/>
              </a:ext>
            </a:extLst>
          </p:cNvPr>
          <p:cNvSpPr/>
          <p:nvPr/>
        </p:nvSpPr>
        <p:spPr bwMode="auto">
          <a:xfrm>
            <a:off x="5023528" y="2665926"/>
            <a:ext cx="540328" cy="380978"/>
          </a:xfrm>
          <a:prstGeom prst="rect">
            <a:avLst/>
          </a:prstGeom>
          <a:solidFill>
            <a:srgbClr val="077D68"/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45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0380999-AF6C-89AA-57B4-6659196343F6}"/>
              </a:ext>
            </a:extLst>
          </p:cNvPr>
          <p:cNvSpPr/>
          <p:nvPr/>
        </p:nvSpPr>
        <p:spPr bwMode="auto">
          <a:xfrm>
            <a:off x="5023528" y="3046574"/>
            <a:ext cx="537702" cy="380978"/>
          </a:xfrm>
          <a:prstGeom prst="rect">
            <a:avLst/>
          </a:prstGeom>
          <a:solidFill>
            <a:srgbClr val="077D68"/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300">
                <a:latin typeface="Consolas" panose="020B0609020204030204" pitchFamily="49" charset="0"/>
                <a:ea typeface="思源黑体 CN Bold" panose="020B0800000000000000" pitchFamily="34" charset="-122"/>
              </a:rPr>
              <a:t>赵六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D7F86AA-5FF4-03C2-98FA-F431E95F8A01}"/>
              </a:ext>
            </a:extLst>
          </p:cNvPr>
          <p:cNvSpPr/>
          <p:nvPr/>
        </p:nvSpPr>
        <p:spPr bwMode="auto">
          <a:xfrm>
            <a:off x="5561230" y="2665926"/>
            <a:ext cx="414379" cy="761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null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B89A354-316B-0BD1-2338-B9098C15137D}"/>
              </a:ext>
            </a:extLst>
          </p:cNvPr>
          <p:cNvSpPr/>
          <p:nvPr/>
        </p:nvSpPr>
        <p:spPr bwMode="auto">
          <a:xfrm>
            <a:off x="7387936" y="942375"/>
            <a:ext cx="436419" cy="761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hash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23859EC-1DCD-4B75-7504-06C9C8DE388C}"/>
              </a:ext>
            </a:extLst>
          </p:cNvPr>
          <p:cNvSpPr/>
          <p:nvPr/>
        </p:nvSpPr>
        <p:spPr bwMode="auto">
          <a:xfrm>
            <a:off x="7838629" y="948008"/>
            <a:ext cx="540328" cy="380978"/>
          </a:xfrm>
          <a:prstGeom prst="rect">
            <a:avLst/>
          </a:prstGeom>
          <a:solidFill>
            <a:srgbClr val="077D68"/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key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D198953-3143-A508-2DB9-69099622F7EC}"/>
              </a:ext>
            </a:extLst>
          </p:cNvPr>
          <p:cNvSpPr/>
          <p:nvPr/>
        </p:nvSpPr>
        <p:spPr bwMode="auto">
          <a:xfrm>
            <a:off x="7838629" y="1328656"/>
            <a:ext cx="537702" cy="375015"/>
          </a:xfrm>
          <a:prstGeom prst="rect">
            <a:avLst/>
          </a:prstGeom>
          <a:solidFill>
            <a:srgbClr val="077D68"/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value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85AB25F-5965-CE7A-CCAB-CA76FA29C27E}"/>
              </a:ext>
            </a:extLst>
          </p:cNvPr>
          <p:cNvSpPr/>
          <p:nvPr/>
        </p:nvSpPr>
        <p:spPr bwMode="auto">
          <a:xfrm>
            <a:off x="8376331" y="948008"/>
            <a:ext cx="414379" cy="761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300">
                <a:latin typeface="Consolas" panose="020B0609020204030204" pitchFamily="49" charset="0"/>
                <a:ea typeface="思源黑体 CN Bold" panose="020B0800000000000000" pitchFamily="34" charset="-122"/>
              </a:rPr>
              <a:t>next</a:t>
            </a:r>
            <a:endParaRPr lang="zh-CN" altLang="en-US" sz="13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7D11C63-14EC-A9B9-B11B-F608E8A2D923}"/>
              </a:ext>
            </a:extLst>
          </p:cNvPr>
          <p:cNvSpPr txBox="1"/>
          <p:nvPr/>
        </p:nvSpPr>
        <p:spPr>
          <a:xfrm>
            <a:off x="7015016" y="526272"/>
            <a:ext cx="208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/>
              <a:t>单个</a:t>
            </a:r>
            <a:r>
              <a:rPr lang="en-US" altLang="zh-CN" sz="1800"/>
              <a:t>Node</a:t>
            </a:r>
            <a:r>
              <a:rPr lang="zh-CN" altLang="en-US" sz="1800"/>
              <a:t>结构</a:t>
            </a:r>
          </a:p>
        </p:txBody>
      </p:sp>
      <p:sp>
        <p:nvSpPr>
          <p:cNvPr id="45" name="TextBox 4">
            <a:extLst>
              <a:ext uri="{FF2B5EF4-FFF2-40B4-BE49-F238E27FC236}">
                <a16:creationId xmlns:a16="http://schemas.microsoft.com/office/drawing/2014/main" id="{1B207544-A15E-3CEA-F358-6BE2CC0D7CF9}"/>
              </a:ext>
            </a:extLst>
          </p:cNvPr>
          <p:cNvSpPr txBox="1"/>
          <p:nvPr/>
        </p:nvSpPr>
        <p:spPr>
          <a:xfrm>
            <a:off x="696913" y="13768"/>
            <a:ext cx="4020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HashMap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底层实现原理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-JDK1.8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96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222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sz="1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全屏显示(16:9)</PresentationFormat>
  <Paragraphs>112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 Unicode MS</vt:lpstr>
      <vt:lpstr>楷体</vt:lpstr>
      <vt:lpstr>思源黑体 CN Bold</vt:lpstr>
      <vt:lpstr>宋体</vt:lpstr>
      <vt:lpstr>Arial</vt:lpstr>
      <vt:lpstr>Calibri</vt:lpstr>
      <vt:lpstr>Consolas</vt:lpstr>
      <vt:lpstr>Office 主题</vt:lpstr>
      <vt:lpstr>HashMap底层实现原理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2022-08-25T16:19:22Z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