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9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7D68"/>
    <a:srgbClr val="D1E7E3"/>
    <a:srgbClr val="00AF92"/>
    <a:srgbClr val="0000FF"/>
    <a:srgbClr val="FEA006"/>
    <a:srgbClr val="F6A719"/>
    <a:srgbClr val="057D67"/>
    <a:srgbClr val="FDA007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424" autoAdjust="0"/>
  </p:normalViewPr>
  <p:slideViewPr>
    <p:cSldViewPr snapToGrid="0">
      <p:cViewPr varScale="1">
        <p:scale>
          <a:sx n="92" d="100"/>
          <a:sy n="92" d="100"/>
        </p:scale>
        <p:origin x="90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2022/12/12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402284" y="1871859"/>
            <a:ext cx="5038331" cy="97087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zh-CN" altLang="en-US" sz="60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</a:rPr>
              <a:t>网络编程</a:t>
            </a:r>
            <a:endParaRPr lang="zh-CN" altLang="zh-CN" sz="6000" b="1" dirty="0">
              <a:solidFill>
                <a:srgbClr val="FEA0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6859" y="4472329"/>
            <a:ext cx="4649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讲师：宋红</a:t>
            </a:r>
            <a:r>
              <a:rPr lang="zh-CN" altLang="en-US" sz="2800" b="1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康   </a:t>
            </a:r>
            <a:endParaRPr lang="en-US" altLang="zh-CN" sz="2800" b="1" dirty="0">
              <a:solidFill>
                <a:srgbClr val="00AF92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9D563C9-67F5-98D4-B301-20F91BE63A2D}"/>
              </a:ext>
            </a:extLst>
          </p:cNvPr>
          <p:cNvSpPr txBox="1"/>
          <p:nvPr/>
        </p:nvSpPr>
        <p:spPr>
          <a:xfrm>
            <a:off x="519545" y="0"/>
            <a:ext cx="16417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聊天室模型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4C94ED-7FFE-3F3C-D7C4-3A09523B60E0}"/>
              </a:ext>
            </a:extLst>
          </p:cNvPr>
          <p:cNvSpPr/>
          <p:nvPr/>
        </p:nvSpPr>
        <p:spPr>
          <a:xfrm>
            <a:off x="4166756" y="540326"/>
            <a:ext cx="4894118" cy="423101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1E8947-7083-7FB2-F76B-AE3171547CE2}"/>
              </a:ext>
            </a:extLst>
          </p:cNvPr>
          <p:cNvSpPr txBox="1"/>
          <p:nvPr/>
        </p:nvSpPr>
        <p:spPr>
          <a:xfrm>
            <a:off x="7798377" y="540327"/>
            <a:ext cx="12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800"/>
              <a:t>服务器端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670529D-9FD4-0376-E861-111BF9C4D2CE}"/>
              </a:ext>
            </a:extLst>
          </p:cNvPr>
          <p:cNvSpPr/>
          <p:nvPr/>
        </p:nvSpPr>
        <p:spPr>
          <a:xfrm>
            <a:off x="218208" y="540326"/>
            <a:ext cx="1943100" cy="1330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88D0C40-9012-6F4F-F6BB-A0CAB1AD2FC0}"/>
              </a:ext>
            </a:extLst>
          </p:cNvPr>
          <p:cNvSpPr txBox="1"/>
          <p:nvPr/>
        </p:nvSpPr>
        <p:spPr>
          <a:xfrm>
            <a:off x="426027" y="613064"/>
            <a:ext cx="154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/>
              <a:t>客户端</a:t>
            </a:r>
            <a:r>
              <a:rPr lang="en-US" altLang="zh-CN" sz="1800"/>
              <a:t>1</a:t>
            </a:r>
            <a:endParaRPr lang="zh-CN" altLang="en-US" sz="18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0C31C85-A4AF-2D76-7C8B-C72882B6063F}"/>
              </a:ext>
            </a:extLst>
          </p:cNvPr>
          <p:cNvSpPr/>
          <p:nvPr/>
        </p:nvSpPr>
        <p:spPr>
          <a:xfrm>
            <a:off x="519545" y="982396"/>
            <a:ext cx="1361210" cy="369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send thread</a:t>
            </a:r>
            <a:endParaRPr lang="zh-CN" altLang="en-US" sz="140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2D4E9FC-23EE-061E-E7B3-2F495807DB96}"/>
              </a:ext>
            </a:extLst>
          </p:cNvPr>
          <p:cNvSpPr/>
          <p:nvPr/>
        </p:nvSpPr>
        <p:spPr>
          <a:xfrm>
            <a:off x="519545" y="1388647"/>
            <a:ext cx="1361210" cy="369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receive thread</a:t>
            </a:r>
            <a:endParaRPr lang="zh-CN" altLang="en-US" sz="140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4666C9A-447E-66F9-81FA-F4B9ED8A1B81}"/>
              </a:ext>
            </a:extLst>
          </p:cNvPr>
          <p:cNvSpPr/>
          <p:nvPr/>
        </p:nvSpPr>
        <p:spPr>
          <a:xfrm>
            <a:off x="218208" y="2047008"/>
            <a:ext cx="1943100" cy="1330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6FF2FA2-BD38-8AFC-84DA-41DF3315D60D}"/>
              </a:ext>
            </a:extLst>
          </p:cNvPr>
          <p:cNvSpPr txBox="1"/>
          <p:nvPr/>
        </p:nvSpPr>
        <p:spPr>
          <a:xfrm>
            <a:off x="426027" y="2119746"/>
            <a:ext cx="154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/>
              <a:t>客户端</a:t>
            </a:r>
            <a:r>
              <a:rPr lang="en-US" altLang="zh-CN"/>
              <a:t>2</a:t>
            </a:r>
            <a:endParaRPr lang="zh-CN" altLang="en-US" sz="180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8CECAAB-EF9A-E27E-63FE-D78505811000}"/>
              </a:ext>
            </a:extLst>
          </p:cNvPr>
          <p:cNvSpPr/>
          <p:nvPr/>
        </p:nvSpPr>
        <p:spPr>
          <a:xfrm>
            <a:off x="519545" y="2489078"/>
            <a:ext cx="1361210" cy="369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send thread</a:t>
            </a:r>
            <a:endParaRPr lang="zh-CN" altLang="en-US" sz="140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07C9DC2B-A1CF-FA45-F636-B966BF238B1D}"/>
              </a:ext>
            </a:extLst>
          </p:cNvPr>
          <p:cNvSpPr/>
          <p:nvPr/>
        </p:nvSpPr>
        <p:spPr>
          <a:xfrm>
            <a:off x="519545" y="2895329"/>
            <a:ext cx="1361210" cy="369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receive thread</a:t>
            </a:r>
            <a:endParaRPr lang="zh-CN" altLang="en-US" sz="140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1F6664B-3E67-69DA-2AA7-10B65D6178C4}"/>
              </a:ext>
            </a:extLst>
          </p:cNvPr>
          <p:cNvSpPr/>
          <p:nvPr/>
        </p:nvSpPr>
        <p:spPr>
          <a:xfrm>
            <a:off x="218208" y="3553690"/>
            <a:ext cx="1943100" cy="1330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48697F8-CBE8-ACDE-0833-35260EB809D8}"/>
              </a:ext>
            </a:extLst>
          </p:cNvPr>
          <p:cNvSpPr txBox="1"/>
          <p:nvPr/>
        </p:nvSpPr>
        <p:spPr>
          <a:xfrm>
            <a:off x="426027" y="3626428"/>
            <a:ext cx="154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/>
              <a:t>客户端</a:t>
            </a:r>
            <a:r>
              <a:rPr lang="en-US" altLang="zh-CN"/>
              <a:t>3</a:t>
            </a:r>
            <a:endParaRPr lang="zh-CN" altLang="en-US" sz="180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9B1483B6-FB20-54EA-03F1-657388EAD08B}"/>
              </a:ext>
            </a:extLst>
          </p:cNvPr>
          <p:cNvSpPr/>
          <p:nvPr/>
        </p:nvSpPr>
        <p:spPr>
          <a:xfrm>
            <a:off x="519545" y="3995760"/>
            <a:ext cx="1361210" cy="369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send thread</a:t>
            </a:r>
            <a:endParaRPr lang="zh-CN" altLang="en-US" sz="140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5787115-73F8-904D-E069-020E7345FD63}"/>
              </a:ext>
            </a:extLst>
          </p:cNvPr>
          <p:cNvSpPr/>
          <p:nvPr/>
        </p:nvSpPr>
        <p:spPr>
          <a:xfrm>
            <a:off x="519545" y="4402011"/>
            <a:ext cx="1361210" cy="369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receive thread</a:t>
            </a:r>
            <a:endParaRPr lang="zh-CN" altLang="en-US" sz="140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C7039DDD-57D3-FDD8-295D-716F731FC6BA}"/>
              </a:ext>
            </a:extLst>
          </p:cNvPr>
          <p:cNvSpPr/>
          <p:nvPr/>
        </p:nvSpPr>
        <p:spPr>
          <a:xfrm>
            <a:off x="4862947" y="1573905"/>
            <a:ext cx="1143000" cy="68817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处理客户端</a:t>
            </a:r>
            <a:r>
              <a:rPr lang="en-US" altLang="zh-CN" sz="1400">
                <a:solidFill>
                  <a:schemeClr val="tx1"/>
                </a:solidFill>
              </a:rPr>
              <a:t>1</a:t>
            </a:r>
            <a:r>
              <a:rPr lang="zh-CN" altLang="en-US" sz="1400">
                <a:solidFill>
                  <a:schemeClr val="tx1"/>
                </a:solidFill>
              </a:rPr>
              <a:t>的线程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31457EDA-2EFF-AE2F-8BD9-325D8EDE7844}"/>
              </a:ext>
            </a:extLst>
          </p:cNvPr>
          <p:cNvSpPr/>
          <p:nvPr/>
        </p:nvSpPr>
        <p:spPr>
          <a:xfrm>
            <a:off x="4862947" y="2643714"/>
            <a:ext cx="1143000" cy="68817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处理客户端</a:t>
            </a:r>
            <a:r>
              <a:rPr lang="en-US" altLang="zh-CN" sz="1400">
                <a:solidFill>
                  <a:schemeClr val="tx1"/>
                </a:solidFill>
              </a:rPr>
              <a:t>2</a:t>
            </a:r>
            <a:r>
              <a:rPr lang="zh-CN" altLang="en-US" sz="1400">
                <a:solidFill>
                  <a:schemeClr val="tx1"/>
                </a:solidFill>
              </a:rPr>
              <a:t>的线程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9C8020E1-D5D5-9FFE-B802-821D5D734BBE}"/>
              </a:ext>
            </a:extLst>
          </p:cNvPr>
          <p:cNvSpPr/>
          <p:nvPr/>
        </p:nvSpPr>
        <p:spPr>
          <a:xfrm>
            <a:off x="4862947" y="3714433"/>
            <a:ext cx="1143000" cy="68817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处理客户端</a:t>
            </a:r>
            <a:r>
              <a:rPr lang="en-US" altLang="zh-CN" sz="1400">
                <a:solidFill>
                  <a:schemeClr val="tx1"/>
                </a:solidFill>
              </a:rPr>
              <a:t>3</a:t>
            </a:r>
            <a:r>
              <a:rPr lang="zh-CN" altLang="en-US" sz="1400">
                <a:solidFill>
                  <a:schemeClr val="tx1"/>
                </a:solidFill>
              </a:rPr>
              <a:t>的线程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29980D62-2D2F-3B51-91CF-8478DF51C9FB}"/>
              </a:ext>
            </a:extLst>
          </p:cNvPr>
          <p:cNvSpPr/>
          <p:nvPr/>
        </p:nvSpPr>
        <p:spPr>
          <a:xfrm>
            <a:off x="4564208" y="685069"/>
            <a:ext cx="1948293" cy="4491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accept()</a:t>
            </a:r>
            <a:endParaRPr lang="zh-CN" altLang="en-US" sz="1200"/>
          </a:p>
        </p:txBody>
      </p:sp>
      <p:graphicFrame>
        <p:nvGraphicFramePr>
          <p:cNvPr id="39" name="表格 39">
            <a:extLst>
              <a:ext uri="{FF2B5EF4-FFF2-40B4-BE49-F238E27FC236}">
                <a16:creationId xmlns:a16="http://schemas.microsoft.com/office/drawing/2014/main" id="{36A53D01-BC6B-CE0A-A6D1-57CC04007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519896"/>
              </p:ext>
            </p:extLst>
          </p:nvPr>
        </p:nvGraphicFramePr>
        <p:xfrm>
          <a:off x="7356764" y="1870362"/>
          <a:ext cx="983677" cy="26446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3677">
                  <a:extLst>
                    <a:ext uri="{9D8B030D-6E8A-4147-A177-3AD203B41FA5}">
                      <a16:colId xmlns:a16="http://schemas.microsoft.com/office/drawing/2014/main" val="1253790238"/>
                    </a:ext>
                  </a:extLst>
                </a:gridCol>
              </a:tblGrid>
              <a:tr h="440768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socket1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185845"/>
                  </a:ext>
                </a:extLst>
              </a:tr>
              <a:tr h="440768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socket2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429856"/>
                  </a:ext>
                </a:extLst>
              </a:tr>
              <a:tr h="440768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socket3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4466034"/>
                  </a:ext>
                </a:extLst>
              </a:tr>
              <a:tr h="440768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4495511"/>
                  </a:ext>
                </a:extLst>
              </a:tr>
              <a:tr h="440768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2226902"/>
                  </a:ext>
                </a:extLst>
              </a:tr>
              <a:tr h="440768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920051"/>
                  </a:ext>
                </a:extLst>
              </a:tr>
            </a:tbl>
          </a:graphicData>
        </a:graphic>
      </p:graphicFrame>
      <p:sp>
        <p:nvSpPr>
          <p:cNvPr id="40" name="文本框 39">
            <a:extLst>
              <a:ext uri="{FF2B5EF4-FFF2-40B4-BE49-F238E27FC236}">
                <a16:creationId xmlns:a16="http://schemas.microsoft.com/office/drawing/2014/main" id="{7715DA62-2A3B-899F-760D-2A4269035705}"/>
              </a:ext>
            </a:extLst>
          </p:cNvPr>
          <p:cNvSpPr txBox="1"/>
          <p:nvPr/>
        </p:nvSpPr>
        <p:spPr>
          <a:xfrm>
            <a:off x="7096990" y="1480247"/>
            <a:ext cx="1402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socketList</a:t>
            </a:r>
            <a:endParaRPr lang="zh-CN" altLang="en-US" sz="160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AAC79E0-73DA-8113-3732-230D14198A0B}"/>
              </a:ext>
            </a:extLst>
          </p:cNvPr>
          <p:cNvCxnSpPr>
            <a:stCxn id="12" idx="3"/>
            <a:endCxn id="38" idx="1"/>
          </p:cNvCxnSpPr>
          <p:nvPr/>
        </p:nvCxnSpPr>
        <p:spPr>
          <a:xfrm flipV="1">
            <a:off x="2161308" y="909659"/>
            <a:ext cx="2402900" cy="295686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57DBA81-2A4E-D2B8-44DC-24640EEB5833}"/>
              </a:ext>
            </a:extLst>
          </p:cNvPr>
          <p:cNvCxnSpPr>
            <a:stCxn id="24" idx="3"/>
            <a:endCxn id="38" idx="1"/>
          </p:cNvCxnSpPr>
          <p:nvPr/>
        </p:nvCxnSpPr>
        <p:spPr>
          <a:xfrm flipV="1">
            <a:off x="2161308" y="909659"/>
            <a:ext cx="2402900" cy="1802368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63BCDEF-9D27-429F-AD75-782B4380EAEA}"/>
              </a:ext>
            </a:extLst>
          </p:cNvPr>
          <p:cNvCxnSpPr>
            <a:stCxn id="29" idx="3"/>
            <a:endCxn id="38" idx="1"/>
          </p:cNvCxnSpPr>
          <p:nvPr/>
        </p:nvCxnSpPr>
        <p:spPr>
          <a:xfrm flipV="1">
            <a:off x="2161308" y="909659"/>
            <a:ext cx="2402900" cy="330905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箭头: 右 10">
            <a:extLst>
              <a:ext uri="{FF2B5EF4-FFF2-40B4-BE49-F238E27FC236}">
                <a16:creationId xmlns:a16="http://schemas.microsoft.com/office/drawing/2014/main" id="{4DFEB139-2A18-1DD1-7A80-1F76B5DD7CAA}"/>
              </a:ext>
            </a:extLst>
          </p:cNvPr>
          <p:cNvSpPr/>
          <p:nvPr/>
        </p:nvSpPr>
        <p:spPr>
          <a:xfrm rot="2036533">
            <a:off x="6815604" y="1054703"/>
            <a:ext cx="584995" cy="38903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左 7">
            <a:extLst>
              <a:ext uri="{FF2B5EF4-FFF2-40B4-BE49-F238E27FC236}">
                <a16:creationId xmlns:a16="http://schemas.microsoft.com/office/drawing/2014/main" id="{7806351C-8CC1-5C52-230C-EC347E738654}"/>
              </a:ext>
            </a:extLst>
          </p:cNvPr>
          <p:cNvSpPr/>
          <p:nvPr/>
        </p:nvSpPr>
        <p:spPr>
          <a:xfrm rot="632838">
            <a:off x="6188261" y="1873752"/>
            <a:ext cx="911547" cy="286264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左 12">
            <a:extLst>
              <a:ext uri="{FF2B5EF4-FFF2-40B4-BE49-F238E27FC236}">
                <a16:creationId xmlns:a16="http://schemas.microsoft.com/office/drawing/2014/main" id="{CC5C17BB-A3F5-F633-BEB0-CA0D0A9A2AA1}"/>
              </a:ext>
            </a:extLst>
          </p:cNvPr>
          <p:cNvSpPr/>
          <p:nvPr/>
        </p:nvSpPr>
        <p:spPr>
          <a:xfrm rot="20730845">
            <a:off x="6191893" y="2532762"/>
            <a:ext cx="955602" cy="298394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左 13">
            <a:extLst>
              <a:ext uri="{FF2B5EF4-FFF2-40B4-BE49-F238E27FC236}">
                <a16:creationId xmlns:a16="http://schemas.microsoft.com/office/drawing/2014/main" id="{6215FC48-CB87-91EF-22A1-EEF23DBE794B}"/>
              </a:ext>
            </a:extLst>
          </p:cNvPr>
          <p:cNvSpPr/>
          <p:nvPr/>
        </p:nvSpPr>
        <p:spPr>
          <a:xfrm rot="19802859">
            <a:off x="6002320" y="3187522"/>
            <a:ext cx="1237692" cy="339646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77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2225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sz="1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全屏显示(16:9)</PresentationFormat>
  <Paragraphs>22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楷体</vt:lpstr>
      <vt:lpstr>Arial</vt:lpstr>
      <vt:lpstr>Calibri</vt:lpstr>
      <vt:lpstr>Office 主题</vt:lpstr>
      <vt:lpstr>网络编程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created xsi:type="dcterms:W3CDTF">2018-03-01T02:03:00Z</dcterms:created>
  <dcterms:modified xsi:type="dcterms:W3CDTF">2022-12-12T15:36:10Z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