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67" r:id="rId12"/>
    <p:sldId id="265" r:id="rId13"/>
    <p:sldId id="266" r:id="rId14"/>
    <p:sldId id="264" r:id="rId15"/>
    <p:sldId id="259" r:id="rId16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94">
          <p15:clr>
            <a:srgbClr val="A4A3A4"/>
          </p15:clr>
        </p15:guide>
        <p15:guide id="2" pos="2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6ED4"/>
    <a:srgbClr val="00AF92"/>
    <a:srgbClr val="FEA006"/>
    <a:srgbClr val="FDA007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5" autoAdjust="0"/>
    <p:restoredTop sz="95634" autoAdjust="0"/>
  </p:normalViewPr>
  <p:slideViewPr>
    <p:cSldViewPr snapToGrid="0">
      <p:cViewPr varScale="1">
        <p:scale>
          <a:sx n="116" d="100"/>
          <a:sy n="116" d="100"/>
        </p:scale>
        <p:origin x="970" y="72"/>
      </p:cViewPr>
      <p:guideLst>
        <p:guide orient="horz" pos="1694"/>
        <p:guide pos="2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414333" y="1451773"/>
            <a:ext cx="4948910" cy="1540456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项目开发流程与角色</a:t>
            </a:r>
            <a:endParaRPr lang="zh-CN" altLang="zh-CN" sz="6000" b="1" dirty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841852" y="4574781"/>
            <a:ext cx="5223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00AF9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讲师：宋红</a:t>
            </a:r>
            <a:r>
              <a:rPr lang="zh-CN" altLang="en-US" sz="2400" b="1">
                <a:solidFill>
                  <a:srgbClr val="00AF9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康   </a:t>
            </a:r>
            <a:endParaRPr lang="en-US" altLang="zh-CN" sz="2400" b="1" dirty="0">
              <a:solidFill>
                <a:srgbClr val="00AF9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0980" y="1756410"/>
            <a:ext cx="965835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 strike="noStrike" noProof="1"/>
              <a:t>需求分析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1186895" y="2048749"/>
            <a:ext cx="43307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19885" y="1756410"/>
            <a:ext cx="960120" cy="586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 strike="noStrike" noProof="1"/>
              <a:t>项目设计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580085" y="2040494"/>
            <a:ext cx="43307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13075" y="1756410"/>
            <a:ext cx="966470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开发实现</a:t>
            </a:r>
            <a:endParaRPr lang="zh-CN" altLang="en-US" sz="1350" b="1" strike="noStrike" noProof="1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979625" y="2034779"/>
            <a:ext cx="43307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412615" y="1756410"/>
            <a:ext cx="981710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功能测试</a:t>
            </a:r>
            <a:endParaRPr lang="zh-CN" altLang="en-US" sz="1350" b="1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5827395" y="1756410"/>
            <a:ext cx="1035685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部署实施</a:t>
            </a:r>
            <a:endParaRPr lang="zh-CN" altLang="en-US" sz="1350" b="1" strike="noStrike" noProof="1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5394405" y="2032874"/>
            <a:ext cx="43307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678420" y="2529840"/>
            <a:ext cx="1035685" cy="5854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项目维护</a:t>
            </a:r>
            <a:endParaRPr lang="zh-CN" altLang="en-US" sz="1350" b="1" strike="noStrike" noProof="1"/>
          </a:p>
        </p:txBody>
      </p:sp>
      <p:sp>
        <p:nvSpPr>
          <p:cNvPr id="21" name="矩形 20"/>
          <p:cNvSpPr/>
          <p:nvPr/>
        </p:nvSpPr>
        <p:spPr>
          <a:xfrm>
            <a:off x="7678420" y="907415"/>
            <a:ext cx="1035685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项目运营</a:t>
            </a:r>
            <a:endParaRPr lang="zh-CN" altLang="en-US" sz="1350" b="1" strike="noStrike" noProof="1"/>
          </a:p>
        </p:txBody>
      </p:sp>
      <p:cxnSp>
        <p:nvCxnSpPr>
          <p:cNvPr id="22" name="肘形连接符 21"/>
          <p:cNvCxnSpPr>
            <a:stCxn id="9" idx="3"/>
            <a:endCxn id="20" idx="1"/>
          </p:cNvCxnSpPr>
          <p:nvPr/>
        </p:nvCxnSpPr>
        <p:spPr>
          <a:xfrm>
            <a:off x="6863080" y="2049145"/>
            <a:ext cx="815340" cy="77343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21" idx="1"/>
          </p:cNvCxnSpPr>
          <p:nvPr/>
        </p:nvCxnSpPr>
        <p:spPr>
          <a:xfrm flipV="1">
            <a:off x="6863080" y="1200150"/>
            <a:ext cx="815340" cy="84899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264400" y="2810510"/>
            <a:ext cx="410845" cy="76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267575" y="1200150"/>
            <a:ext cx="410845" cy="76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619885" y="2800986"/>
            <a:ext cx="4014470" cy="2242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lstStyle/>
          <a:p>
            <a:r>
              <a:rPr lang="zh-CN" altLang="en-US" sz="16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工作：</a:t>
            </a:r>
            <a:endParaRPr lang="en-US" altLang="zh-CN" sz="1600" b="1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>
              <a:spcBef>
                <a:spcPts val="600"/>
              </a:spcBef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发现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bug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进行解决，系统功能的升级、优化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10" grpId="0" bldLvl="0" animBg="1"/>
      <p:bldP spid="10" grpId="1" animBg="1"/>
      <p:bldP spid="6" grpId="0" bldLvl="0" animBg="1"/>
      <p:bldP spid="6" grpId="1" animBg="1"/>
      <p:bldP spid="8" grpId="0" bldLvl="0" animBg="1"/>
      <p:bldP spid="8" grpId="1" animBg="1"/>
      <p:bldP spid="9" grpId="0" bldLvl="0" animBg="1"/>
      <p:bldP spid="9" grpId="1" animBg="1"/>
      <p:bldP spid="20" grpId="0" animBg="1"/>
      <p:bldP spid="20" grpId="1" animBg="1"/>
      <p:bldP spid="21" grpId="0" bldLvl="0" animBg="1"/>
      <p:bldP spid="2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757"/>
            <a:ext cx="9144000" cy="31859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teach\16_p2p金融项目\尚硅谷_硅谷p2p金融_宋红康\资料\程序员的表情包\QQ图片201411281416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820" y="1152599"/>
            <a:ext cx="4072514" cy="231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61" y="508198"/>
            <a:ext cx="4072515" cy="451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14" y="477574"/>
            <a:ext cx="5285133" cy="4540619"/>
          </a:xfrm>
          <a:prstGeom prst="rect">
            <a:avLst/>
          </a:prstGeom>
        </p:spPr>
      </p:pic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46875" y="0"/>
            <a:ext cx="23229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时间分配占比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693961" y="0"/>
            <a:ext cx="23229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公司人员架构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78" y="650675"/>
            <a:ext cx="8525891" cy="40465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837471" y="1910747"/>
            <a:ext cx="74690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项 目 研 发 流 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0980" y="1756410"/>
            <a:ext cx="965835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 strike="noStrike" noProof="1"/>
              <a:t>需求分析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1186895" y="2048749"/>
            <a:ext cx="43307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19885" y="1756410"/>
            <a:ext cx="960120" cy="586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 strike="noStrike" noProof="1"/>
              <a:t>项目设计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580085" y="2040494"/>
            <a:ext cx="43307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13075" y="1756410"/>
            <a:ext cx="966470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开发实现</a:t>
            </a:r>
            <a:endParaRPr lang="zh-CN" altLang="en-US" sz="1350" b="1" strike="noStrike" noProof="1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979625" y="2034779"/>
            <a:ext cx="43307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412615" y="1756410"/>
            <a:ext cx="981710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功能测试</a:t>
            </a:r>
            <a:endParaRPr lang="zh-CN" altLang="en-US" sz="1350" b="1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5827395" y="1756410"/>
            <a:ext cx="1035685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部署实施</a:t>
            </a:r>
            <a:endParaRPr lang="zh-CN" altLang="en-US" sz="1350" b="1" strike="noStrike" noProof="1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5394405" y="2032874"/>
            <a:ext cx="43307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678420" y="2529840"/>
            <a:ext cx="1035685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项目维护</a:t>
            </a:r>
            <a:endParaRPr lang="zh-CN" altLang="en-US" sz="1350" b="1" strike="noStrike" noProof="1"/>
          </a:p>
        </p:txBody>
      </p:sp>
      <p:sp>
        <p:nvSpPr>
          <p:cNvPr id="21" name="矩形 20"/>
          <p:cNvSpPr/>
          <p:nvPr/>
        </p:nvSpPr>
        <p:spPr>
          <a:xfrm>
            <a:off x="7678420" y="907415"/>
            <a:ext cx="1035685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项目运营</a:t>
            </a:r>
            <a:endParaRPr lang="zh-CN" altLang="en-US" sz="1350" b="1" strike="noStrike" noProof="1"/>
          </a:p>
        </p:txBody>
      </p:sp>
      <p:cxnSp>
        <p:nvCxnSpPr>
          <p:cNvPr id="22" name="肘形连接符 21"/>
          <p:cNvCxnSpPr>
            <a:stCxn id="9" idx="3"/>
            <a:endCxn id="20" idx="1"/>
          </p:cNvCxnSpPr>
          <p:nvPr/>
        </p:nvCxnSpPr>
        <p:spPr>
          <a:xfrm>
            <a:off x="6863080" y="2049145"/>
            <a:ext cx="815340" cy="77343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21" idx="1"/>
          </p:cNvCxnSpPr>
          <p:nvPr/>
        </p:nvCxnSpPr>
        <p:spPr>
          <a:xfrm flipV="1">
            <a:off x="6863080" y="1200150"/>
            <a:ext cx="815340" cy="84899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264400" y="2810510"/>
            <a:ext cx="410845" cy="76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267575" y="1200150"/>
            <a:ext cx="410845" cy="76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0980" y="1756410"/>
            <a:ext cx="965835" cy="58547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 strike="noStrike" noProof="1"/>
              <a:t>需求分析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1186895" y="2048749"/>
            <a:ext cx="43307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19885" y="1756410"/>
            <a:ext cx="960120" cy="586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 strike="noStrike" noProof="1"/>
              <a:t>项目设计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580085" y="2040494"/>
            <a:ext cx="43307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13075" y="1756410"/>
            <a:ext cx="966470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开发实现</a:t>
            </a:r>
            <a:endParaRPr lang="zh-CN" altLang="en-US" sz="1350" b="1" strike="noStrike" noProof="1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979625" y="2034779"/>
            <a:ext cx="43307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412615" y="1756410"/>
            <a:ext cx="981710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功能测试</a:t>
            </a:r>
            <a:endParaRPr lang="zh-CN" altLang="en-US" sz="1350" b="1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5827395" y="1756410"/>
            <a:ext cx="1035685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部署实施</a:t>
            </a:r>
            <a:endParaRPr lang="zh-CN" altLang="en-US" sz="1350" b="1" strike="noStrike" noProof="1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5394405" y="2032874"/>
            <a:ext cx="43307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678420" y="2529840"/>
            <a:ext cx="1035685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项目维护</a:t>
            </a:r>
            <a:endParaRPr lang="zh-CN" altLang="en-US" sz="1350" b="1" strike="noStrike" noProof="1"/>
          </a:p>
        </p:txBody>
      </p:sp>
      <p:sp>
        <p:nvSpPr>
          <p:cNvPr id="21" name="矩形 20"/>
          <p:cNvSpPr/>
          <p:nvPr/>
        </p:nvSpPr>
        <p:spPr>
          <a:xfrm>
            <a:off x="7678420" y="907415"/>
            <a:ext cx="1035685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项目运营</a:t>
            </a:r>
            <a:endParaRPr lang="zh-CN" altLang="en-US" sz="1350" b="1" strike="noStrike" noProof="1"/>
          </a:p>
        </p:txBody>
      </p:sp>
      <p:cxnSp>
        <p:nvCxnSpPr>
          <p:cNvPr id="22" name="肘形连接符 21"/>
          <p:cNvCxnSpPr>
            <a:stCxn id="9" idx="3"/>
            <a:endCxn id="20" idx="1"/>
          </p:cNvCxnSpPr>
          <p:nvPr/>
        </p:nvCxnSpPr>
        <p:spPr>
          <a:xfrm>
            <a:off x="6863080" y="2049145"/>
            <a:ext cx="815340" cy="77343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21" idx="1"/>
          </p:cNvCxnSpPr>
          <p:nvPr/>
        </p:nvCxnSpPr>
        <p:spPr>
          <a:xfrm flipV="1">
            <a:off x="6863080" y="1200150"/>
            <a:ext cx="815340" cy="84899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264400" y="2810510"/>
            <a:ext cx="410845" cy="76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267575" y="1200150"/>
            <a:ext cx="410845" cy="76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619884" y="2689860"/>
            <a:ext cx="4957897" cy="21626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lstStyle/>
          <a:p>
            <a:r>
              <a:rPr lang="zh-CN" altLang="en-US" sz="1600" b="1">
                <a:latin typeface="Arial" panose="020B0604020202020204" pitchFamily="34" charset="0"/>
                <a:ea typeface="宋体" panose="02010600030101010101" pitchFamily="2" charset="-122"/>
              </a:rPr>
              <a:t>角色：</a:t>
            </a:r>
          </a:p>
          <a:p>
            <a:pPr>
              <a:spcBef>
                <a:spcPts val="600"/>
              </a:spcBef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产品经理、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UI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工程师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00" b="1">
                <a:latin typeface="Arial" panose="020B0604020202020204" pitchFamily="34" charset="0"/>
                <a:ea typeface="宋体" panose="02010600030101010101" pitchFamily="2" charset="-122"/>
              </a:rPr>
              <a:t>工作：</a:t>
            </a:r>
          </a:p>
          <a:p>
            <a:pPr>
              <a:lnSpc>
                <a:spcPts val="2500"/>
              </a:lnSpc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统筹产品，根据客户或老板的需求提供需求分析报告，输出产品方案，指明项目或产品的功能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0980" y="1756410"/>
            <a:ext cx="965835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 strike="noStrike" noProof="1"/>
              <a:t>需求分析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1186895" y="2048749"/>
            <a:ext cx="43307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19885" y="1756410"/>
            <a:ext cx="960120" cy="58610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 strike="noStrike" noProof="1"/>
              <a:t>项目设计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580085" y="2040494"/>
            <a:ext cx="43307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13075" y="1756410"/>
            <a:ext cx="966470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开发实现</a:t>
            </a:r>
            <a:endParaRPr lang="zh-CN" altLang="en-US" sz="1350" b="1" strike="noStrike" noProof="1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979625" y="2034779"/>
            <a:ext cx="43307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412615" y="1756410"/>
            <a:ext cx="981710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功能测试</a:t>
            </a:r>
            <a:endParaRPr lang="zh-CN" altLang="en-US" sz="1350" b="1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5827395" y="1756410"/>
            <a:ext cx="1035685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部署实施</a:t>
            </a:r>
            <a:endParaRPr lang="zh-CN" altLang="en-US" sz="1350" b="1" strike="noStrike" noProof="1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5394405" y="2032874"/>
            <a:ext cx="43307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678420" y="2529840"/>
            <a:ext cx="1035685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项目维护</a:t>
            </a:r>
            <a:endParaRPr lang="zh-CN" altLang="en-US" sz="1350" b="1" strike="noStrike" noProof="1"/>
          </a:p>
        </p:txBody>
      </p:sp>
      <p:sp>
        <p:nvSpPr>
          <p:cNvPr id="21" name="矩形 20"/>
          <p:cNvSpPr/>
          <p:nvPr/>
        </p:nvSpPr>
        <p:spPr>
          <a:xfrm>
            <a:off x="7678420" y="907415"/>
            <a:ext cx="1035685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项目运营</a:t>
            </a:r>
            <a:endParaRPr lang="zh-CN" altLang="en-US" sz="1350" b="1" strike="noStrike" noProof="1"/>
          </a:p>
        </p:txBody>
      </p:sp>
      <p:cxnSp>
        <p:nvCxnSpPr>
          <p:cNvPr id="22" name="肘形连接符 21"/>
          <p:cNvCxnSpPr>
            <a:stCxn id="9" idx="3"/>
            <a:endCxn id="20" idx="1"/>
          </p:cNvCxnSpPr>
          <p:nvPr/>
        </p:nvCxnSpPr>
        <p:spPr>
          <a:xfrm>
            <a:off x="6863080" y="2049145"/>
            <a:ext cx="815340" cy="77343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21" idx="1"/>
          </p:cNvCxnSpPr>
          <p:nvPr/>
        </p:nvCxnSpPr>
        <p:spPr>
          <a:xfrm flipV="1">
            <a:off x="6863080" y="1200150"/>
            <a:ext cx="815340" cy="84899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264400" y="2810510"/>
            <a:ext cx="410845" cy="76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267575" y="1200150"/>
            <a:ext cx="410845" cy="76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619885" y="2689860"/>
            <a:ext cx="5744476" cy="2242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lstStyle/>
          <a:p>
            <a:r>
              <a:rPr lang="zh-CN" altLang="en-US" sz="16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角色：</a:t>
            </a:r>
            <a:endParaRPr lang="zh-CN" altLang="en-US" sz="1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项目经理、架构师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工作：</a:t>
            </a:r>
            <a:endParaRPr lang="zh-CN" altLang="en-US" sz="1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根据客户的需求，确定开发周期，组建开发团队。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设计工作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(UML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类图、流程图、模块设计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)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，数据库、技术架构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0980" y="1756410"/>
            <a:ext cx="965835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 strike="noStrike" noProof="1"/>
              <a:t>需求分析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1186895" y="2048749"/>
            <a:ext cx="43307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19885" y="1756410"/>
            <a:ext cx="960120" cy="586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 strike="noStrike" noProof="1"/>
              <a:t>项目设计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580085" y="2040494"/>
            <a:ext cx="43307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13075" y="1756410"/>
            <a:ext cx="966470" cy="58547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开发实现</a:t>
            </a:r>
            <a:endParaRPr lang="zh-CN" altLang="en-US" sz="1350" b="1" strike="noStrike" noProof="1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979625" y="2034779"/>
            <a:ext cx="43307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412615" y="1756410"/>
            <a:ext cx="981710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功能测试</a:t>
            </a:r>
            <a:endParaRPr lang="zh-CN" altLang="en-US" sz="1350" b="1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5827395" y="1756410"/>
            <a:ext cx="1035685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部署实施</a:t>
            </a:r>
            <a:endParaRPr lang="zh-CN" altLang="en-US" sz="1350" b="1" strike="noStrike" noProof="1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5394405" y="2032874"/>
            <a:ext cx="43307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678420" y="2529840"/>
            <a:ext cx="1035685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项目维护</a:t>
            </a:r>
            <a:endParaRPr lang="zh-CN" altLang="en-US" sz="1350" b="1" strike="noStrike" noProof="1"/>
          </a:p>
        </p:txBody>
      </p:sp>
      <p:sp>
        <p:nvSpPr>
          <p:cNvPr id="21" name="矩形 20"/>
          <p:cNvSpPr/>
          <p:nvPr/>
        </p:nvSpPr>
        <p:spPr>
          <a:xfrm>
            <a:off x="7678420" y="907415"/>
            <a:ext cx="1035685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项目运营</a:t>
            </a:r>
            <a:endParaRPr lang="zh-CN" altLang="en-US" sz="1350" b="1" strike="noStrike" noProof="1"/>
          </a:p>
        </p:txBody>
      </p:sp>
      <p:cxnSp>
        <p:nvCxnSpPr>
          <p:cNvPr id="22" name="肘形连接符 21"/>
          <p:cNvCxnSpPr>
            <a:stCxn id="9" idx="3"/>
            <a:endCxn id="20" idx="1"/>
          </p:cNvCxnSpPr>
          <p:nvPr/>
        </p:nvCxnSpPr>
        <p:spPr>
          <a:xfrm>
            <a:off x="6863080" y="2049145"/>
            <a:ext cx="815340" cy="77343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21" idx="1"/>
          </p:cNvCxnSpPr>
          <p:nvPr/>
        </p:nvCxnSpPr>
        <p:spPr>
          <a:xfrm flipV="1">
            <a:off x="6863080" y="1200150"/>
            <a:ext cx="815340" cy="84899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264400" y="2810510"/>
            <a:ext cx="410845" cy="76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267575" y="1200150"/>
            <a:ext cx="410845" cy="76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619885" y="2689860"/>
            <a:ext cx="4014470" cy="2242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lstStyle/>
          <a:p>
            <a:r>
              <a:rPr lang="zh-CN" altLang="en-US" sz="16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角色：</a:t>
            </a:r>
            <a:endParaRPr lang="zh-CN" altLang="en-US" sz="1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程序员、软件开发工程师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工作：</a:t>
            </a:r>
            <a:endParaRPr lang="zh-CN" altLang="en-US" sz="1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分工协作，完成项目的具体模块的功能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10" grpId="0" bldLvl="0" animBg="1"/>
      <p:bldP spid="10" grpId="1" animBg="1"/>
      <p:bldP spid="6" grpId="0" animBg="1"/>
      <p:bldP spid="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0980" y="1756410"/>
            <a:ext cx="965835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 strike="noStrike" noProof="1"/>
              <a:t>需求分析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1186895" y="2048749"/>
            <a:ext cx="43307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19885" y="1756410"/>
            <a:ext cx="960120" cy="586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 strike="noStrike" noProof="1"/>
              <a:t>项目设计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580085" y="2040494"/>
            <a:ext cx="43307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13075" y="1756410"/>
            <a:ext cx="966470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开发实现</a:t>
            </a:r>
            <a:endParaRPr lang="zh-CN" altLang="en-US" sz="1350" b="1" strike="noStrike" noProof="1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979625" y="2034779"/>
            <a:ext cx="43307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412615" y="1756410"/>
            <a:ext cx="981710" cy="58547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功能测试</a:t>
            </a:r>
            <a:endParaRPr lang="zh-CN" altLang="en-US" sz="1350" b="1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5827395" y="1756410"/>
            <a:ext cx="1035685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部署实施</a:t>
            </a:r>
            <a:endParaRPr lang="zh-CN" altLang="en-US" sz="1350" b="1" strike="noStrike" noProof="1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5394405" y="2032874"/>
            <a:ext cx="43307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678420" y="2529840"/>
            <a:ext cx="1035685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项目维护</a:t>
            </a:r>
            <a:endParaRPr lang="zh-CN" altLang="en-US" sz="1350" b="1" strike="noStrike" noProof="1"/>
          </a:p>
        </p:txBody>
      </p:sp>
      <p:sp>
        <p:nvSpPr>
          <p:cNvPr id="21" name="矩形 20"/>
          <p:cNvSpPr/>
          <p:nvPr/>
        </p:nvSpPr>
        <p:spPr>
          <a:xfrm>
            <a:off x="7678420" y="907415"/>
            <a:ext cx="1035685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项目运营</a:t>
            </a:r>
            <a:endParaRPr lang="zh-CN" altLang="en-US" sz="1350" b="1" strike="noStrike" noProof="1"/>
          </a:p>
        </p:txBody>
      </p:sp>
      <p:cxnSp>
        <p:nvCxnSpPr>
          <p:cNvPr id="22" name="肘形连接符 21"/>
          <p:cNvCxnSpPr>
            <a:stCxn id="9" idx="3"/>
            <a:endCxn id="20" idx="1"/>
          </p:cNvCxnSpPr>
          <p:nvPr/>
        </p:nvCxnSpPr>
        <p:spPr>
          <a:xfrm>
            <a:off x="6863080" y="2049145"/>
            <a:ext cx="815340" cy="77343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21" idx="1"/>
          </p:cNvCxnSpPr>
          <p:nvPr/>
        </p:nvCxnSpPr>
        <p:spPr>
          <a:xfrm flipV="1">
            <a:off x="6863080" y="1200150"/>
            <a:ext cx="815340" cy="84899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264400" y="2810510"/>
            <a:ext cx="410845" cy="76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267575" y="1200150"/>
            <a:ext cx="410845" cy="76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619884" y="2689860"/>
            <a:ext cx="4417121" cy="2242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lstStyle/>
          <a:p>
            <a:r>
              <a:rPr lang="zh-CN" altLang="en-US" sz="16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角色：</a:t>
            </a:r>
            <a:endParaRPr lang="zh-CN" altLang="en-US" sz="1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测试工程师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工作：</a:t>
            </a:r>
            <a:endParaRPr lang="zh-CN" altLang="en-US" sz="1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测试提交的产品，确保项目的质量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黑盒测试、白盒测试、单元测试、集成测试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10" grpId="0" bldLvl="0" animBg="1"/>
      <p:bldP spid="10" grpId="1" animBg="1"/>
      <p:bldP spid="6" grpId="0" bldLvl="0" animBg="1"/>
      <p:bldP spid="6" grpId="1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0980" y="1756410"/>
            <a:ext cx="965835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 strike="noStrike" noProof="1"/>
              <a:t>需求分析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1186895" y="2048749"/>
            <a:ext cx="43307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19885" y="1756410"/>
            <a:ext cx="960120" cy="586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 strike="noStrike" noProof="1"/>
              <a:t>项目设计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580085" y="2040494"/>
            <a:ext cx="43307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13075" y="1756410"/>
            <a:ext cx="966470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开发实现</a:t>
            </a:r>
            <a:endParaRPr lang="zh-CN" altLang="en-US" sz="1350" b="1" strike="noStrike" noProof="1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979625" y="2034779"/>
            <a:ext cx="43307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412615" y="1756410"/>
            <a:ext cx="981710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功能测试</a:t>
            </a:r>
            <a:endParaRPr lang="zh-CN" altLang="en-US" sz="1350" b="1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5827395" y="1756410"/>
            <a:ext cx="1035685" cy="58547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部署实施</a:t>
            </a:r>
            <a:endParaRPr lang="zh-CN" altLang="en-US" sz="1350" b="1" strike="noStrike" noProof="1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5394405" y="2032874"/>
            <a:ext cx="43307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678420" y="2529840"/>
            <a:ext cx="1035685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项目维护</a:t>
            </a:r>
            <a:endParaRPr lang="zh-CN" altLang="en-US" sz="1350" b="1" strike="noStrike" noProof="1"/>
          </a:p>
        </p:txBody>
      </p:sp>
      <p:sp>
        <p:nvSpPr>
          <p:cNvPr id="21" name="矩形 20"/>
          <p:cNvSpPr/>
          <p:nvPr/>
        </p:nvSpPr>
        <p:spPr>
          <a:xfrm>
            <a:off x="7678420" y="907415"/>
            <a:ext cx="1035685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项目运营</a:t>
            </a:r>
            <a:endParaRPr lang="zh-CN" altLang="en-US" sz="1350" b="1" strike="noStrike" noProof="1"/>
          </a:p>
        </p:txBody>
      </p:sp>
      <p:cxnSp>
        <p:nvCxnSpPr>
          <p:cNvPr id="22" name="肘形连接符 21"/>
          <p:cNvCxnSpPr>
            <a:stCxn id="9" idx="3"/>
            <a:endCxn id="20" idx="1"/>
          </p:cNvCxnSpPr>
          <p:nvPr/>
        </p:nvCxnSpPr>
        <p:spPr>
          <a:xfrm>
            <a:off x="6863080" y="2049145"/>
            <a:ext cx="815340" cy="77343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21" idx="1"/>
          </p:cNvCxnSpPr>
          <p:nvPr/>
        </p:nvCxnSpPr>
        <p:spPr>
          <a:xfrm flipV="1">
            <a:off x="6863080" y="1200150"/>
            <a:ext cx="815340" cy="84899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264400" y="2810510"/>
            <a:ext cx="410845" cy="76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267575" y="1200150"/>
            <a:ext cx="410845" cy="76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619884" y="2689860"/>
            <a:ext cx="5144597" cy="2242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lstStyle/>
          <a:p>
            <a:r>
              <a:rPr lang="zh-CN" altLang="en-US" sz="16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角色：</a:t>
            </a:r>
            <a:endParaRPr lang="zh-CN" altLang="en-US" sz="1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运维工程师、实施工程师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工作：</a:t>
            </a:r>
            <a:endParaRPr lang="zh-CN" altLang="en-US" sz="1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项目正确部署到相应的平台，确保项目能正常运行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10" grpId="0" bldLvl="0" animBg="1"/>
      <p:bldP spid="10" grpId="1" animBg="1"/>
      <p:bldP spid="6" grpId="0" bldLvl="0" animBg="1"/>
      <p:bldP spid="6" grpId="1" animBg="1"/>
      <p:bldP spid="8" grpId="0" bldLvl="0" animBg="1"/>
      <p:bldP spid="8" grpId="1" animBg="1"/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0980" y="1756410"/>
            <a:ext cx="965835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 strike="noStrike" noProof="1"/>
              <a:t>需求分析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1186895" y="2048749"/>
            <a:ext cx="43307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19885" y="1756410"/>
            <a:ext cx="960120" cy="586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 strike="noStrike" noProof="1"/>
              <a:t>项目设计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580085" y="2040494"/>
            <a:ext cx="43307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13075" y="1756410"/>
            <a:ext cx="966470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开发实现</a:t>
            </a:r>
            <a:endParaRPr lang="zh-CN" altLang="en-US" sz="1350" b="1" strike="noStrike" noProof="1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979625" y="2034779"/>
            <a:ext cx="43307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412615" y="1756410"/>
            <a:ext cx="981710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功能测试</a:t>
            </a:r>
            <a:endParaRPr lang="zh-CN" altLang="en-US" sz="1350" b="1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5827395" y="1756410"/>
            <a:ext cx="1035685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部署实施</a:t>
            </a:r>
            <a:endParaRPr lang="zh-CN" altLang="en-US" sz="1350" b="1" strike="noStrike" noProof="1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5394405" y="2032874"/>
            <a:ext cx="43307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678420" y="2529840"/>
            <a:ext cx="1035685" cy="585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项目维护</a:t>
            </a:r>
            <a:endParaRPr lang="zh-CN" altLang="en-US" sz="1350" b="1" strike="noStrike" noProof="1"/>
          </a:p>
        </p:txBody>
      </p:sp>
      <p:sp>
        <p:nvSpPr>
          <p:cNvPr id="21" name="矩形 20"/>
          <p:cNvSpPr/>
          <p:nvPr/>
        </p:nvSpPr>
        <p:spPr>
          <a:xfrm>
            <a:off x="7678420" y="907415"/>
            <a:ext cx="1035685" cy="58547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350" b="1">
                <a:sym typeface="+mn-ea"/>
              </a:rPr>
              <a:t>项目运营</a:t>
            </a:r>
            <a:endParaRPr lang="zh-CN" altLang="en-US" sz="1350" b="1" strike="noStrike" noProof="1"/>
          </a:p>
        </p:txBody>
      </p:sp>
      <p:cxnSp>
        <p:nvCxnSpPr>
          <p:cNvPr id="22" name="肘形连接符 21"/>
          <p:cNvCxnSpPr>
            <a:stCxn id="9" idx="3"/>
            <a:endCxn id="20" idx="1"/>
          </p:cNvCxnSpPr>
          <p:nvPr/>
        </p:nvCxnSpPr>
        <p:spPr>
          <a:xfrm>
            <a:off x="6863080" y="2049145"/>
            <a:ext cx="815340" cy="77343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21" idx="1"/>
          </p:cNvCxnSpPr>
          <p:nvPr/>
        </p:nvCxnSpPr>
        <p:spPr>
          <a:xfrm flipV="1">
            <a:off x="6863080" y="1200150"/>
            <a:ext cx="815340" cy="84899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264400" y="2810510"/>
            <a:ext cx="410845" cy="76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267575" y="1200150"/>
            <a:ext cx="410845" cy="76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619885" y="2818130"/>
            <a:ext cx="4014470" cy="2242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lstStyle/>
          <a:p>
            <a:r>
              <a:rPr lang="zh-CN" altLang="en-US" sz="16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工作：</a:t>
            </a:r>
            <a:endParaRPr lang="en-US" altLang="zh-CN" sz="1600" b="1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>
              <a:spcBef>
                <a:spcPts val="600"/>
              </a:spcBef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产品的线上宣传、推广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10" grpId="0" bldLvl="0" animBg="1"/>
      <p:bldP spid="10" grpId="1" animBg="1"/>
      <p:bldP spid="6" grpId="0" bldLvl="0" animBg="1"/>
      <p:bldP spid="6" grpId="1" animBg="1"/>
      <p:bldP spid="8" grpId="0" bldLvl="0" animBg="1"/>
      <p:bldP spid="8" grpId="1" animBg="1"/>
      <p:bldP spid="9" grpId="0" bldLvl="0" animBg="1"/>
      <p:bldP spid="9" grpId="1" animBg="1"/>
      <p:bldP spid="21" grpId="0" animBg="1"/>
      <p:bldP spid="21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c5d29cb-9052-424d-a468-8c6d8c6efb64"/>
  <p:tag name="COMMONDATA" val="eyJoZGlkIjoiYjJiNmFmZjJkNTA0MWM5ZWU0NzA5Nzc4ZjczOWFjOW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350"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全屏显示(16:9)</PresentationFormat>
  <Paragraphs>95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楷体</vt:lpstr>
      <vt:lpstr>微软雅黑</vt:lpstr>
      <vt:lpstr>Arial</vt:lpstr>
      <vt:lpstr>Calibri</vt:lpstr>
      <vt:lpstr>Office 主题</vt:lpstr>
      <vt:lpstr>项目开发流程与角色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48</cp:revision>
  <dcterms:created xsi:type="dcterms:W3CDTF">2018-03-01T02:03:00Z</dcterms:created>
  <dcterms:modified xsi:type="dcterms:W3CDTF">2023-01-12T17:04:01Z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C7E8C8F644FD4BFA88CD015FB4D26EBB</vt:lpwstr>
  </property>
</Properties>
</file>