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109" d="100"/>
          <a:sy n="109" d="100"/>
        </p:scale>
        <p:origin x="87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54513" y="2571750"/>
            <a:ext cx="4952568" cy="97687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谷粒记账软件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61632" y="4571569"/>
            <a:ext cx="52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讲师：尚硅谷</a:t>
            </a:r>
            <a:r>
              <a:rPr lang="en-US" altLang="zh-CN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</a:t>
            </a:r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红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A7D96D-5C04-B345-CB13-4A97B17197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03" y="764894"/>
            <a:ext cx="1699565" cy="1699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38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流程图（活动图） </a:t>
            </a:r>
            <a:r>
              <a:rPr lang="en-US" altLang="zh-CN" sz="2400" b="1" dirty="0">
                <a:ea typeface="宋体" charset="-122"/>
              </a:rPr>
              <a:t>— </a:t>
            </a:r>
            <a:r>
              <a:rPr lang="zh-CN" altLang="en-US" sz="2400" b="1" dirty="0">
                <a:ea typeface="宋体" charset="-122"/>
              </a:rPr>
              <a:t>主流程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075" y="1178710"/>
            <a:ext cx="5400600" cy="377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58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38" y="702957"/>
            <a:ext cx="645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流程图（活动图） </a:t>
            </a:r>
            <a:r>
              <a:rPr lang="en-US" altLang="zh-CN" sz="2400" b="1" dirty="0">
                <a:ea typeface="宋体" charset="-122"/>
              </a:rPr>
              <a:t>— </a:t>
            </a:r>
            <a:r>
              <a:rPr lang="zh-CN" altLang="en-US" sz="2400" b="1" dirty="0">
                <a:ea typeface="宋体" charset="-122"/>
              </a:rPr>
              <a:t>收入和支出处理流程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4009" y="1393023"/>
            <a:ext cx="2106234" cy="358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078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465516"/>
            <a:ext cx="6172200" cy="642942"/>
          </a:xfrm>
        </p:spPr>
        <p:txBody>
          <a:bodyPr/>
          <a:lstStyle/>
          <a:p>
            <a:r>
              <a:rPr lang="zh-CN" altLang="en-US" b="1" dirty="0">
                <a:ea typeface="宋体" charset="-122"/>
              </a:rPr>
              <a:t>键盘访问的实现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项目中提供了</a:t>
            </a:r>
            <a:r>
              <a:rPr lang="en-US" altLang="zh-CN" dirty="0">
                <a:ea typeface="宋体" pitchFamily="2" charset="-122"/>
              </a:rPr>
              <a:t>Utility.java</a:t>
            </a:r>
            <a:r>
              <a:rPr lang="zh-CN" altLang="en-US" dirty="0">
                <a:ea typeface="宋体" pitchFamily="2" charset="-122"/>
              </a:rPr>
              <a:t>类，可用来方便地实现键盘访问。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该类提供了以下静态方法：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readMenuSelection</a:t>
            </a:r>
            <a:r>
              <a:rPr lang="en-US" altLang="zh-CN" dirty="0">
                <a:ea typeface="宋体" pitchFamily="2" charset="-122"/>
              </a:rPr>
              <a:t>()  </a:t>
            </a:r>
            <a:r>
              <a:rPr lang="zh-CN" altLang="en-US" dirty="0">
                <a:ea typeface="宋体" pitchFamily="2" charset="-122"/>
              </a:rPr>
              <a:t>：该方法读取键盘，如果用户键入</a:t>
            </a:r>
            <a:r>
              <a:rPr lang="en-US" altLang="zh-CN" dirty="0">
                <a:ea typeface="宋体" pitchFamily="2" charset="-122"/>
              </a:rPr>
              <a:t>’1’-’4’</a:t>
            </a:r>
            <a:r>
              <a:rPr lang="zh-CN" altLang="en-US" dirty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defRPr/>
            </a:pPr>
            <a:r>
              <a:rPr lang="en-US" altLang="zh-CN" dirty="0">
                <a:ea typeface="宋体" pitchFamily="2" charset="-122"/>
              </a:rPr>
              <a:t>public static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readNumber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dirty="0">
                <a:ea typeface="宋体" pitchFamily="2" charset="-122"/>
              </a:rPr>
              <a:t>：该方法从键盘读取一个不超过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位长度的整数，并将其作为方法的返回值。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defRPr/>
            </a:pPr>
            <a:r>
              <a:rPr lang="en-US" altLang="zh-CN" dirty="0">
                <a:ea typeface="宋体" pitchFamily="2" charset="-122"/>
              </a:rPr>
              <a:t>public static String </a:t>
            </a:r>
            <a:r>
              <a:rPr lang="en-US" altLang="zh-CN" dirty="0" err="1">
                <a:ea typeface="宋体" pitchFamily="2" charset="-122"/>
              </a:rPr>
              <a:t>readString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dirty="0">
                <a:ea typeface="宋体" pitchFamily="2" charset="-122"/>
              </a:rPr>
              <a:t>：该方法从键盘读取一个不超过</a:t>
            </a:r>
            <a:r>
              <a:rPr lang="en-US" altLang="zh-CN" dirty="0">
                <a:ea typeface="宋体" pitchFamily="2" charset="-122"/>
              </a:rPr>
              <a:t>8</a:t>
            </a:r>
            <a:r>
              <a:rPr lang="zh-CN" altLang="en-US" dirty="0">
                <a:ea typeface="宋体" pitchFamily="2" charset="-122"/>
              </a:rPr>
              <a:t>位长度的字符串，并将其作为方法的返回值。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readConfirmSelection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sz="1350" dirty="0">
                <a:ea typeface="宋体" pitchFamily="2" charset="-122"/>
              </a:rPr>
              <a:t>：</a:t>
            </a:r>
            <a:r>
              <a:rPr lang="zh-CN" altLang="en-US" dirty="0">
                <a:ea typeface="宋体" pitchFamily="2" charset="-122"/>
              </a:rPr>
              <a:t>该方法从键盘读取‘</a:t>
            </a:r>
            <a:r>
              <a:rPr lang="en-US" altLang="zh-CN" dirty="0">
                <a:ea typeface="宋体" pitchFamily="2" charset="-122"/>
              </a:rPr>
              <a:t>Y’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’N’</a:t>
            </a:r>
            <a:r>
              <a:rPr lang="zh-CN" altLang="en-US" dirty="0">
                <a:ea typeface="宋体" pitchFamily="2" charset="-122"/>
              </a:rPr>
              <a:t>，并将其作为方法的返回值。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0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627534"/>
            <a:ext cx="6172200" cy="642942"/>
          </a:xfrm>
        </p:spPr>
        <p:txBody>
          <a:bodyPr/>
          <a:lstStyle/>
          <a:p>
            <a:pPr algn="ctr"/>
            <a:r>
              <a:rPr lang="zh-CN" altLang="en-US" b="1" dirty="0">
                <a:ea typeface="宋体" charset="-122"/>
              </a:rPr>
              <a:t>第</a:t>
            </a:r>
            <a:r>
              <a:rPr lang="en-US" altLang="zh-CN" b="1" dirty="0">
                <a:ea typeface="宋体" charset="-122"/>
              </a:rPr>
              <a:t>1</a:t>
            </a:r>
            <a:r>
              <a:rPr lang="zh-CN" altLang="en-US" b="1" dirty="0">
                <a:ea typeface="宋体" charset="-122"/>
              </a:rPr>
              <a:t>步 </a:t>
            </a:r>
            <a:r>
              <a:rPr lang="en-US" altLang="zh-CN" b="1" dirty="0">
                <a:ea typeface="宋体" charset="-122"/>
              </a:rPr>
              <a:t>— </a:t>
            </a:r>
            <a:r>
              <a:rPr lang="zh-CN" altLang="en-US" b="1" dirty="0">
                <a:ea typeface="宋体" charset="-122"/>
              </a:rPr>
              <a:t>实现主程序结构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3658" y="1437624"/>
            <a:ext cx="6172200" cy="164163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350"/>
              </a:spcBef>
              <a:buFont typeface="+mj-lt"/>
              <a:buAutoNum type="arabicPeriod"/>
              <a:defRPr/>
            </a:pPr>
            <a:r>
              <a:rPr lang="zh-CN" altLang="en-US" sz="1950" dirty="0">
                <a:ea typeface="宋体" pitchFamily="2" charset="-122"/>
              </a:rPr>
              <a:t>创建</a:t>
            </a:r>
            <a:r>
              <a:rPr lang="en-US" altLang="zh-CN" sz="1950" dirty="0" err="1">
                <a:ea typeface="宋体" pitchFamily="2" charset="-122"/>
              </a:rPr>
              <a:t>FamilyAccount</a:t>
            </a:r>
            <a:r>
              <a:rPr lang="zh-CN" altLang="en-US" sz="1950" dirty="0">
                <a:ea typeface="宋体" pitchFamily="2" charset="-122"/>
              </a:rPr>
              <a:t>类及</a:t>
            </a:r>
            <a:r>
              <a:rPr lang="en-US" altLang="zh-CN" sz="1950" dirty="0">
                <a:ea typeface="宋体" pitchFamily="2" charset="-122"/>
              </a:rPr>
              <a:t>main</a:t>
            </a:r>
            <a:r>
              <a:rPr lang="zh-CN" altLang="en-US" sz="1950" dirty="0">
                <a:ea typeface="宋体" pitchFamily="2" charset="-122"/>
              </a:rPr>
              <a:t>方法</a:t>
            </a:r>
            <a:endParaRPr lang="en-US" altLang="zh-CN" sz="1950" dirty="0">
              <a:ea typeface="宋体" pitchFamily="2" charset="-122"/>
            </a:endParaRPr>
          </a:p>
          <a:p>
            <a:pPr marL="342900" indent="-342900">
              <a:spcBef>
                <a:spcPts val="1350"/>
              </a:spcBef>
              <a:buFont typeface="+mj-lt"/>
              <a:buAutoNum type="arabicPeriod"/>
              <a:defRPr/>
            </a:pPr>
            <a:r>
              <a:rPr lang="zh-CN" altLang="en-US" sz="1950" dirty="0">
                <a:ea typeface="宋体" pitchFamily="2" charset="-122"/>
              </a:rPr>
              <a:t>在</a:t>
            </a:r>
            <a:r>
              <a:rPr lang="en-US" altLang="zh-CN" sz="1950" dirty="0">
                <a:ea typeface="宋体" pitchFamily="2" charset="-122"/>
              </a:rPr>
              <a:t>main</a:t>
            </a:r>
            <a:r>
              <a:rPr lang="zh-CN" altLang="en-US" sz="1950" dirty="0">
                <a:ea typeface="宋体" pitchFamily="2" charset="-122"/>
              </a:rPr>
              <a:t>方法中，参照主流程图，实现程序主体结构</a:t>
            </a:r>
            <a:endParaRPr lang="en-US" altLang="zh-CN" sz="1950" dirty="0">
              <a:ea typeface="宋体" pitchFamily="2" charset="-122"/>
            </a:endParaRPr>
          </a:p>
          <a:p>
            <a:pPr marL="342900" indent="-342900">
              <a:spcBef>
                <a:spcPts val="1350"/>
              </a:spcBef>
              <a:buFont typeface="+mj-lt"/>
              <a:buAutoNum type="arabicPeriod"/>
              <a:defRPr/>
            </a:pPr>
            <a:r>
              <a:rPr lang="zh-CN" altLang="en-US" sz="1950" dirty="0">
                <a:ea typeface="宋体" pitchFamily="2" charset="-122"/>
              </a:rPr>
              <a:t>测试程序，确认可以正常执行第</a:t>
            </a:r>
            <a:r>
              <a:rPr lang="en-US" altLang="zh-CN" sz="1950" dirty="0">
                <a:ea typeface="宋体" pitchFamily="2" charset="-122"/>
              </a:rPr>
              <a:t>1</a:t>
            </a:r>
            <a:r>
              <a:rPr lang="zh-CN" altLang="en-US" sz="1950" dirty="0">
                <a:ea typeface="宋体" pitchFamily="2" charset="-122"/>
              </a:rPr>
              <a:t>和第</a:t>
            </a:r>
            <a:r>
              <a:rPr lang="en-US" altLang="zh-CN" sz="1950">
                <a:ea typeface="宋体" pitchFamily="2" charset="-122"/>
              </a:rPr>
              <a:t>4</a:t>
            </a:r>
            <a:r>
              <a:rPr lang="zh-CN" altLang="en-US" sz="1950">
                <a:ea typeface="宋体" pitchFamily="2" charset="-122"/>
              </a:rPr>
              <a:t>菜单选项</a:t>
            </a:r>
            <a:endParaRPr lang="zh-CN" altLang="en-US" sz="1950" dirty="0">
              <a:ea typeface="宋体" pitchFamily="2" charset="-122"/>
            </a:endParaRPr>
          </a:p>
          <a:p>
            <a:endParaRPr lang="zh-CN" altLang="en-US" sz="1950" dirty="0"/>
          </a:p>
        </p:txBody>
      </p:sp>
    </p:spTree>
    <p:extLst>
      <p:ext uri="{BB962C8B-B14F-4D97-AF65-F5344CB8AC3E}">
        <p14:creationId xmlns:p14="http://schemas.microsoft.com/office/powerpoint/2010/main" val="230525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627534"/>
            <a:ext cx="6650790" cy="642942"/>
          </a:xfrm>
        </p:spPr>
        <p:txBody>
          <a:bodyPr/>
          <a:lstStyle/>
          <a:p>
            <a:r>
              <a:rPr lang="zh-CN" altLang="en-US" b="1" dirty="0">
                <a:ea typeface="宋体" charset="-122"/>
              </a:rPr>
              <a:t>第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步 </a:t>
            </a:r>
            <a:r>
              <a:rPr lang="en-US" altLang="zh-CN" b="1" dirty="0">
                <a:ea typeface="宋体" charset="-122"/>
              </a:rPr>
              <a:t>— </a:t>
            </a:r>
            <a:r>
              <a:rPr lang="zh-CN" altLang="en-US" b="1" dirty="0">
                <a:ea typeface="宋体" charset="-122"/>
              </a:rPr>
              <a:t>实现收入和支出登记处理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4420" y="1437624"/>
            <a:ext cx="7486650" cy="218169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950" dirty="0">
                <a:ea typeface="宋体" pitchFamily="2" charset="-122"/>
              </a:rPr>
              <a:t>在</a:t>
            </a:r>
            <a:r>
              <a:rPr lang="en-US" altLang="zh-CN" sz="1950" dirty="0">
                <a:ea typeface="宋体" pitchFamily="2" charset="-122"/>
              </a:rPr>
              <a:t>main</a:t>
            </a:r>
            <a:r>
              <a:rPr lang="zh-CN" altLang="en-US" sz="1950" dirty="0">
                <a:ea typeface="宋体" pitchFamily="2" charset="-122"/>
              </a:rPr>
              <a:t>方法中，参照收入和支出流程，实现“登记收入”功能</a:t>
            </a:r>
            <a:endParaRPr lang="en-US" altLang="zh-CN" sz="19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950" dirty="0">
                <a:ea typeface="宋体" pitchFamily="2" charset="-122"/>
              </a:rPr>
              <a:t>测试“登记收入”功能</a:t>
            </a:r>
            <a:endParaRPr lang="en-US" altLang="zh-CN" sz="19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950" dirty="0">
                <a:ea typeface="宋体" pitchFamily="2" charset="-122"/>
              </a:rPr>
              <a:t>在</a:t>
            </a:r>
            <a:r>
              <a:rPr lang="en-US" altLang="zh-CN" sz="1950" dirty="0">
                <a:ea typeface="宋体" pitchFamily="2" charset="-122"/>
              </a:rPr>
              <a:t>main</a:t>
            </a:r>
            <a:r>
              <a:rPr lang="zh-CN" altLang="en-US" sz="1950" dirty="0">
                <a:ea typeface="宋体" pitchFamily="2" charset="-122"/>
              </a:rPr>
              <a:t>方法中，参照收入和支出流程，实现“登记支出”功能</a:t>
            </a:r>
            <a:endParaRPr lang="en-US" altLang="zh-CN" sz="19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950" dirty="0">
                <a:ea typeface="宋体" pitchFamily="2" charset="-122"/>
              </a:rPr>
              <a:t>测试</a:t>
            </a:r>
            <a:r>
              <a:rPr lang="zh-CN" altLang="en-US" sz="1950">
                <a:ea typeface="宋体" pitchFamily="2" charset="-122"/>
              </a:rPr>
              <a:t>“登记支出”功能</a:t>
            </a:r>
            <a:endParaRPr lang="zh-CN" altLang="en-US" sz="195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65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目 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40130" y="1495440"/>
            <a:ext cx="7360920" cy="2779380"/>
          </a:xfrm>
        </p:spPr>
        <p:txBody>
          <a:bodyPr>
            <a:normAutofit/>
          </a:bodyPr>
          <a:lstStyle/>
          <a:p>
            <a:pPr marL="271463" indent="-271463">
              <a:defRPr/>
            </a:pPr>
            <a:r>
              <a:rPr lang="zh-CN" altLang="en-US" dirty="0">
                <a:ea typeface="宋体" pitchFamily="2" charset="-122"/>
              </a:rPr>
              <a:t>模拟实现一个基于文本界面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《</a:t>
            </a:r>
            <a:r>
              <a:rPr lang="zh-CN" altLang="en-US">
                <a:ea typeface="宋体" pitchFamily="2" charset="-122"/>
              </a:rPr>
              <a:t>谷粒记账</a:t>
            </a:r>
            <a:r>
              <a:rPr lang="zh-CN" altLang="en-US" dirty="0">
                <a:ea typeface="宋体" pitchFamily="2" charset="-122"/>
              </a:rPr>
              <a:t>软件</a:t>
            </a:r>
            <a:r>
              <a:rPr lang="en-US" altLang="zh-CN" dirty="0">
                <a:ea typeface="宋体" pitchFamily="2" charset="-122"/>
              </a:rPr>
              <a:t>》</a:t>
            </a:r>
          </a:p>
          <a:p>
            <a:pPr marL="271463" indent="-271463">
              <a:defRPr/>
            </a:pPr>
            <a:r>
              <a:rPr lang="zh-CN" altLang="en-US" dirty="0">
                <a:ea typeface="宋体" charset="-122"/>
              </a:rPr>
              <a:t>掌握初步的编程技巧和调试技巧</a:t>
            </a:r>
            <a:endParaRPr lang="zh-CN" altLang="en-US" dirty="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dirty="0">
                <a:ea typeface="宋体" pitchFamily="2" charset="-122"/>
              </a:rPr>
              <a:t>主要涉及以下知识点：</a:t>
            </a:r>
            <a:endParaRPr lang="en-US" altLang="zh-CN" dirty="0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zh-CN" altLang="en-US">
                <a:ea typeface="宋体" pitchFamily="2" charset="-122"/>
              </a:rPr>
              <a:t>变量的定义</a:t>
            </a:r>
            <a:endParaRPr lang="en-US" altLang="zh-CN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zh-CN" altLang="en-US">
                <a:ea typeface="宋体" pitchFamily="2" charset="-122"/>
              </a:rPr>
              <a:t>基本数据类型的使用</a:t>
            </a:r>
            <a:endParaRPr lang="zh-CN" altLang="en-US" dirty="0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zh-CN" altLang="en-US" dirty="0">
                <a:ea typeface="宋体" pitchFamily="2" charset="-122"/>
              </a:rPr>
              <a:t>循环语句</a:t>
            </a:r>
            <a:endParaRPr lang="en-US" altLang="zh-CN" dirty="0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zh-CN" altLang="en-US" dirty="0">
                <a:ea typeface="宋体" charset="-122"/>
              </a:rPr>
              <a:t>分支语句</a:t>
            </a:r>
            <a:endParaRPr lang="en-US" altLang="zh-CN" dirty="0">
              <a:ea typeface="宋体" charset="-122"/>
            </a:endParaRPr>
          </a:p>
          <a:p>
            <a:pPr marL="528638" lvl="1" indent="-271463">
              <a:defRPr/>
            </a:pPr>
            <a:r>
              <a:rPr lang="zh-CN" altLang="en-US">
                <a:ea typeface="宋体" charset="-122"/>
              </a:rPr>
              <a:t>方法声明、调用</a:t>
            </a:r>
            <a:r>
              <a:rPr lang="zh-CN" altLang="en-US" dirty="0">
                <a:ea typeface="宋体" charset="-122"/>
              </a:rPr>
              <a:t>和返回值的接收</a:t>
            </a:r>
            <a:endParaRPr lang="en-US" altLang="zh-CN" dirty="0">
              <a:ea typeface="宋体" charset="-122"/>
            </a:endParaRPr>
          </a:p>
          <a:p>
            <a:pPr marL="528638" lvl="1" indent="-271463">
              <a:defRPr/>
            </a:pPr>
            <a:r>
              <a:rPr lang="zh-CN" altLang="en-US" dirty="0">
                <a:ea typeface="宋体" charset="-122"/>
              </a:rPr>
              <a:t>简单的屏幕输出格式控制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38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268542" y="1340744"/>
            <a:ext cx="6429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模拟实现基于文本界面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《</a:t>
            </a:r>
            <a:r>
              <a:rPr lang="zh-CN" altLang="en-US">
                <a:ea typeface="宋体" pitchFamily="2" charset="-122"/>
              </a:rPr>
              <a:t>谷粒记账</a:t>
            </a:r>
            <a:r>
              <a:rPr lang="zh-CN" altLang="en-US" dirty="0">
                <a:ea typeface="宋体" pitchFamily="2" charset="-122"/>
              </a:rPr>
              <a:t>软件</a:t>
            </a:r>
            <a:r>
              <a:rPr lang="en-US" altLang="zh-CN" dirty="0">
                <a:ea typeface="宋体" pitchFamily="2" charset="-122"/>
              </a:rPr>
              <a:t>》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该软件能够记录家庭的收入、支出，并能够打印收支明细表。</a:t>
            </a:r>
            <a:endParaRPr lang="en-US" altLang="zh-CN" dirty="0">
              <a:ea typeface="宋体" pitchFamily="2" charset="-122"/>
            </a:endParaRP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项目采用分级菜单方式。主菜单如下：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谷粒记账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软件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marL="867966" lvl="2" indent="-267891">
              <a:defRPr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                  1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收支明细</a:t>
            </a:r>
          </a:p>
          <a:p>
            <a:pPr marL="867966" lvl="2" indent="-267891">
              <a:defRPr/>
            </a:pP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登记收入</a:t>
            </a:r>
          </a:p>
          <a:p>
            <a:pPr marL="867966" lvl="2" indent="-267891">
              <a:defRPr/>
            </a:pP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登记支出</a:t>
            </a:r>
          </a:p>
          <a:p>
            <a:pPr marL="867966" lvl="2" indent="-267891">
              <a:defRPr/>
            </a:pP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退    出</a:t>
            </a:r>
          </a:p>
          <a:p>
            <a:pPr marL="867966" lvl="2" indent="-267891">
              <a:defRPr/>
            </a:pPr>
            <a:endParaRPr lang="zh-CN" altLang="en-US" dirty="0">
              <a:solidFill>
                <a:srgbClr val="0070C0"/>
              </a:solidFill>
              <a:ea typeface="宋体" pitchFamily="2" charset="-122"/>
            </a:endParaRPr>
          </a:p>
          <a:p>
            <a:pPr marL="867966" lvl="2" indent="-267891">
              <a:defRPr/>
            </a:pP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(1-4)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10552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3712" y="1426030"/>
            <a:ext cx="7108768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假设家庭起始的生活基本金为</a:t>
            </a:r>
            <a:r>
              <a:rPr lang="en-US" altLang="zh-CN" dirty="0">
                <a:ea typeface="宋体" pitchFamily="2" charset="-122"/>
              </a:rPr>
              <a:t>10000</a:t>
            </a:r>
            <a:r>
              <a:rPr lang="zh-CN" altLang="en-US" dirty="0">
                <a:ea typeface="宋体" pitchFamily="2" charset="-122"/>
              </a:rPr>
              <a:t>元。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每次登记收入（菜单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）后，收入的金额应累加到基本金上，并记录本次收入明细，以便后续的查询。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每次登记支出（菜单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）后，支出的金额应从基本金中扣除，并记录本次支出明细，以便后续的查询。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查询收支明细（ 菜单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）时，将显示所有的收入、支出名细列表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</p:spTree>
    <p:extLst>
      <p:ext uri="{BB962C8B-B14F-4D97-AF65-F5344CB8AC3E}">
        <p14:creationId xmlns:p14="http://schemas.microsoft.com/office/powerpoint/2010/main" val="166325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latin typeface="+mn-ea"/>
              </a:rPr>
              <a:t>“登记收入”的界面及操作过程如下所示：</a:t>
            </a:r>
            <a:endParaRPr lang="en-US" altLang="zh-CN" dirty="0">
              <a:latin typeface="+mn-ea"/>
            </a:endParaRPr>
          </a:p>
          <a:p>
            <a:pPr marL="525066" lvl="1" indent="-267891">
              <a:defRPr/>
            </a:pPr>
            <a:r>
              <a:rPr lang="en-US" altLang="zh-CN">
                <a:solidFill>
                  <a:srgbClr val="0070C0"/>
                </a:solidFill>
                <a:latin typeface="+mn-ea"/>
              </a:rPr>
              <a:t>-----------------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谷粒记账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软件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                   1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收支明细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2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登记收入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登记支出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4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    出</a:t>
            </a:r>
          </a:p>
          <a:p>
            <a:pPr marL="525066" lvl="1" indent="-267891">
              <a:defRPr/>
            </a:pP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(1-4)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2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本次收入金额：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1000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本次收入说明：劳务费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08426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“登记支出”的界面及操作过程如下所示：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>
                <a:solidFill>
                  <a:srgbClr val="0070C0"/>
                </a:solidFill>
                <a:latin typeface="+mn-ea"/>
              </a:rPr>
              <a:t>-----------------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谷粒记账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软件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                   1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收支明细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2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登记收入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登记支出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4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    出</a:t>
            </a:r>
          </a:p>
          <a:p>
            <a:pPr marL="525066" lvl="1" indent="-267891">
              <a:defRPr/>
            </a:pP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(1-4)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本次支出金额：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800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本次支出说明：物业费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82736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571604" y="1059583"/>
            <a:ext cx="5679321" cy="398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500" dirty="0">
                <a:ea typeface="宋体" pitchFamily="2" charset="-122"/>
              </a:rPr>
              <a:t>“收支明细”的界面及操作过程如下所示：</a:t>
            </a:r>
            <a:endParaRPr lang="en-US" altLang="zh-CN" sz="1500" dirty="0">
              <a:ea typeface="宋体" pitchFamily="2" charset="-122"/>
            </a:endParaRPr>
          </a:p>
          <a:p>
            <a:pPr marL="525066" lvl="1" indent="-267891">
              <a:lnSpc>
                <a:spcPct val="150000"/>
              </a:lnSpc>
              <a:defRPr/>
            </a:pPr>
            <a:r>
              <a:rPr lang="en-US" altLang="zh-CN" sz="1350">
                <a:solidFill>
                  <a:srgbClr val="0070C0"/>
                </a:solidFill>
                <a:latin typeface="+mn-ea"/>
              </a:rPr>
              <a:t>-----------------</a:t>
            </a:r>
            <a:r>
              <a:rPr lang="zh-CN" altLang="en-US" sz="1350">
                <a:solidFill>
                  <a:srgbClr val="0070C0"/>
                </a:solidFill>
                <a:latin typeface="+mn-ea"/>
              </a:rPr>
              <a:t>谷粒记账</a:t>
            </a: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软件</a:t>
            </a: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-----------------</a:t>
            </a: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                   1 </a:t>
            </a: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收支明细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2 </a:t>
            </a: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登记收入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登记支出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4 </a:t>
            </a: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退    出</a:t>
            </a:r>
          </a:p>
          <a:p>
            <a:pPr marL="525066" lvl="1" indent="-267891">
              <a:defRPr/>
            </a:pPr>
            <a:endParaRPr lang="zh-CN" altLang="en-US" sz="135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(1-4)</a:t>
            </a: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-----------------</a:t>
            </a: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当前收支明细记录</a:t>
            </a: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-----------------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收支    账户金额        收支金额        说    明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收入    </a:t>
            </a: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11000           1000            </a:t>
            </a: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劳务费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支出    </a:t>
            </a: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10200           800             </a:t>
            </a:r>
            <a:r>
              <a:rPr lang="zh-CN" altLang="en-US" sz="1350" dirty="0">
                <a:solidFill>
                  <a:srgbClr val="0070C0"/>
                </a:solidFill>
                <a:latin typeface="+mn-ea"/>
              </a:rPr>
              <a:t>物业费</a:t>
            </a:r>
          </a:p>
          <a:p>
            <a:pPr marL="525066" lvl="1" indent="-267891">
              <a:defRPr/>
            </a:pPr>
            <a:endParaRPr lang="zh-CN" altLang="en-US" sz="1350" dirty="0">
              <a:solidFill>
                <a:srgbClr val="0070C0"/>
              </a:solidFill>
              <a:latin typeface="+mn-ea"/>
            </a:endParaRPr>
          </a:p>
          <a:p>
            <a:pPr marL="867966" lvl="2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+mn-ea"/>
              </a:rPr>
              <a:t>--------------------------------------------------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500" dirty="0">
                <a:ea typeface="宋体" pitchFamily="2" charset="-122"/>
              </a:rPr>
              <a:t>提示：明细表格的对齐，可以简单使用制表符‘</a:t>
            </a:r>
            <a:r>
              <a:rPr lang="en-US" altLang="zh-CN" sz="1500" dirty="0">
                <a:ea typeface="宋体" pitchFamily="2" charset="-122"/>
              </a:rPr>
              <a:t>\t’</a:t>
            </a:r>
            <a:r>
              <a:rPr lang="zh-CN" altLang="en-US" sz="1500" dirty="0">
                <a:ea typeface="宋体" pitchFamily="2" charset="-122"/>
              </a:rPr>
              <a:t>来实现</a:t>
            </a:r>
            <a:endParaRPr lang="en-US" altLang="zh-CN" sz="1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571604" y="1141731"/>
            <a:ext cx="5679321" cy="293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“退  出”的界面及操作过程如下所示：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lnSpc>
                <a:spcPct val="150000"/>
              </a:lnSpc>
              <a:defRPr/>
            </a:pPr>
            <a:r>
              <a:rPr lang="en-US" altLang="zh-CN" sz="1500">
                <a:solidFill>
                  <a:srgbClr val="0070C0"/>
                </a:solidFill>
                <a:latin typeface="+mn-ea"/>
              </a:rPr>
              <a:t>-----------------</a:t>
            </a:r>
            <a:r>
              <a:rPr lang="zh-CN" altLang="en-US" sz="1600">
                <a:solidFill>
                  <a:srgbClr val="0070C0"/>
                </a:solidFill>
                <a:latin typeface="+mn-ea"/>
              </a:rPr>
              <a:t>谷粒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记账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软件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                  1 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收支明细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2 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登记收入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登记支出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                  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4 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退    出</a:t>
            </a:r>
          </a:p>
          <a:p>
            <a:pPr marL="525066" lvl="1" indent="-267891">
              <a:defRPr/>
            </a:pPr>
            <a:endParaRPr lang="zh-CN" altLang="en-US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(1-4)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4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确认是否退出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(Y/N)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1633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38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基本金和收支明细的记录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7240" y="1141731"/>
            <a:ext cx="78295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基本金的记录可以使用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>
                <a:ea typeface="宋体" pitchFamily="2" charset="-122"/>
              </a:rPr>
              <a:t>类型的变量</a:t>
            </a:r>
            <a:r>
              <a:rPr lang="zh-CN" altLang="en-US" dirty="0">
                <a:ea typeface="宋体" pitchFamily="2" charset="-122"/>
              </a:rPr>
              <a:t>来实现：</a:t>
            </a:r>
          </a:p>
          <a:p>
            <a:pPr marL="267891" indent="-267891"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balance = 10000;</a:t>
            </a:r>
          </a:p>
          <a:p>
            <a:pPr marL="267891" indent="-26789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收支明细记录可以使用</a:t>
            </a:r>
            <a:r>
              <a:rPr lang="en-US" altLang="zh-CN" dirty="0">
                <a:ea typeface="宋体" pitchFamily="2" charset="-122"/>
              </a:rPr>
              <a:t>Sting</a:t>
            </a:r>
            <a:r>
              <a:rPr lang="zh-CN" altLang="en-US" dirty="0">
                <a:ea typeface="宋体" pitchFamily="2" charset="-122"/>
              </a:rPr>
              <a:t>类型的变量来实现，其初始值为明细表的表头。例如：</a:t>
            </a:r>
          </a:p>
          <a:p>
            <a:pPr marL="267891" indent="-267891"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	String details = "</a:t>
            </a:r>
            <a:r>
              <a:rPr lang="zh-CN" altLang="en-US" dirty="0">
                <a:ea typeface="宋体" pitchFamily="2" charset="-122"/>
              </a:rPr>
              <a:t>收支</a:t>
            </a:r>
            <a:r>
              <a:rPr lang="en-US" altLang="zh-CN" dirty="0">
                <a:ea typeface="宋体" pitchFamily="2" charset="-122"/>
              </a:rPr>
              <a:t>\t</a:t>
            </a:r>
            <a:r>
              <a:rPr lang="zh-CN" altLang="en-US" dirty="0">
                <a:ea typeface="宋体" pitchFamily="2" charset="-122"/>
              </a:rPr>
              <a:t>账户金额</a:t>
            </a:r>
            <a:r>
              <a:rPr lang="en-US" altLang="zh-CN" dirty="0">
                <a:ea typeface="宋体" pitchFamily="2" charset="-122"/>
              </a:rPr>
              <a:t>\t</a:t>
            </a:r>
            <a:r>
              <a:rPr lang="zh-CN" altLang="en-US" dirty="0">
                <a:ea typeface="宋体" pitchFamily="2" charset="-122"/>
              </a:rPr>
              <a:t>收支金额</a:t>
            </a:r>
            <a:r>
              <a:rPr lang="en-US" altLang="zh-CN" dirty="0">
                <a:ea typeface="宋体" pitchFamily="2" charset="-122"/>
              </a:rPr>
              <a:t>\t</a:t>
            </a:r>
            <a:r>
              <a:rPr lang="zh-CN" altLang="en-US" dirty="0">
                <a:ea typeface="宋体" pitchFamily="2" charset="-122"/>
              </a:rPr>
              <a:t>说    明</a:t>
            </a:r>
            <a:r>
              <a:rPr lang="en-US" altLang="zh-CN" dirty="0">
                <a:ea typeface="宋体" pitchFamily="2" charset="-122"/>
              </a:rPr>
              <a:t>\n";</a:t>
            </a:r>
          </a:p>
          <a:p>
            <a:pPr marL="267891" indent="-26789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在登记收支时，将收支金额与</a:t>
            </a:r>
            <a:r>
              <a:rPr lang="en-US" altLang="zh-CN" dirty="0">
                <a:ea typeface="宋体" pitchFamily="2" charset="-122"/>
              </a:rPr>
              <a:t>balance</a:t>
            </a:r>
            <a:r>
              <a:rPr lang="zh-CN" altLang="en-US" dirty="0">
                <a:ea typeface="宋体" pitchFamily="2" charset="-122"/>
              </a:rPr>
              <a:t>相加或相减，收支记录直接串接到</a:t>
            </a:r>
            <a:r>
              <a:rPr lang="en-US" altLang="zh-CN" dirty="0">
                <a:ea typeface="宋体" pitchFamily="2" charset="-122"/>
              </a:rPr>
              <a:t>details</a:t>
            </a:r>
            <a:r>
              <a:rPr lang="zh-CN" altLang="en-US" dirty="0">
                <a:ea typeface="宋体" pitchFamily="2" charset="-122"/>
              </a:rPr>
              <a:t>后面即可。</a:t>
            </a:r>
          </a:p>
        </p:txBody>
      </p:sp>
    </p:spTree>
    <p:extLst>
      <p:ext uri="{BB962C8B-B14F-4D97-AF65-F5344CB8AC3E}">
        <p14:creationId xmlns:p14="http://schemas.microsoft.com/office/powerpoint/2010/main" val="1223147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全屏显示(16:9)</PresentationFormat>
  <Paragraphs>110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楷体</vt:lpstr>
      <vt:lpstr>微软雅黑</vt:lpstr>
      <vt:lpstr>Arial</vt:lpstr>
      <vt:lpstr>Calibri</vt:lpstr>
      <vt:lpstr>Times New Roman</vt:lpstr>
      <vt:lpstr>Office 主题</vt:lpstr>
      <vt:lpstr>谷粒记账软件</vt:lpstr>
      <vt:lpstr>目  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键盘访问的实现</vt:lpstr>
      <vt:lpstr>第1步 — 实现主程序结构</vt:lpstr>
      <vt:lpstr>第2步 — 实现收入和支出登记处理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2022-06-14T14:16:34Z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