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70048" y="2863606"/>
            <a:ext cx="6473952" cy="16571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拼电商客户管理系统</a:t>
            </a:r>
            <a:endParaRPr lang="zh-CN" altLang="zh-CN" sz="54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49882" y="4626459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讲师：尚硅谷</a:t>
            </a:r>
            <a:r>
              <a:rPr lang="en-US" altLang="zh-CN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</a:t>
            </a:r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58A2D-DC4B-C383-E85F-A2A144D10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622707"/>
            <a:ext cx="2044011" cy="203492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8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itchFamily="2" charset="-122"/>
              </a:rPr>
              <a:t>CMUtility.java</a:t>
            </a:r>
            <a:r>
              <a:rPr lang="zh-CN" altLang="en-US" sz="1500" dirty="0">
                <a:ea typeface="宋体" pitchFamily="2" charset="-122"/>
              </a:rPr>
              <a:t>类，可用来方便地实现键盘访问。</a:t>
            </a:r>
            <a:endParaRPr lang="en-US" altLang="zh-CN" sz="1500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该类提供了以下静态方法：</a:t>
            </a:r>
            <a:endParaRPr lang="en-US" altLang="zh-CN" sz="1500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’1’-’5’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作为返回值。（提示：此方法可在修改客户时调用）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9040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   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limit)  </a:t>
            </a:r>
            <a:r>
              <a:rPr lang="zh-CN" altLang="en-US" dirty="0">
                <a:ea typeface="宋体" pitchFamily="2" charset="-122"/>
              </a:rPr>
              <a:t>和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limit</a:t>
            </a:r>
            <a:r>
              <a:rPr lang="zh-CN" altLang="en-US" dirty="0">
                <a:ea typeface="宋体" pitchFamily="2" charset="-122"/>
              </a:rPr>
              <a:t>的字符串，并将其作为方法的返回值。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limit — </a:t>
            </a:r>
            <a:r>
              <a:rPr lang="zh-CN" altLang="en-US" dirty="0">
                <a:ea typeface="宋体" pitchFamily="2" charset="-122"/>
              </a:rPr>
              <a:t>指定字符串的最大长度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	          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endParaRPr lang="en-US" altLang="zh-CN" b="1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2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Customer</a:t>
            </a:r>
            <a:r>
              <a:rPr lang="zh-CN" altLang="en-US" b="1" dirty="0">
                <a:ea typeface="宋体" pitchFamily="2" charset="-122"/>
              </a:rPr>
              <a:t>为实体类，用来封装客户信息</a:t>
            </a:r>
            <a:endParaRPr lang="en-US" altLang="zh-CN" b="1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该</a:t>
            </a:r>
            <a:r>
              <a:rPr lang="zh-CN" altLang="en-US" dirty="0">
                <a:ea typeface="宋体" pitchFamily="2" charset="-122"/>
              </a:rPr>
              <a:t>类封装客户的以下信息：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name </a:t>
            </a:r>
            <a:r>
              <a:rPr lang="zh-CN" altLang="en-US" dirty="0">
                <a:ea typeface="宋体" pitchFamily="2" charset="-122"/>
              </a:rPr>
              <a:t>：客户姓名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char gender  </a:t>
            </a:r>
            <a:r>
              <a:rPr lang="zh-CN" altLang="en-US" dirty="0">
                <a:ea typeface="宋体" pitchFamily="2" charset="-122"/>
              </a:rPr>
              <a:t>：性别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age          </a:t>
            </a:r>
            <a:r>
              <a:rPr lang="zh-CN" altLang="en-US" dirty="0">
                <a:ea typeface="宋体" pitchFamily="2" charset="-122"/>
              </a:rPr>
              <a:t>：年龄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phone</a:t>
            </a:r>
            <a:r>
              <a:rPr lang="zh-CN" altLang="en-US" dirty="0">
                <a:ea typeface="宋体" pitchFamily="2" charset="-122"/>
              </a:rPr>
              <a:t>：电话号码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email </a:t>
            </a:r>
            <a:r>
              <a:rPr lang="zh-CN" altLang="en-US" dirty="0">
                <a:ea typeface="宋体" pitchFamily="2" charset="-122"/>
              </a:rPr>
              <a:t>：电子邮箱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各属性的</a:t>
            </a:r>
            <a:r>
              <a:rPr lang="en-US" altLang="zh-CN" dirty="0">
                <a:ea typeface="宋体" pitchFamily="2" charset="-122"/>
              </a:rPr>
              <a:t>get/set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所需的</a:t>
            </a:r>
            <a:r>
              <a:rPr lang="zh-CN" altLang="en-US">
                <a:ea typeface="宋体" pitchFamily="2" charset="-122"/>
              </a:rPr>
              <a:t>构造器（</a:t>
            </a:r>
            <a:r>
              <a:rPr lang="zh-CN" altLang="en-US" dirty="0">
                <a:ea typeface="宋体" pitchFamily="2" charset="-122"/>
              </a:rPr>
              <a:t>可自行确定）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10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charset="-122"/>
              </a:rPr>
              <a:t>Customer 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8335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charset="-122"/>
              </a:rPr>
              <a:t>对象，并调用对象的各个方法，以测试该类是否编写正确。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4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</a:t>
            </a:r>
            <a:endParaRPr lang="en-US" altLang="zh-CN" sz="1500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itchFamily="2" charset="-122"/>
              </a:rPr>
              <a:t>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addCustomer</a:t>
            </a:r>
            <a:r>
              <a:rPr lang="en-US" altLang="zh-CN" dirty="0">
                <a:latin typeface="+mj-lt"/>
                <a:ea typeface="宋体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index, </a:t>
            </a:r>
            <a:r>
              <a:rPr lang="en-US" altLang="zh-CN">
                <a:latin typeface="+mj-lt"/>
                <a:ea typeface="宋体" pitchFamily="2" charset="-122"/>
              </a:rPr>
              <a:t>Customer cust)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err="1">
                <a:latin typeface="+mj-lt"/>
                <a:ea typeface="宋体" pitchFamily="2" charset="-122"/>
              </a:rPr>
              <a:t>deleteCustomer</a:t>
            </a:r>
            <a:r>
              <a:rPr lang="en-US" altLang="zh-CN">
                <a:latin typeface="+mj-lt"/>
                <a:ea typeface="宋体" pitchFamily="2" charset="-122"/>
              </a:rPr>
              <a:t>(</a:t>
            </a:r>
            <a:r>
              <a:rPr lang="en-US" altLang="zh-CN" err="1">
                <a:latin typeface="+mj-lt"/>
                <a:ea typeface="宋体" pitchFamily="2" charset="-122"/>
              </a:rPr>
              <a:t>int</a:t>
            </a:r>
            <a:r>
              <a:rPr lang="en-US" altLang="zh-CN">
                <a:latin typeface="+mj-lt"/>
                <a:ea typeface="宋体" pitchFamily="2" charset="-122"/>
              </a:rPr>
              <a:t> index)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itchFamily="2" charset="-122"/>
              </a:rPr>
              <a:t>getAllCustomers</a:t>
            </a:r>
            <a:r>
              <a:rPr lang="en-US" altLang="zh-CN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getCustomer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int 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828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itchFamily="2" charset="-122"/>
              </a:rPr>
              <a:t>：指定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数组的最大空间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用途：将参数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添加组中最后一个客户对象记录之后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指定的对象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itchFamily="2" charset="-122"/>
              </a:rPr>
              <a:t>的位置，从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38303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</a:t>
            </a:r>
            <a:r>
              <a:rPr lang="en-US" altLang="zh-CN" dirty="0">
                <a:latin typeface="+mj-lt"/>
                <a:ea typeface="宋体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指定所要获取</a:t>
            </a:r>
            <a:r>
              <a:rPr lang="zh-CN" altLang="en-US">
                <a:latin typeface="+mj-lt"/>
                <a:ea typeface="宋体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itchFamily="2" charset="-122"/>
              </a:rPr>
              <a:t>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2699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0065"/>
              </p:ext>
            </p:extLst>
          </p:nvPr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501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pitchFamily="2" charset="-122"/>
              </a:rPr>
              <a:t>类，并编译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类中临时添加一个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对象（最多存放</a:t>
            </a:r>
            <a:r>
              <a:rPr lang="en-US" altLang="zh-CN" dirty="0">
                <a:latin typeface="+mj-lt"/>
                <a:ea typeface="宋体" charset="-122"/>
              </a:rPr>
              <a:t>5</a:t>
            </a:r>
            <a:r>
              <a:rPr lang="zh-CN" altLang="en-US" dirty="0">
                <a:latin typeface="+mj-lt"/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addCustomer()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replaceCustomer()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deleteCustomer()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getAllCustomers()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getCustomer()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>
                <a:latin typeface="+mj-lt"/>
                <a:ea typeface="宋体" pitchFamily="2" charset="-122"/>
              </a:rPr>
              <a:t>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04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模拟</a:t>
            </a:r>
            <a:r>
              <a:rPr lang="zh-CN" altLang="en-US" dirty="0">
                <a:ea typeface="宋体" pitchFamily="2" charset="-122"/>
              </a:rPr>
              <a:t>实现一个基于文本界面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拼电商客户管理系统</a:t>
            </a:r>
            <a:r>
              <a:rPr lang="en-US" altLang="zh-CN">
                <a:ea typeface="宋体" pitchFamily="2" charset="-122"/>
              </a:rPr>
              <a:t>》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charset="-122"/>
              </a:rPr>
              <a:t> 进一步</a:t>
            </a:r>
            <a:r>
              <a:rPr lang="zh-CN" altLang="en-US" dirty="0">
                <a:ea typeface="宋体" charset="-122"/>
              </a:rPr>
              <a:t>掌握编程技巧和调试技巧，熟悉面向对象编程</a:t>
            </a:r>
            <a:endParaRPr lang="zh-CN" altLang="en-US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主要</a:t>
            </a:r>
            <a:r>
              <a:rPr lang="zh-CN" altLang="en-US" dirty="0">
                <a:ea typeface="宋体" pitchFamily="2" charset="-122"/>
              </a:rPr>
              <a:t>涉及以下知识点：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类结构的使用：属性</a:t>
            </a:r>
            <a:r>
              <a:rPr lang="zh-CN" altLang="en-US" dirty="0">
                <a:ea typeface="宋体" pitchFamily="2" charset="-122"/>
              </a:rPr>
              <a:t>、方法及</a:t>
            </a:r>
            <a:r>
              <a:rPr lang="zh-CN" altLang="en-US">
                <a:ea typeface="宋体" pitchFamily="2" charset="-122"/>
              </a:rPr>
              <a:t>构造器</a:t>
            </a:r>
            <a:endParaRPr lang="en-US" altLang="zh-CN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对象的创建与使用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>
                <a:ea typeface="宋体" pitchFamily="2" charset="-122"/>
              </a:rPr>
              <a:t>的封装性</a:t>
            </a:r>
            <a:endParaRPr lang="zh-CN" altLang="en-US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声明和使用数组</a:t>
            </a:r>
            <a:endParaRPr lang="en-US" altLang="zh-CN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数组</a:t>
            </a:r>
            <a:r>
              <a:rPr lang="zh-CN" altLang="en-US" dirty="0">
                <a:ea typeface="宋体" charset="-122"/>
              </a:rPr>
              <a:t>的插入、删除和替换</a:t>
            </a:r>
            <a:endParaRPr lang="en-US" altLang="zh-CN" dirty="0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关键字的使用：</a:t>
            </a:r>
            <a:r>
              <a:rPr lang="en-US" altLang="zh-CN">
                <a:ea typeface="宋体" charset="-122"/>
              </a:rPr>
              <a:t>this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7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调用</a:t>
            </a:r>
            <a:r>
              <a:rPr lang="en-US" altLang="zh-CN" dirty="0" err="1">
                <a:ea typeface="新宋体" panose="02010609030101010101" pitchFamily="49" charset="-122"/>
              </a:rPr>
              <a:t>addCustomer</a:t>
            </a:r>
            <a:r>
              <a:rPr lang="zh-CN" altLang="en-US" dirty="0">
                <a:ea typeface="新宋体" panose="02010609030101010101" pitchFamily="49" charset="-122"/>
              </a:rPr>
              <a:t>方法，</a:t>
            </a:r>
            <a:r>
              <a:rPr lang="zh-CN" altLang="en-US">
                <a:ea typeface="新宋体" panose="02010609030101010101" pitchFamily="49" charset="-122"/>
              </a:rPr>
              <a:t>添加至少</a:t>
            </a:r>
            <a:r>
              <a:rPr lang="en-US" altLang="zh-CN">
                <a:ea typeface="新宋体" panose="02010609030101010101" pitchFamily="49" charset="-122"/>
              </a:rPr>
              <a:t>5</a:t>
            </a:r>
            <a:r>
              <a:rPr lang="zh-CN" altLang="en-US" dirty="0">
                <a:ea typeface="新宋体" panose="02010609030101010101" pitchFamily="49" charset="-122"/>
              </a:rPr>
              <a:t>个以上客户对象时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方法替换对象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方法删除对象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对于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、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和</a:t>
            </a:r>
            <a:r>
              <a:rPr lang="en-US" altLang="zh-CN" dirty="0" err="1">
                <a:ea typeface="新宋体" panose="02010609030101010101" pitchFamily="49" charset="-122"/>
              </a:rPr>
              <a:t>getCustomer</a:t>
            </a:r>
            <a:r>
              <a:rPr lang="zh-CN" altLang="en-US" dirty="0">
                <a:ea typeface="新宋体" panose="02010609030101010101" pitchFamily="49" charset="-122"/>
              </a:rPr>
              <a:t>的调用，当参数</a:t>
            </a:r>
            <a:r>
              <a:rPr lang="en-US" altLang="zh-CN" dirty="0">
                <a:ea typeface="新宋体" panose="02010609030101010101" pitchFamily="49" charset="-122"/>
              </a:rPr>
              <a:t>index</a:t>
            </a:r>
            <a:r>
              <a:rPr lang="zh-CN" altLang="en-US" dirty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>
                <a:ea typeface="新宋体" panose="02010609030101010101" pitchFamily="49" charset="-122"/>
              </a:rPr>
              <a:t>-1</a:t>
            </a:r>
            <a:r>
              <a:rPr lang="zh-CN" altLang="en-US" dirty="0">
                <a:ea typeface="新宋体" panose="02010609030101010101" pitchFamily="49" charset="-122"/>
              </a:rPr>
              <a:t>或</a:t>
            </a:r>
            <a:r>
              <a:rPr lang="en-US" altLang="zh-CN" dirty="0">
                <a:ea typeface="新宋体" panose="02010609030101010101" pitchFamily="49" charset="-122"/>
              </a:rPr>
              <a:t>6</a:t>
            </a:r>
            <a:r>
              <a:rPr lang="zh-CN" altLang="en-US" dirty="0">
                <a:ea typeface="新宋体" panose="02010609030101010101" pitchFamily="49" charset="-122"/>
              </a:rPr>
              <a:t>）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en-US" altLang="zh-CN" dirty="0" err="1">
                <a:ea typeface="新宋体" panose="02010609030101010101" pitchFamily="49" charset="-122"/>
              </a:rPr>
              <a:t>getAllCustomers</a:t>
            </a:r>
            <a:r>
              <a:rPr lang="zh-CN" altLang="en-US" dirty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>
                <a:latin typeface="+mj-lt"/>
                <a:ea typeface="宋体" pitchFamily="2" charset="-122"/>
              </a:rPr>
              <a:t> customerList 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= new </a:t>
            </a: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(10);</a:t>
            </a:r>
          </a:p>
          <a:p>
            <a:pPr marL="600075" lvl="1" indent="-265510">
              <a:buNone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	</a:t>
            </a:r>
            <a:r>
              <a:rPr lang="zh-CN" altLang="en-US" sz="1650" dirty="0">
                <a:latin typeface="+mj-lt"/>
                <a:ea typeface="宋体" pitchFamily="2" charset="-122"/>
              </a:rPr>
              <a:t>创建最大</a:t>
            </a:r>
            <a:r>
              <a:rPr lang="zh-CN" altLang="en-US" sz="1650">
                <a:latin typeface="+mj-lt"/>
                <a:ea typeface="宋体" pitchFamily="2" charset="-122"/>
              </a:rPr>
              <a:t>包含</a:t>
            </a:r>
            <a:r>
              <a:rPr lang="en-US" altLang="zh-CN" sz="1650">
                <a:latin typeface="+mj-lt"/>
                <a:ea typeface="宋体" pitchFamily="2" charset="-122"/>
              </a:rPr>
              <a:t>10</a:t>
            </a:r>
            <a:r>
              <a:rPr lang="zh-CN" altLang="en-US" sz="1650">
                <a:latin typeface="+mj-lt"/>
                <a:ea typeface="宋体" pitchFamily="2" charset="-122"/>
              </a:rPr>
              <a:t>个客户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对象的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itchFamily="2" charset="-122"/>
              </a:rPr>
              <a:t> 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05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>
                <a:solidFill>
                  <a:srgbClr val="0000FF"/>
                </a:solidFill>
                <a:latin typeface="+mj-lt"/>
                <a:ea typeface="宋体" pitchFamily="2" charset="-122"/>
              </a:rPr>
              <a:t>   private 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</a:t>
            </a:r>
            <a:r>
              <a:rPr lang="zh-CN" altLang="en-US" dirty="0">
                <a:latin typeface="+mj-lt"/>
                <a:ea typeface="宋体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方法调用。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方法以执行程序。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34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执行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思考以下问题：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0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6333" y="575353"/>
            <a:ext cx="7335748" cy="4568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708917" y="0"/>
            <a:ext cx="15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项目简图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39107" y="442887"/>
            <a:ext cx="73301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/>
              <a:t>CustomerList list = new CustomerList(6);</a:t>
            </a:r>
          </a:p>
          <a:p>
            <a:r>
              <a:rPr lang="en-US" altLang="zh-CN" sz="1600"/>
              <a:t>list.addCustomer(new Customer(“Tom”,23,’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list.addCustomer(new Customer(“Jerry”,21,’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list.replaceCustomer(1,new Customer(“Jerry”,21,’</a:t>
            </a:r>
            <a:r>
              <a:rPr lang="zh-CN" altLang="en-US" sz="1600"/>
              <a:t>女</a:t>
            </a:r>
            <a:r>
              <a:rPr lang="en-US" altLang="zh-CN" sz="1600"/>
              <a:t>’));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80144" y="801384"/>
            <a:ext cx="934948" cy="4048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287676" y="452062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list: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5250" y="2609636"/>
            <a:ext cx="2270587" cy="1130157"/>
          </a:xfrm>
          <a:prstGeom prst="rect">
            <a:avLst/>
          </a:prstGeom>
          <a:solidFill>
            <a:srgbClr val="FEA00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47618" y="2691829"/>
            <a:ext cx="1525712" cy="20134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37298" y="22597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new CustomerList(6);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7169" y="2897312"/>
            <a:ext cx="21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total:0</a:t>
            </a:r>
          </a:p>
          <a:p>
            <a:r>
              <a:rPr lang="en-US" altLang="zh-CN"/>
              <a:t>customers:0x7788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3209"/>
              </p:ext>
            </p:extLst>
          </p:nvPr>
        </p:nvGraphicFramePr>
        <p:xfrm>
          <a:off x="5435029" y="2259777"/>
          <a:ext cx="726041" cy="235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41">
                  <a:extLst>
                    <a:ext uri="{9D8B030D-6E8A-4147-A177-3AD203B41FA5}">
                      <a16:colId xmlns:a16="http://schemas.microsoft.com/office/drawing/2014/main" val="465469688"/>
                    </a:ext>
                  </a:extLst>
                </a:gridCol>
              </a:tblGrid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35422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56533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80274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0310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42386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1945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78174" y="1910993"/>
            <a:ext cx="98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0x7788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9532" y="2259777"/>
            <a:ext cx="955497" cy="1048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53555" y="1910993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588016" y="1566472"/>
            <a:ext cx="247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Customer(“Tom”,23,’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5435029" y="2259777"/>
            <a:ext cx="363020" cy="1846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0930" y="1910993"/>
            <a:ext cx="1222625" cy="533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4651" y="1932079"/>
            <a:ext cx="105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name:Tom</a:t>
            </a:r>
          </a:p>
          <a:p>
            <a:r>
              <a:rPr lang="en-US" altLang="zh-CN" sz="1400"/>
              <a:t>age:23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102796" y="2979506"/>
            <a:ext cx="123289" cy="195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8279" y="2897312"/>
            <a:ext cx="2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94651" y="3349375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7333738" y="3370461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838570" y="294926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Customer(“Jerry”,21,’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5522360" y="2691829"/>
            <a:ext cx="251419" cy="1335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30930" y="2897312"/>
            <a:ext cx="1243173" cy="47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08279" y="2949266"/>
            <a:ext cx="272264" cy="271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78148" y="2897312"/>
            <a:ext cx="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8570" y="4366517"/>
            <a:ext cx="1082805" cy="647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6880262" y="4278066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女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928188" y="2979506"/>
            <a:ext cx="952074" cy="1295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6444730" y="2979506"/>
            <a:ext cx="305392" cy="328773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8049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模拟实现基于文本界面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拼电商客户管理系统</a:t>
            </a:r>
            <a:r>
              <a:rPr lang="en-US" altLang="zh-CN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indent="-267891">
              <a:defRPr/>
            </a:pPr>
            <a:r>
              <a:rPr lang="zh-CN" altLang="en-US" dirty="0">
                <a:ea typeface="宋体" pitchFamily="2" charset="-122"/>
              </a:rPr>
              <a:t>该软件能够实现对客户对象的插入</a:t>
            </a:r>
            <a:r>
              <a:rPr lang="zh-CN" altLang="en-US">
                <a:ea typeface="宋体" pitchFamily="2" charset="-122"/>
              </a:rPr>
              <a:t>、修改和删除（</a:t>
            </a:r>
            <a:r>
              <a:rPr lang="zh-CN" altLang="en-US" dirty="0">
                <a:ea typeface="宋体" pitchFamily="2" charset="-122"/>
              </a:rPr>
              <a:t>用数组实现），并能够打印客户明细表。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项目采用分级菜单方式。主菜单如下：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            -----------------</a:t>
            </a: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拼电商客户管理系统</a:t>
            </a: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064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每个客户的信息被保存在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以一个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类型的数组来记录当前所有</a:t>
            </a:r>
            <a:r>
              <a:rPr lang="zh-CN" altLang="en-US">
                <a:ea typeface="宋体" pitchFamily="2" charset="-122"/>
              </a:rPr>
              <a:t>的客户。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每次“添加客户”（菜单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）对象被添加到数组中。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每次“修改客户”（菜单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）后，修改后的客户（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）对象替换数组中原对象。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每次“删除客户”（菜单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）对象被从数组中清除。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执行“客户列表 ”（菜单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）时，将列出数组中所有客户</a:t>
            </a:r>
            <a:r>
              <a:rPr lang="zh-CN" altLang="en-US">
                <a:ea typeface="宋体" pitchFamily="2" charset="-122"/>
              </a:rPr>
              <a:t>的信息。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“添加客户”的界面及操作过程如下所示：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姓名：佟刚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35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010-56253825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tongtong@atguigu.com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0036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“修改客户”的界面及操作过程如下所示：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佟刚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(35)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(010-56253825)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(tongtong@atguigu.com)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47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“删除客户”的界面及操作过程如下所示：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86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“客户列表”的界面及操作过程如下所示：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佟刚    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45     010-56253825   tong@abc.com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封捷         女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36     010-56253825   fengjie@ibm.com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雷丰阳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32      010-56253825   leify@163.com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95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>
              <a:ea typeface="宋体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CustomerView</a:t>
            </a:r>
            <a:r>
              <a:rPr lang="zh-CN" altLang="en-US" dirty="0">
                <a:ea typeface="宋体" pitchFamily="2" charset="-122"/>
              </a:rPr>
              <a:t>为主模块，负责菜单的显示和处理用户操作</a:t>
            </a:r>
            <a:endParaRPr lang="en-US" altLang="zh-CN" dirty="0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CustomerList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对象的管理模块，内部用数组管理一组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对象，并提供相应的添加、修改、</a:t>
            </a:r>
            <a:r>
              <a:rPr lang="zh-CN" altLang="en-US">
                <a:ea typeface="宋体" pitchFamily="2" charset="-122"/>
              </a:rPr>
              <a:t>删除和遍历方法</a:t>
            </a:r>
            <a:r>
              <a:rPr lang="zh-CN" altLang="en-US" dirty="0">
                <a:ea typeface="宋体" pitchFamily="2" charset="-122"/>
              </a:rPr>
              <a:t>，供</a:t>
            </a:r>
            <a:r>
              <a:rPr lang="en-US" altLang="zh-CN" err="1">
                <a:ea typeface="宋体" pitchFamily="2" charset="-122"/>
              </a:rPr>
              <a:t>CustomerView</a:t>
            </a:r>
            <a:r>
              <a:rPr lang="zh-CN" altLang="en-US">
                <a:ea typeface="宋体" pitchFamily="2" charset="-122"/>
              </a:rPr>
              <a:t>调用</a:t>
            </a:r>
            <a:endParaRPr lang="en-US" altLang="zh-CN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为实体对象，用来封装客户信息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661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2117</Words>
  <Application>Microsoft Office PowerPoint</Application>
  <PresentationFormat>全屏显示(16:9)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굴림</vt:lpstr>
      <vt:lpstr>GungsuhChe</vt:lpstr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拼电商客户管理系统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2022-11-21T15:13:32Z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