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9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4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328266" y="1801522"/>
            <a:ext cx="4815734" cy="15404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优尚开发</a:t>
            </a:r>
            <a:br>
              <a:rPr lang="en-US" altLang="zh-CN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团队调度系统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65356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  <a:p>
            <a:pPr algn="r"/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新浪微博：尚硅谷</a:t>
            </a:r>
            <a:r>
              <a:rPr lang="en-US" altLang="zh-CN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宋红康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E7BCA-4CEC-0496-C863-9E334E714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651" y="1922845"/>
            <a:ext cx="1494434" cy="1419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099335" y="1178710"/>
            <a:ext cx="7510409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r>
              <a:rPr lang="en-US" altLang="zh-CN" dirty="0" err="1">
                <a:ea typeface="宋体" pitchFamily="2" charset="-122"/>
              </a:rPr>
              <a:t>com.atguigu.team.domain</a:t>
            </a:r>
            <a:r>
              <a:rPr lang="zh-CN" altLang="en-US" dirty="0">
                <a:ea typeface="宋体" pitchFamily="2" charset="-122"/>
              </a:rPr>
              <a:t>模块中包含了所有实体类：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其中程序员</a:t>
            </a:r>
            <a:r>
              <a:rPr lang="en-US" altLang="zh-CN" dirty="0">
                <a:latin typeface="+mj-lt"/>
                <a:ea typeface="宋体" pitchFamily="2" charset="-122"/>
              </a:rPr>
              <a:t>(Programmer)</a:t>
            </a:r>
            <a:r>
              <a:rPr lang="zh-CN" altLang="en-US" dirty="0">
                <a:latin typeface="+mj-lt"/>
                <a:ea typeface="宋体" pitchFamily="2" charset="-122"/>
              </a:rPr>
              <a:t>及其子类，均会领用某种电子设备</a:t>
            </a:r>
            <a:r>
              <a:rPr lang="en-US" altLang="zh-CN" dirty="0">
                <a:latin typeface="+mj-lt"/>
                <a:ea typeface="宋体" pitchFamily="2" charset="-122"/>
              </a:rPr>
              <a:t>(Equipment)</a:t>
            </a:r>
            <a:r>
              <a:rPr lang="zh-CN" altLang="en-US" dirty="0">
                <a:latin typeface="+mj-lt"/>
                <a:ea typeface="宋体" pitchFamily="2" charset="-122"/>
              </a:rPr>
              <a:t>。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2439" y="1666068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</a:p>
          <a:p>
            <a:endParaRPr lang="zh-CN" altLang="en-US" sz="750" dirty="0"/>
          </a:p>
        </p:txBody>
      </p:sp>
      <p:sp>
        <p:nvSpPr>
          <p:cNvPr id="38" name="TextBox 37"/>
          <p:cNvSpPr txBox="1"/>
          <p:nvPr/>
        </p:nvSpPr>
        <p:spPr>
          <a:xfrm>
            <a:off x="4966715" y="2314139"/>
            <a:ext cx="1080120" cy="542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75" dirty="0"/>
              <a:t>&lt;&lt;interface&gt;&gt;</a:t>
            </a:r>
          </a:p>
          <a:p>
            <a:r>
              <a:rPr lang="en-US" altLang="zh-CN" sz="1200" dirty="0"/>
              <a:t>Equipment</a:t>
            </a:r>
          </a:p>
          <a:p>
            <a:endParaRPr lang="zh-CN" altLang="en-US" sz="750" dirty="0"/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 bwMode="auto">
          <a:xfrm>
            <a:off x="3562559" y="2544972"/>
            <a:ext cx="1404156" cy="28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482439" y="2314140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Programmer</a:t>
            </a:r>
          </a:p>
          <a:p>
            <a:endParaRPr lang="zh-CN" altLang="en-US" sz="750" dirty="0"/>
          </a:p>
        </p:txBody>
      </p:sp>
      <p:sp>
        <p:nvSpPr>
          <p:cNvPr id="41" name="TextBox 40"/>
          <p:cNvSpPr txBox="1"/>
          <p:nvPr/>
        </p:nvSpPr>
        <p:spPr>
          <a:xfrm>
            <a:off x="2482439" y="296221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Designer</a:t>
            </a:r>
          </a:p>
          <a:p>
            <a:endParaRPr lang="zh-CN" altLang="en-US" sz="750" dirty="0"/>
          </a:p>
        </p:txBody>
      </p:sp>
      <p:sp>
        <p:nvSpPr>
          <p:cNvPr id="42" name="TextBox 41"/>
          <p:cNvSpPr txBox="1"/>
          <p:nvPr/>
        </p:nvSpPr>
        <p:spPr>
          <a:xfrm>
            <a:off x="2482439" y="3610284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Architect</a:t>
            </a:r>
          </a:p>
          <a:p>
            <a:endParaRPr lang="zh-CN" altLang="en-US" sz="750" dirty="0"/>
          </a:p>
        </p:txBody>
      </p:sp>
      <p:sp>
        <p:nvSpPr>
          <p:cNvPr id="43" name="TextBox 42"/>
          <p:cNvSpPr txBox="1"/>
          <p:nvPr/>
        </p:nvSpPr>
        <p:spPr>
          <a:xfrm>
            <a:off x="6100841" y="3232242"/>
            <a:ext cx="756084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Printer</a:t>
            </a:r>
          </a:p>
          <a:p>
            <a:endParaRPr lang="zh-CN" altLang="en-US" sz="750" dirty="0"/>
          </a:p>
        </p:txBody>
      </p:sp>
      <p:sp>
        <p:nvSpPr>
          <p:cNvPr id="44" name="TextBox 43"/>
          <p:cNvSpPr txBox="1"/>
          <p:nvPr/>
        </p:nvSpPr>
        <p:spPr>
          <a:xfrm>
            <a:off x="5074727" y="3232242"/>
            <a:ext cx="918102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NoteBook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5" name="TextBox 44"/>
          <p:cNvSpPr txBox="1"/>
          <p:nvPr/>
        </p:nvSpPr>
        <p:spPr>
          <a:xfrm>
            <a:off x="4156625" y="3232242"/>
            <a:ext cx="81009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/>
              <a:t>  PC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6" name="等腰三角形 45"/>
          <p:cNvSpPr/>
          <p:nvPr/>
        </p:nvSpPr>
        <p:spPr bwMode="auto">
          <a:xfrm>
            <a:off x="2968493" y="2152121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7" name="直接连接符 46"/>
          <p:cNvCxnSpPr>
            <a:stCxn id="46" idx="3"/>
          </p:cNvCxnSpPr>
          <p:nvPr/>
        </p:nvCxnSpPr>
        <p:spPr bwMode="auto">
          <a:xfrm>
            <a:off x="3022499" y="2206127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等腰三角形 47"/>
          <p:cNvSpPr/>
          <p:nvPr/>
        </p:nvSpPr>
        <p:spPr bwMode="auto">
          <a:xfrm>
            <a:off x="2968493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9" name="直接连接符 48"/>
          <p:cNvCxnSpPr>
            <a:stCxn id="48" idx="3"/>
            <a:endCxn id="41" idx="0"/>
          </p:cNvCxnSpPr>
          <p:nvPr/>
        </p:nvCxnSpPr>
        <p:spPr bwMode="auto">
          <a:xfrm>
            <a:off x="3022499" y="2854199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等腰三角形 49"/>
          <p:cNvSpPr/>
          <p:nvPr/>
        </p:nvSpPr>
        <p:spPr bwMode="auto">
          <a:xfrm>
            <a:off x="2968493" y="3448265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 bwMode="auto">
          <a:xfrm>
            <a:off x="3022499" y="3502271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等腰三角形 51"/>
          <p:cNvSpPr/>
          <p:nvPr/>
        </p:nvSpPr>
        <p:spPr bwMode="auto">
          <a:xfrm>
            <a:off x="5452769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3" name="直接连接符 52"/>
          <p:cNvCxnSpPr>
            <a:stCxn id="52" idx="3"/>
          </p:cNvCxnSpPr>
          <p:nvPr/>
        </p:nvCxnSpPr>
        <p:spPr bwMode="auto">
          <a:xfrm>
            <a:off x="5506775" y="2854199"/>
            <a:ext cx="0" cy="3780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458867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647888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4588673" y="3016217"/>
            <a:ext cx="18902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923928" y="2260133"/>
            <a:ext cx="894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</a:rPr>
              <a:t>包含属性：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7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428610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创建项目基本组件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288" y="1159054"/>
            <a:ext cx="7541231" cy="37478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1. </a:t>
            </a:r>
            <a:r>
              <a:rPr lang="zh-CN" altLang="en-US">
                <a:ea typeface="宋体" pitchFamily="2" charset="-122"/>
              </a:rPr>
              <a:t>完成</a:t>
            </a:r>
            <a:r>
              <a:rPr lang="zh-CN" altLang="en-US" dirty="0">
                <a:ea typeface="宋体" pitchFamily="2" charset="-122"/>
              </a:rPr>
              <a:t>以下工作：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创建</a:t>
            </a:r>
            <a:r>
              <a:rPr lang="en-US" altLang="zh-CN" dirty="0" err="1">
                <a:ea typeface="宋体" pitchFamily="2" charset="-122"/>
              </a:rPr>
              <a:t>TeamSchedule</a:t>
            </a:r>
            <a:r>
              <a:rPr lang="zh-CN" altLang="en-US" dirty="0">
                <a:ea typeface="宋体" pitchFamily="2" charset="-122"/>
              </a:rPr>
              <a:t>项目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按照设计要求，创建所有包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>
                <a:ea typeface="宋体" pitchFamily="2" charset="-122"/>
              </a:rPr>
              <a:t>将项目提供的几个类复制到相应的包中</a:t>
            </a:r>
            <a:endParaRPr lang="en-US" altLang="zh-CN">
              <a:ea typeface="宋体" pitchFamily="2" charset="-122"/>
            </a:endParaRPr>
          </a:p>
          <a:p>
            <a:pPr marL="334565" lvl="1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(view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TSUtility.java;   service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Data.java)</a:t>
            </a:r>
          </a:p>
          <a:p>
            <a:pPr marL="7739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2. </a:t>
            </a:r>
            <a:r>
              <a:rPr lang="zh-CN" altLang="en-US" sz="1800">
                <a:ea typeface="宋体" panose="02010600030101010101" pitchFamily="2" charset="-122"/>
              </a:rPr>
              <a:t>按照设计要求，在</a:t>
            </a:r>
            <a:r>
              <a:rPr lang="en-US" altLang="zh-CN" sz="1800">
                <a:ea typeface="宋体" panose="02010600030101010101" pitchFamily="2" charset="-122"/>
              </a:rPr>
              <a:t>com.atguigu.team.domain</a:t>
            </a:r>
            <a:r>
              <a:rPr lang="zh-CN" altLang="en-US" sz="1800">
                <a:ea typeface="宋体" panose="02010600030101010101" pitchFamily="2" charset="-122"/>
              </a:rPr>
              <a:t>包中，创建</a:t>
            </a:r>
            <a:r>
              <a:rPr lang="en-US" altLang="zh-CN" sz="1800">
                <a:ea typeface="宋体" panose="02010600030101010101" pitchFamily="2" charset="-122"/>
              </a:rPr>
              <a:t>Equipment</a:t>
            </a:r>
            <a:r>
              <a:rPr lang="zh-CN" altLang="en-US" sz="1800">
                <a:ea typeface="宋体" panose="02010600030101010101" pitchFamily="2" charset="-122"/>
              </a:rPr>
              <a:t>接 </a:t>
            </a:r>
            <a:endParaRPr lang="en-US" altLang="zh-CN" sz="1800">
              <a:ea typeface="宋体" panose="02010600030101010101" pitchFamily="2" charset="-122"/>
            </a:endParaRPr>
          </a:p>
          <a:p>
            <a:pPr marL="7739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    </a:t>
            </a:r>
            <a:r>
              <a:rPr lang="zh-CN" altLang="en-US" sz="1800">
                <a:ea typeface="宋体" panose="02010600030101010101" pitchFamily="2" charset="-122"/>
              </a:rPr>
              <a:t>口及其各实现子类代码</a:t>
            </a:r>
            <a:endParaRPr lang="en-US" altLang="zh-CN" sz="1800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按照设计要求，在</a:t>
            </a:r>
            <a:r>
              <a:rPr lang="en-US" altLang="zh-CN">
                <a:ea typeface="宋体" panose="02010600030101010101" pitchFamily="2" charset="-122"/>
              </a:rPr>
              <a:t>com.atguigu.team.domain</a:t>
            </a:r>
            <a:r>
              <a:rPr lang="zh-CN" altLang="en-US">
                <a:ea typeface="宋体" panose="02010600030101010101" pitchFamily="2" charset="-122"/>
              </a:rPr>
              <a:t>包中，创建</a:t>
            </a:r>
            <a:r>
              <a:rPr lang="en-US" altLang="zh-CN">
                <a:ea typeface="宋体" panose="02010600030101010101" pitchFamily="2" charset="-122"/>
              </a:rPr>
              <a:t>Employee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endParaRPr lang="en-US" altLang="zh-CN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及其</a:t>
            </a:r>
            <a:r>
              <a:rPr lang="zh-CN" altLang="en-US" dirty="0">
                <a:ea typeface="宋体" panose="02010600030101010101" pitchFamily="2" charset="-122"/>
              </a:rPr>
              <a:t>各子类代码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4. </a:t>
            </a:r>
            <a:r>
              <a:rPr lang="zh-CN" altLang="en-US">
                <a:ea typeface="宋体" pitchFamily="2" charset="-122"/>
              </a:rPr>
              <a:t>检验</a:t>
            </a:r>
            <a:r>
              <a:rPr lang="zh-CN" altLang="en-US" dirty="0">
                <a:ea typeface="宋体" pitchFamily="2" charset="-122"/>
              </a:rPr>
              <a:t>代码</a:t>
            </a:r>
            <a:r>
              <a:rPr lang="zh-CN" altLang="en-US">
                <a:ea typeface="宋体" pitchFamily="2" charset="-122"/>
              </a:rPr>
              <a:t>的正确性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34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109" y="1277035"/>
            <a:ext cx="7777537" cy="3377158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zh-CN" altLang="en-US">
                <a:ea typeface="宋体" pitchFamily="2" charset="-122"/>
              </a:rPr>
              <a:t>项目</a:t>
            </a:r>
            <a:r>
              <a:rPr lang="en-US" altLang="zh-CN">
                <a:ea typeface="宋体" pitchFamily="2" charset="-122"/>
              </a:rPr>
              <a:t>view</a:t>
            </a:r>
            <a:r>
              <a:rPr lang="zh-CN" altLang="en-US">
                <a:ea typeface="宋体" pitchFamily="2" charset="-122"/>
              </a:rPr>
              <a:t>包中</a:t>
            </a:r>
            <a:r>
              <a:rPr lang="zh-CN" altLang="en-US" dirty="0">
                <a:ea typeface="宋体" pitchFamily="2" charset="-122"/>
              </a:rPr>
              <a:t>提供了</a:t>
            </a:r>
            <a:r>
              <a:rPr lang="en-US" altLang="zh-CN" dirty="0">
                <a:ea typeface="宋体" pitchFamily="2" charset="-122"/>
              </a:rPr>
              <a:t>TSUtility.java</a:t>
            </a:r>
            <a:r>
              <a:rPr lang="zh-CN" altLang="en-US" dirty="0">
                <a:ea typeface="宋体" pitchFamily="2" charset="-122"/>
              </a:rPr>
              <a:t>类，可用来方便地实现键盘访问。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该类提供了以下静态方法：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char </a:t>
            </a:r>
            <a:r>
              <a:rPr lang="en-US" altLang="zh-CN" dirty="0" err="1">
                <a:ea typeface="宋体" pitchFamily="2" charset="-122"/>
              </a:rPr>
              <a:t>readMenuSelection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该方法读取键盘，如果用户键入</a:t>
            </a:r>
            <a:r>
              <a:rPr lang="en-US" altLang="zh-CN" dirty="0">
                <a:ea typeface="宋体" pitchFamily="2" charset="-122"/>
              </a:rPr>
              <a:t>’1’-’4’</a:t>
            </a:r>
            <a:r>
              <a:rPr lang="zh-CN" altLang="en-US" dirty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void </a:t>
            </a:r>
            <a:r>
              <a:rPr lang="en-US" altLang="zh-CN" dirty="0" err="1">
                <a:ea typeface="宋体" pitchFamily="2" charset="-122"/>
              </a:rPr>
              <a:t>readReturn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该方法提示并等待，直到用户按回车键后返回。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readInt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该方法从键盘读取一个长度不超过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位的整数，并将其作为方法的返回值。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char </a:t>
            </a:r>
            <a:r>
              <a:rPr lang="en-US" altLang="zh-CN" dirty="0" err="1">
                <a:ea typeface="宋体" pitchFamily="2" charset="-122"/>
              </a:rPr>
              <a:t>readConfirmSelection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sz="1350" dirty="0">
                <a:ea typeface="宋体" pitchFamily="2" charset="-122"/>
              </a:rPr>
              <a:t>：</a:t>
            </a:r>
            <a:endParaRPr lang="en-US" altLang="zh-CN" sz="1350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sz="1350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从键盘读取‘</a:t>
            </a:r>
            <a:r>
              <a:rPr lang="en-US" altLang="zh-CN" dirty="0">
                <a:ea typeface="宋体" pitchFamily="2" charset="-122"/>
              </a:rPr>
              <a:t>Y’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’N’</a:t>
            </a:r>
            <a:r>
              <a:rPr lang="zh-CN" altLang="en-US" dirty="0">
                <a:ea typeface="宋体" pitchFamily="2" charset="-122"/>
              </a:rPr>
              <a:t>，并将其作为方法的返回值。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40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Equipment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接口及其实现子类的设计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3853" y="1551682"/>
            <a:ext cx="7263828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model </a:t>
            </a:r>
            <a:r>
              <a:rPr lang="zh-CN" altLang="en-US" sz="1575">
                <a:latin typeface="+mj-lt"/>
                <a:ea typeface="宋体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机器的型号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display </a:t>
            </a:r>
            <a:r>
              <a:rPr lang="zh-CN" altLang="en-US" sz="1575">
                <a:latin typeface="+mj-lt"/>
                <a:ea typeface="宋体" pitchFamily="2" charset="-122"/>
              </a:rPr>
              <a:t>表示显示器名称</a:t>
            </a:r>
            <a:endParaRPr lang="en-US" altLang="zh-CN" sz="1575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type </a:t>
            </a:r>
            <a:r>
              <a:rPr lang="zh-CN" altLang="en-US" sz="1575">
                <a:latin typeface="+mj-lt"/>
                <a:ea typeface="宋体" pitchFamily="2" charset="-122"/>
              </a:rPr>
              <a:t>表示机器的类型</a:t>
            </a:r>
            <a:endParaRPr lang="zh-CN" altLang="en-US" sz="1575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根据需要提供</a:t>
            </a:r>
            <a:r>
              <a:rPr lang="zh-CN" altLang="en-US" dirty="0">
                <a:latin typeface="+mj-lt"/>
                <a:ea typeface="宋体" pitchFamily="2" charset="-122"/>
              </a:rPr>
              <a:t>各属性的</a:t>
            </a:r>
            <a:r>
              <a:rPr lang="en-US" altLang="zh-CN" dirty="0">
                <a:latin typeface="+mj-lt"/>
                <a:ea typeface="宋体" pitchFamily="2" charset="-122"/>
              </a:rPr>
              <a:t>get/set</a:t>
            </a:r>
            <a:r>
              <a:rPr lang="zh-CN" altLang="en-US" dirty="0">
                <a:latin typeface="+mj-lt"/>
                <a:ea typeface="宋体" pitchFamily="2" charset="-122"/>
              </a:rPr>
              <a:t>方法以及重载</a:t>
            </a:r>
            <a:r>
              <a:rPr lang="zh-CN" altLang="en-US">
                <a:latin typeface="+mj-lt"/>
                <a:ea typeface="宋体" pitchFamily="2" charset="-122"/>
              </a:rPr>
              <a:t>构造器</a:t>
            </a:r>
            <a:endParaRPr lang="en-US" altLang="zh-CN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实现类实现接口的方法，返回各自属性的信息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234948"/>
            <a:ext cx="205222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&lt;&lt;interface&gt;&gt;</a:t>
            </a:r>
          </a:p>
          <a:p>
            <a:r>
              <a:rPr lang="en-US" altLang="zh-CN" sz="1200" dirty="0"/>
              <a:t>Equipment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9712" y="1673530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1927445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getDescription</a:t>
            </a:r>
            <a:r>
              <a:rPr lang="en-US" altLang="zh-CN" sz="1200" dirty="0"/>
              <a:t> () : String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1282" y="1234948"/>
            <a:ext cx="26917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NoteBook</a:t>
            </a:r>
            <a:endParaRPr lang="en-US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41281" y="1472165"/>
            <a:ext cx="269172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price: double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9833" y="1910746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NoteBook</a:t>
            </a:r>
            <a:r>
              <a:rPr lang="en-US" altLang="zh-CN" sz="1200" dirty="0"/>
              <a:t>(model: String, price: double)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0301" y="2288788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0301" y="2542704"/>
            <a:ext cx="25756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display: String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0301" y="2981285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PC(model: String, display: String)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9833" y="2415746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Printer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9833" y="2660569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/>
              <a:t>name: String</a:t>
            </a:r>
          </a:p>
          <a:p>
            <a:pPr>
              <a:buFontTx/>
              <a:buChar char="-"/>
            </a:pPr>
            <a:r>
              <a:rPr lang="en-US" altLang="zh-CN" sz="1200"/>
              <a:t> type: 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39833" y="3101325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+ Printer(name: String, type: String)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4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965771" y="1746114"/>
            <a:ext cx="6792583" cy="319869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300" dirty="0">
                <a:latin typeface="+mj-lt"/>
                <a:ea typeface="宋体" pitchFamily="2" charset="-122"/>
              </a:rPr>
              <a:t>说明：</a:t>
            </a:r>
            <a:endParaRPr lang="en-US" altLang="zh-CN" sz="2300" dirty="0">
              <a:latin typeface="+mj-lt"/>
              <a:ea typeface="宋体" pitchFamily="2" charset="-122"/>
            </a:endParaRP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 err="1"/>
              <a:t>memberId</a:t>
            </a:r>
            <a:r>
              <a:rPr lang="en-US" altLang="zh-CN" sz="1950" dirty="0"/>
              <a:t> </a:t>
            </a:r>
            <a:r>
              <a:rPr lang="zh-CN" altLang="en-US" sz="1725" dirty="0">
                <a:latin typeface="+mj-lt"/>
                <a:ea typeface="宋体" pitchFamily="2" charset="-122"/>
              </a:rPr>
              <a:t>用来记录成员加入开发团队后在团队中的</a:t>
            </a:r>
            <a:r>
              <a:rPr lang="en-US" altLang="zh-CN" sz="1725" dirty="0">
                <a:latin typeface="+mj-lt"/>
                <a:ea typeface="宋体" pitchFamily="2" charset="-122"/>
              </a:rPr>
              <a:t>ID</a:t>
            </a: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/>
              <a:t>Status</a:t>
            </a:r>
            <a:r>
              <a:rPr lang="zh-CN" altLang="en-US" sz="1725">
                <a:latin typeface="+mj-lt"/>
                <a:ea typeface="宋体" pitchFamily="2" charset="-122"/>
              </a:rPr>
              <a:t>是项目</a:t>
            </a:r>
            <a:r>
              <a:rPr lang="en-US" altLang="zh-CN" sz="1725">
                <a:latin typeface="+mj-lt"/>
                <a:ea typeface="宋体" pitchFamily="2" charset="-122"/>
              </a:rPr>
              <a:t>service</a:t>
            </a:r>
            <a:r>
              <a:rPr lang="zh-CN" altLang="en-US" sz="1725">
                <a:latin typeface="+mj-lt"/>
                <a:ea typeface="宋体" pitchFamily="2" charset="-122"/>
              </a:rPr>
              <a:t>包下</a:t>
            </a:r>
            <a:r>
              <a:rPr lang="zh-CN" altLang="en-US" sz="1700">
                <a:solidFill>
                  <a:srgbClr val="0000FF"/>
                </a:solidFill>
                <a:latin typeface="+mj-lt"/>
                <a:ea typeface="宋体" pitchFamily="2" charset="-122"/>
              </a:rPr>
              <a:t>自定义的枚举类</a:t>
            </a:r>
            <a:r>
              <a:rPr lang="zh-CN" altLang="en-US" sz="1725">
                <a:latin typeface="+mj-lt"/>
                <a:ea typeface="宋体" pitchFamily="2" charset="-122"/>
              </a:rPr>
              <a:t>，</a:t>
            </a:r>
            <a:r>
              <a:rPr lang="zh-CN" altLang="en-US" sz="1700">
                <a:latin typeface="+mj-lt"/>
                <a:ea typeface="宋体" pitchFamily="2" charset="-122"/>
              </a:rPr>
              <a:t>表示</a:t>
            </a:r>
            <a:r>
              <a:rPr lang="zh-CN" altLang="en-US" sz="1700" dirty="0">
                <a:latin typeface="+mj-lt"/>
                <a:ea typeface="宋体" pitchFamily="2" charset="-122"/>
              </a:rPr>
              <a:t>成员</a:t>
            </a:r>
            <a:r>
              <a:rPr lang="zh-CN" altLang="en-US" sz="1700">
                <a:latin typeface="+mj-lt"/>
                <a:ea typeface="宋体" pitchFamily="2" charset="-122"/>
              </a:rPr>
              <a:t>的状态</a:t>
            </a:r>
            <a:r>
              <a:rPr lang="zh-CN" altLang="en-US" sz="1725">
                <a:latin typeface="+mj-lt"/>
                <a:ea typeface="宋体" pitchFamily="2" charset="-122"/>
              </a:rPr>
              <a:t>。</a:t>
            </a:r>
            <a:endParaRPr lang="en-US" altLang="zh-CN" sz="1725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itchFamily="2" charset="-122"/>
              </a:rPr>
              <a:t>FREE-</a:t>
            </a:r>
            <a:r>
              <a:rPr lang="zh-CN" altLang="en-US" sz="1725">
                <a:solidFill>
                  <a:srgbClr val="0000FF"/>
                </a:solidFill>
                <a:latin typeface="+mj-lt"/>
                <a:ea typeface="宋体" pitchFamily="2" charset="-122"/>
              </a:rPr>
              <a:t>空闲</a:t>
            </a:r>
            <a:endParaRPr lang="en-US" altLang="zh-CN" sz="1725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itchFamily="2" charset="-122"/>
              </a:rPr>
              <a:t>BUSY-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已加入开发团队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VOCATION-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正在休假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/>
              <a:t>equipment </a:t>
            </a:r>
            <a:r>
              <a:rPr lang="zh-CN" altLang="en-US" sz="1950" dirty="0">
                <a:latin typeface="+mj-lt"/>
                <a:ea typeface="宋体" pitchFamily="2" charset="-122"/>
              </a:rPr>
              <a:t>表示该成员领用的设备</a:t>
            </a:r>
            <a:endParaRPr lang="en-US" altLang="zh-CN" sz="1950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325" dirty="0">
                <a:latin typeface="+mj-lt"/>
                <a:ea typeface="宋体" pitchFamily="2" charset="-122"/>
              </a:rPr>
              <a:t>可</a:t>
            </a:r>
            <a:r>
              <a:rPr lang="zh-CN" altLang="en-US" sz="2325">
                <a:latin typeface="+mj-lt"/>
                <a:ea typeface="宋体" pitchFamily="2" charset="-122"/>
              </a:rPr>
              <a:t>根据需要为</a:t>
            </a:r>
            <a:r>
              <a:rPr lang="zh-CN" altLang="en-US" sz="2325" dirty="0">
                <a:latin typeface="+mj-lt"/>
                <a:ea typeface="宋体" pitchFamily="2" charset="-122"/>
              </a:rPr>
              <a:t>类提供各属性的</a:t>
            </a:r>
            <a:r>
              <a:rPr lang="en-US" altLang="zh-CN" sz="2325" dirty="0">
                <a:latin typeface="+mj-lt"/>
                <a:ea typeface="宋体" pitchFamily="2" charset="-122"/>
              </a:rPr>
              <a:t>get/set</a:t>
            </a:r>
            <a:r>
              <a:rPr lang="zh-CN" altLang="en-US" sz="2325" dirty="0">
                <a:latin typeface="+mj-lt"/>
                <a:ea typeface="宋体" pitchFamily="2" charset="-122"/>
              </a:rPr>
              <a:t>方法以及</a:t>
            </a:r>
            <a:r>
              <a:rPr lang="zh-CN" altLang="en-US" sz="2325" dirty="0">
                <a:ea typeface="宋体" pitchFamily="2" charset="-122"/>
              </a:rPr>
              <a:t>重载</a:t>
            </a:r>
            <a:r>
              <a:rPr lang="zh-CN" altLang="en-US" sz="2325" dirty="0">
                <a:latin typeface="+mj-lt"/>
                <a:ea typeface="宋体" pitchFamily="2" charset="-122"/>
              </a:rPr>
              <a:t>构造器</a:t>
            </a:r>
            <a:endParaRPr lang="en-US" altLang="zh-CN" sz="2325" dirty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4140" y="1221601"/>
            <a:ext cx="2616091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4140" y="1471932"/>
            <a:ext cx="2616092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</a:t>
            </a:r>
            <a:r>
              <a:rPr lang="en-US" altLang="zh-CN" sz="1200" dirty="0" err="1"/>
              <a:t>name:String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age: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salary: double 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54140" y="2279846"/>
            <a:ext cx="261609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+Employee(id: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double) 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9772" y="1221602"/>
            <a:ext cx="30250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Programmer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73" y="1471933"/>
            <a:ext cx="3026523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>
                <a:solidFill>
                  <a:srgbClr val="0000FF"/>
                </a:solidFill>
              </a:rPr>
              <a:t> status</a:t>
            </a:r>
            <a:r>
              <a:rPr lang="en-US" altLang="zh-CN" sz="1200">
                <a:solidFill>
                  <a:srgbClr val="0000FF"/>
                </a:solidFill>
              </a:rPr>
              <a:t>: Status = FREE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>
              <a:buFontTx/>
              <a:buChar char="-"/>
            </a:pPr>
            <a:r>
              <a:rPr lang="en-US" altLang="zh-CN" sz="1200" dirty="0"/>
              <a:t> equipment: Equipment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72" y="2092087"/>
            <a:ext cx="302652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+Programmer(id: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    equipment: Equipment)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880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329" y="430809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굴림"/>
              </a:rPr>
              <a:t>Status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009412"/>
            <a:ext cx="8748929" cy="7584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altLang="zh-CN" dirty="0">
                <a:ea typeface="宋体" pitchFamily="2" charset="-122"/>
              </a:rPr>
              <a:t>Status</a:t>
            </a:r>
            <a:r>
              <a:rPr lang="zh-CN" altLang="en-US" dirty="0">
                <a:ea typeface="宋体" pitchFamily="2" charset="-122"/>
              </a:rPr>
              <a:t>枚举类位于</a:t>
            </a:r>
            <a:r>
              <a:rPr lang="en-US" altLang="zh-CN" dirty="0" err="1"/>
              <a:t>com.atguigu.team.service</a:t>
            </a:r>
            <a:r>
              <a:rPr lang="zh-CN" altLang="en-US">
                <a:ea typeface="宋体" pitchFamily="2" charset="-122"/>
              </a:rPr>
              <a:t>包中，封装员工的状态。其</a:t>
            </a:r>
            <a:r>
              <a:rPr lang="zh-CN" altLang="en-US" dirty="0">
                <a:ea typeface="宋体" pitchFamily="2" charset="-122"/>
              </a:rPr>
              <a:t>代码</a:t>
            </a:r>
            <a:r>
              <a:rPr lang="zh-CN" altLang="en-US">
                <a:ea typeface="宋体" pitchFamily="2" charset="-122"/>
              </a:rPr>
              <a:t>如下：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220" y="1767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54013">
              <a:buNone/>
              <a:defRPr/>
            </a:pPr>
            <a:r>
              <a:rPr lang="en-US" altLang="zh-CN"/>
              <a:t>package com.atguigu.team.service;</a:t>
            </a:r>
          </a:p>
          <a:p>
            <a:pPr marL="800100" lvl="1" indent="-354013">
              <a:buNone/>
              <a:defRPr/>
            </a:pPr>
            <a:endParaRPr lang="en-US" altLang="zh-CN"/>
          </a:p>
          <a:p>
            <a:pPr marL="800100" lvl="1" indent="-354013">
              <a:buNone/>
              <a:defRPr/>
            </a:pPr>
            <a:r>
              <a:rPr lang="en-US" altLang="zh-CN"/>
              <a:t>public enum Status {</a:t>
            </a:r>
          </a:p>
          <a:p>
            <a:pPr marL="800100" lvl="1" indent="-354013">
              <a:buNone/>
              <a:defRPr/>
            </a:pPr>
            <a:r>
              <a:rPr lang="en-US" altLang="zh-CN"/>
              <a:t>      FREE, BUSY, VOCATION</a:t>
            </a:r>
          </a:p>
          <a:p>
            <a:pPr marL="800100" lvl="1" indent="-354013">
              <a:buNone/>
              <a:defRPr/>
            </a:pPr>
            <a:r>
              <a:rPr lang="en-US" altLang="zh-CN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10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1018" y="1835015"/>
            <a:ext cx="6914507" cy="2961617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bonus</a:t>
            </a:r>
            <a:r>
              <a:rPr lang="zh-CN" altLang="en-US" sz="1575">
                <a:latin typeface="+mj-lt"/>
                <a:ea typeface="宋体" pitchFamily="2" charset="-122"/>
              </a:rPr>
              <a:t> 表示奖金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stock </a:t>
            </a:r>
            <a:r>
              <a:rPr lang="zh-CN" altLang="en-US" sz="1575">
                <a:latin typeface="+mj-lt"/>
                <a:ea typeface="宋体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公司奖励的股票数量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可</a:t>
            </a:r>
            <a:r>
              <a:rPr lang="zh-CN" altLang="en-US">
                <a:latin typeface="+mj-lt"/>
                <a:ea typeface="宋体" pitchFamily="2" charset="-122"/>
              </a:rPr>
              <a:t>根据需要</a:t>
            </a:r>
            <a:r>
              <a:rPr lang="zh-CN" altLang="en-US">
                <a:ea typeface="宋体" pitchFamily="2" charset="-122"/>
              </a:rPr>
              <a:t>为</a:t>
            </a:r>
            <a:r>
              <a:rPr lang="zh-CN" altLang="en-US" dirty="0">
                <a:ea typeface="宋体" pitchFamily="2" charset="-122"/>
              </a:rPr>
              <a:t>类</a:t>
            </a:r>
            <a:r>
              <a:rPr lang="zh-CN" altLang="en-US" dirty="0">
                <a:latin typeface="+mj-lt"/>
                <a:ea typeface="宋体" pitchFamily="2" charset="-122"/>
              </a:rPr>
              <a:t>提供各属性的</a:t>
            </a:r>
            <a:r>
              <a:rPr lang="en-US" altLang="zh-CN" dirty="0">
                <a:latin typeface="+mj-lt"/>
                <a:ea typeface="宋体" pitchFamily="2" charset="-122"/>
              </a:rPr>
              <a:t>get/set</a:t>
            </a:r>
            <a:r>
              <a:rPr lang="zh-CN" altLang="en-US" dirty="0">
                <a:latin typeface="+mj-lt"/>
                <a:ea typeface="宋体" pitchFamily="2" charset="-122"/>
              </a:rPr>
              <a:t>方法以及重载构造器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576" y="1287364"/>
            <a:ext cx="274965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Designer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0576" y="1541280"/>
            <a:ext cx="274965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bonus : double</a:t>
            </a:r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20576" y="1979861"/>
            <a:ext cx="2749656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Designer(id: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equipment: Equipment,</a:t>
            </a:r>
          </a:p>
          <a:p>
            <a:pPr algn="l"/>
            <a:r>
              <a:rPr lang="en-US" altLang="zh-CN" sz="1200" dirty="0"/>
              <a:t>                   bonus : double) 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73" y="1291293"/>
            <a:ext cx="27388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Architect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73" y="1537734"/>
            <a:ext cx="27388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stock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71" y="1976937"/>
            <a:ext cx="2738847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+Architect 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equipment: Equipment,</a:t>
            </a:r>
          </a:p>
          <a:p>
            <a:pPr algn="l"/>
            <a:r>
              <a:rPr lang="en-US" altLang="zh-CN" sz="1200" dirty="0"/>
              <a:t>                   bonus : double, stock 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301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2465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包中的类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044" y="1545636"/>
            <a:ext cx="7633699" cy="266774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pitchFamily="2" charset="-122"/>
              </a:rPr>
              <a:t>类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charset="-122"/>
              </a:rPr>
              <a:t>类中临时添加一个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方法中，作为单元测试方法。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在方法中创建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charset="-122"/>
              </a:rPr>
              <a:t>对象，然后分别用模拟数据调用该对象的各个方法，以测试是否正确。</a:t>
            </a:r>
            <a:endParaRPr lang="en-US" altLang="zh-CN" dirty="0">
              <a:ea typeface="宋体" charset="-122"/>
            </a:endParaRPr>
          </a:p>
          <a:p>
            <a:pPr marL="342900" indent="-342900">
              <a:buNone/>
              <a:defRPr/>
            </a:pPr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注：测试应细化到包含了所有非正常的情况，以确保方法完全正确。</a:t>
            </a:r>
            <a:endParaRPr lang="en-US" altLang="zh-CN" dirty="0">
              <a:ea typeface="宋体" charset="-122"/>
            </a:endParaRPr>
          </a:p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宋体" charset="-122"/>
              </a:rPr>
              <a:t>重复</a:t>
            </a:r>
            <a:r>
              <a:rPr lang="en-US" altLang="zh-CN" dirty="0">
                <a:ea typeface="宋体" charset="-122"/>
              </a:rPr>
              <a:t>1-3</a:t>
            </a:r>
            <a:r>
              <a:rPr lang="zh-CN" altLang="en-US" dirty="0">
                <a:ea typeface="宋体" charset="-122"/>
              </a:rPr>
              <a:t>步，完成</a:t>
            </a:r>
            <a:r>
              <a:rPr lang="en-US" altLang="zh-CN" dirty="0" err="1">
                <a:ea typeface="宋体" charset="-122"/>
              </a:rPr>
              <a:t>TeamService</a:t>
            </a:r>
            <a:r>
              <a:rPr lang="zh-CN" altLang="en-US" dirty="0">
                <a:ea typeface="宋体" charset="-122"/>
              </a:rPr>
              <a:t>类</a:t>
            </a:r>
            <a:r>
              <a:rPr lang="zh-CN" altLang="en-US">
                <a:ea typeface="宋体" charset="-122"/>
              </a:rPr>
              <a:t>的开发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34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094" y="434833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6724" y="1203385"/>
            <a:ext cx="8188503" cy="372581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ea typeface="新宋体" panose="02010609030101010101" pitchFamily="49" charset="-122"/>
              </a:rPr>
              <a:t>功能：负责将</a:t>
            </a:r>
            <a:r>
              <a:rPr lang="en-US" altLang="zh-CN">
                <a:ea typeface="新宋体" panose="02010609030101010101" pitchFamily="49" charset="-122"/>
              </a:rPr>
              <a:t>Data</a:t>
            </a:r>
            <a:r>
              <a:rPr lang="zh-CN" altLang="en-US">
                <a:ea typeface="新宋体" panose="02010609030101010101" pitchFamily="49" charset="-122"/>
              </a:rPr>
              <a:t>中的数据封装到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数组中，同时提供相关操作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的方法。</a:t>
            </a:r>
            <a:endParaRPr lang="en-US" altLang="zh-CN"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employees</a:t>
            </a:r>
            <a:r>
              <a:rPr lang="zh-CN" altLang="en-US" sz="1575">
                <a:latin typeface="+mj-lt"/>
                <a:ea typeface="宋体" pitchFamily="2" charset="-122"/>
              </a:rPr>
              <a:t>用来保存公司</a:t>
            </a:r>
            <a:r>
              <a:rPr lang="zh-CN" altLang="en-US" sz="1575">
                <a:ea typeface="宋体" pitchFamily="2" charset="-122"/>
              </a:rPr>
              <a:t>所有</a:t>
            </a:r>
            <a:r>
              <a:rPr lang="zh-CN" altLang="en-US" sz="1575">
                <a:latin typeface="+mj-lt"/>
                <a:ea typeface="宋体" pitchFamily="2" charset="-122"/>
              </a:rPr>
              <a:t>员工</a:t>
            </a:r>
            <a:r>
              <a:rPr lang="zh-CN" altLang="en-US" sz="1575" dirty="0">
                <a:latin typeface="+mj-lt"/>
                <a:ea typeface="宋体" pitchFamily="2" charset="-122"/>
              </a:rPr>
              <a:t>对象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NameListService</a:t>
            </a:r>
            <a:r>
              <a:rPr lang="en-US" altLang="zh-CN" dirty="0"/>
              <a:t>()</a:t>
            </a:r>
            <a:r>
              <a:rPr lang="zh-CN" altLang="en-US" sz="1575" dirty="0">
                <a:latin typeface="+mj-lt"/>
                <a:ea typeface="宋体" pitchFamily="2" charset="-122"/>
              </a:rPr>
              <a:t>构造器：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根据项目提供的</a:t>
            </a:r>
            <a:r>
              <a:rPr lang="en-US" altLang="zh-CN" sz="1575" dirty="0">
                <a:latin typeface="+mj-lt"/>
                <a:ea typeface="宋体" pitchFamily="2" charset="-122"/>
              </a:rPr>
              <a:t>Data</a:t>
            </a:r>
            <a:r>
              <a:rPr lang="zh-CN" altLang="en-US" sz="1575" dirty="0">
                <a:latin typeface="+mj-lt"/>
                <a:ea typeface="宋体" pitchFamily="2" charset="-122"/>
              </a:rPr>
              <a:t>类构建相应大小的</a:t>
            </a:r>
            <a:r>
              <a:rPr lang="en-US" altLang="zh-CN" sz="1575" dirty="0">
                <a:latin typeface="+mj-lt"/>
                <a:ea typeface="宋体" pitchFamily="2" charset="-122"/>
              </a:rPr>
              <a:t>employees</a:t>
            </a:r>
            <a:r>
              <a:rPr lang="zh-CN" altLang="en-US" sz="1575" dirty="0">
                <a:latin typeface="+mj-lt"/>
                <a:ea typeface="宋体" pitchFamily="2" charset="-122"/>
              </a:rPr>
              <a:t>数组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再根据</a:t>
            </a:r>
            <a:r>
              <a:rPr lang="en-US" altLang="zh-CN" sz="1575" dirty="0">
                <a:ea typeface="宋体" pitchFamily="2" charset="-122"/>
              </a:rPr>
              <a:t>Data</a:t>
            </a:r>
            <a:r>
              <a:rPr lang="zh-CN" altLang="en-US" sz="1575" dirty="0">
                <a:ea typeface="宋体" pitchFamily="2" charset="-122"/>
              </a:rPr>
              <a:t>类中的数据构建不同的对象，包括</a:t>
            </a:r>
            <a:r>
              <a:rPr lang="en-US" altLang="zh-CN" sz="1575" dirty="0">
                <a:ea typeface="宋体" pitchFamily="2" charset="-122"/>
              </a:rPr>
              <a:t>Employee</a:t>
            </a:r>
            <a:r>
              <a:rPr lang="zh-CN" altLang="en-US" sz="1575" dirty="0">
                <a:ea typeface="宋体" pitchFamily="2" charset="-122"/>
              </a:rPr>
              <a:t>、</a:t>
            </a:r>
            <a:r>
              <a:rPr lang="en-US" altLang="zh-CN" sz="1575" dirty="0">
                <a:ea typeface="宋体" pitchFamily="2" charset="-122"/>
              </a:rPr>
              <a:t>Programmer</a:t>
            </a:r>
            <a:r>
              <a:rPr lang="zh-CN" altLang="en-US" sz="1575" dirty="0">
                <a:ea typeface="宋体" pitchFamily="2" charset="-122"/>
              </a:rPr>
              <a:t>、</a:t>
            </a:r>
            <a:r>
              <a:rPr lang="en-US" altLang="zh-CN" sz="1575" dirty="0">
                <a:ea typeface="宋体" pitchFamily="2" charset="-122"/>
              </a:rPr>
              <a:t>Designer</a:t>
            </a:r>
            <a:r>
              <a:rPr lang="zh-CN" altLang="en-US" sz="1575" dirty="0">
                <a:ea typeface="宋体" pitchFamily="2" charset="-122"/>
              </a:rPr>
              <a:t>和</a:t>
            </a:r>
            <a:r>
              <a:rPr lang="en-US" altLang="zh-CN" sz="1575" dirty="0">
                <a:ea typeface="宋体" pitchFamily="2" charset="-122"/>
              </a:rPr>
              <a:t>Architect</a:t>
            </a:r>
            <a:r>
              <a:rPr lang="zh-CN" altLang="en-US" sz="1575" dirty="0">
                <a:ea typeface="宋体" pitchFamily="2" charset="-122"/>
              </a:rPr>
              <a:t>对象，以及相关联</a:t>
            </a:r>
            <a:r>
              <a:rPr lang="zh-CN" altLang="en-US" sz="1575">
                <a:ea typeface="宋体" pitchFamily="2" charset="-122"/>
              </a:rPr>
              <a:t>的</a:t>
            </a:r>
            <a:r>
              <a:rPr lang="en-US" altLang="zh-CN" sz="1575">
                <a:ea typeface="宋体" pitchFamily="2" charset="-122"/>
              </a:rPr>
              <a:t>Equipment</a:t>
            </a:r>
            <a:r>
              <a:rPr lang="zh-CN" altLang="en-US" sz="1575" dirty="0">
                <a:ea typeface="宋体" pitchFamily="2" charset="-122"/>
              </a:rPr>
              <a:t>子类的对象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将对象存于数组中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575" dirty="0">
                <a:ea typeface="宋体" pitchFamily="2" charset="-122"/>
              </a:rPr>
              <a:t>Data</a:t>
            </a:r>
            <a:r>
              <a:rPr lang="zh-CN" altLang="en-US" sz="1575" dirty="0">
                <a:ea typeface="宋体" pitchFamily="2" charset="-122"/>
              </a:rPr>
              <a:t>类位于</a:t>
            </a:r>
            <a:r>
              <a:rPr lang="en-US" altLang="zh-CN" sz="1575" dirty="0" err="1">
                <a:ea typeface="宋体" pitchFamily="2" charset="-122"/>
              </a:rPr>
              <a:t>com.atguigu.team.service</a:t>
            </a:r>
            <a:r>
              <a:rPr lang="zh-CN" altLang="en-US" sz="1575" dirty="0">
                <a:ea typeface="宋体" pitchFamily="2" charset="-122"/>
              </a:rPr>
              <a:t>包中</a:t>
            </a:r>
            <a:endParaRPr lang="en-US" altLang="zh-CN" sz="1575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1874" y="106488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21874" y="1532129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1874" y="131610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</a:p>
        </p:txBody>
      </p:sp>
    </p:spTree>
    <p:extLst>
      <p:ext uri="{BB962C8B-B14F-4D97-AF65-F5344CB8AC3E}">
        <p14:creationId xmlns:p14="http://schemas.microsoft.com/office/powerpoint/2010/main" val="210473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519522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8787" y="1360100"/>
            <a:ext cx="7459038" cy="361235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/>
              <a:t>getAllEmployees </a:t>
            </a:r>
            <a:r>
              <a:rPr lang="en-US" altLang="zh-CN" dirty="0"/>
              <a:t>()</a:t>
            </a:r>
            <a:r>
              <a:rPr lang="zh-CN" altLang="en-US" sz="1575" dirty="0">
                <a:latin typeface="+mj-lt"/>
                <a:ea typeface="宋体" pitchFamily="2" charset="-122"/>
              </a:rPr>
              <a:t>方法：获取当前所有员工。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返回：包含所有员工对象的数组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getEmployee</a:t>
            </a:r>
            <a:r>
              <a:rPr lang="en-US" altLang="zh-CN" dirty="0"/>
              <a:t>(id :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sz="1575" dirty="0">
                <a:ea typeface="宋体" pitchFamily="2" charset="-122"/>
              </a:rPr>
              <a:t>方法：获取指定</a:t>
            </a:r>
            <a:r>
              <a:rPr lang="en-US" altLang="zh-CN" sz="1575" dirty="0">
                <a:ea typeface="宋体" pitchFamily="2" charset="-122"/>
              </a:rPr>
              <a:t>ID</a:t>
            </a:r>
            <a:r>
              <a:rPr lang="zh-CN" altLang="en-US" sz="1575" dirty="0">
                <a:ea typeface="宋体" pitchFamily="2" charset="-122"/>
              </a:rPr>
              <a:t>的员工对象。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itchFamily="2" charset="-122"/>
              </a:rPr>
              <a:t>参数：指定员工的</a:t>
            </a:r>
            <a:r>
              <a:rPr lang="en-US" altLang="zh-CN" sz="1575" dirty="0">
                <a:ea typeface="宋体" pitchFamily="2" charset="-122"/>
              </a:rPr>
              <a:t>ID</a:t>
            </a: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itchFamily="2" charset="-122"/>
              </a:rPr>
              <a:t>返回：指定员工对象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异常：</a:t>
            </a:r>
            <a:r>
              <a:rPr lang="zh-CN" altLang="en-US" sz="1575" dirty="0">
                <a:solidFill>
                  <a:srgbClr val="0066FF"/>
                </a:solidFill>
                <a:latin typeface="+mj-lt"/>
                <a:ea typeface="宋体" pitchFamily="2" charset="-122"/>
              </a:rPr>
              <a:t>找不到指定的员工</a:t>
            </a:r>
            <a:endParaRPr lang="en-US" altLang="zh-CN" sz="1575" dirty="0">
              <a:solidFill>
                <a:srgbClr val="0066FF"/>
              </a:solidFill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latin typeface="+mj-lt"/>
                <a:ea typeface="宋体" pitchFamily="2" charset="-122"/>
              </a:rPr>
              <a:t>在</a:t>
            </a:r>
            <a:r>
              <a:rPr lang="en-US" altLang="zh-CN">
                <a:latin typeface="+mj-lt"/>
                <a:ea typeface="宋体" pitchFamily="2" charset="-122"/>
              </a:rPr>
              <a:t>service</a:t>
            </a:r>
            <a:r>
              <a:rPr lang="zh-CN" altLang="en-US">
                <a:latin typeface="+mj-lt"/>
                <a:ea typeface="宋体" pitchFamily="2" charset="-122"/>
              </a:rPr>
              <a:t>子包下提供自定义异常类：</a:t>
            </a:r>
            <a:r>
              <a:rPr lang="en-US" altLang="zh-CN">
                <a:solidFill>
                  <a:srgbClr val="0066FF"/>
                </a:solidFill>
                <a:latin typeface="+mj-lt"/>
                <a:ea typeface="宋体" pitchFamily="2" charset="-122"/>
              </a:rPr>
              <a:t>TeamException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latin typeface="+mj-lt"/>
                <a:ea typeface="宋体" pitchFamily="2" charset="-122"/>
              </a:rPr>
              <a:t>另外</a:t>
            </a:r>
            <a:r>
              <a:rPr lang="zh-CN" altLang="en-US" dirty="0">
                <a:latin typeface="+mj-lt"/>
                <a:ea typeface="宋体" pitchFamily="2" charset="-122"/>
              </a:rPr>
              <a:t>，可根据需要</a:t>
            </a:r>
            <a:r>
              <a:rPr lang="zh-CN" altLang="en-US" dirty="0">
                <a:ea typeface="宋体" pitchFamily="2" charset="-122"/>
              </a:rPr>
              <a:t>自行添加其他方法或</a:t>
            </a:r>
            <a:r>
              <a:rPr lang="zh-CN" altLang="en-US" dirty="0">
                <a:latin typeface="+mj-lt"/>
                <a:ea typeface="宋体" pitchFamily="2" charset="-122"/>
              </a:rPr>
              <a:t>重载构造器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1730" y="122160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1730" y="1688845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1730" y="147282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</a:p>
        </p:txBody>
      </p:sp>
    </p:spTree>
    <p:extLst>
      <p:ext uri="{BB962C8B-B14F-4D97-AF65-F5344CB8AC3E}">
        <p14:creationId xmlns:p14="http://schemas.microsoft.com/office/powerpoint/2010/main" val="30941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目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47272" y="1266840"/>
            <a:ext cx="7767263" cy="3519157"/>
          </a:xfrm>
        </p:spPr>
        <p:txBody>
          <a:bodyPr>
            <a:normAutofit/>
          </a:bodyPr>
          <a:lstStyle/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模拟实现一个基于文本界面</a:t>
            </a:r>
            <a:r>
              <a:rPr lang="zh-CN" altLang="en-US" sz="2000">
                <a:ea typeface="宋体" pitchFamily="2" charset="-122"/>
              </a:rPr>
              <a:t>的</a:t>
            </a:r>
            <a:r>
              <a:rPr lang="en-US" altLang="zh-CN" sz="2000">
                <a:ea typeface="宋体" pitchFamily="2" charset="-122"/>
              </a:rPr>
              <a:t>《</a:t>
            </a:r>
            <a:r>
              <a:rPr lang="zh-CN" altLang="en-US" sz="2000">
                <a:ea typeface="宋体" pitchFamily="2" charset="-122"/>
              </a:rPr>
              <a:t>优尚开发团队调度系统</a:t>
            </a:r>
            <a:r>
              <a:rPr lang="en-US" altLang="zh-CN" sz="2000">
                <a:ea typeface="宋体" pitchFamily="2" charset="-122"/>
              </a:rPr>
              <a:t>》</a:t>
            </a:r>
            <a:endParaRPr lang="en-US" altLang="zh-CN" sz="2000" dirty="0">
              <a:ea typeface="宋体" pitchFamily="2" charset="-122"/>
            </a:endParaRPr>
          </a:p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ea typeface="宋体" charset="-122"/>
              </a:rPr>
              <a:t>熟悉</a:t>
            </a:r>
            <a:r>
              <a:rPr lang="en-US" altLang="zh-CN" sz="2000" dirty="0">
                <a:ea typeface="宋体" charset="-122"/>
              </a:rPr>
              <a:t>Java</a:t>
            </a:r>
            <a:r>
              <a:rPr lang="zh-CN" altLang="en-US" sz="2000" dirty="0">
                <a:ea typeface="宋体" charset="-122"/>
              </a:rPr>
              <a:t>面向对象的高级特性，进一步掌握编程技巧和调试技巧</a:t>
            </a:r>
            <a:endParaRPr lang="zh-CN" altLang="en-US" sz="2000" dirty="0">
              <a:ea typeface="宋体" pitchFamily="2" charset="-122"/>
            </a:endParaRPr>
          </a:p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主要涉及以下知识点：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pitchFamily="2" charset="-122"/>
              </a:rPr>
              <a:t>类</a:t>
            </a:r>
            <a:r>
              <a:rPr lang="zh-CN" altLang="en-US" sz="1800">
                <a:solidFill>
                  <a:srgbClr val="FF0000"/>
                </a:solidFill>
                <a:ea typeface="宋体" pitchFamily="2" charset="-122"/>
              </a:rPr>
              <a:t>的继承性和多态性</a:t>
            </a:r>
            <a:endParaRPr lang="zh-CN" altLang="en-US" sz="18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>
                <a:solidFill>
                  <a:srgbClr val="FF0000"/>
                </a:solidFill>
                <a:ea typeface="宋体" pitchFamily="2" charset="-122"/>
              </a:rPr>
              <a:t>对象的值传递、接口</a:t>
            </a:r>
            <a:endParaRPr lang="en-US" altLang="zh-CN" sz="18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static</a:t>
            </a: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final</a:t>
            </a: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修饰符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特殊类</a:t>
            </a:r>
            <a:r>
              <a:rPr lang="zh-CN" altLang="en-US" sz="1800">
                <a:solidFill>
                  <a:srgbClr val="FF0000"/>
                </a:solidFill>
                <a:ea typeface="宋体" charset="-122"/>
              </a:rPr>
              <a:t>的使用：包装类、抽象类、枚举类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异常处理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88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47965" y="1365437"/>
            <a:ext cx="7582328" cy="361235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功能：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关于开发团队成员的管理：添加、删除等。</a:t>
            </a:r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说明</a:t>
            </a:r>
            <a:r>
              <a:rPr lang="zh-CN" altLang="en-US" dirty="0">
                <a:latin typeface="+mj-lt"/>
                <a:ea typeface="宋体" pitchFamily="2" charset="-122"/>
              </a:rPr>
              <a:t>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 dirty="0">
                <a:latin typeface="+mj-lt"/>
                <a:ea typeface="宋体" pitchFamily="2" charset="-122"/>
              </a:rPr>
              <a:t>counter</a:t>
            </a:r>
            <a:r>
              <a:rPr lang="zh-CN" altLang="en-US" sz="1575" dirty="0">
                <a:latin typeface="+mj-lt"/>
                <a:ea typeface="宋体" pitchFamily="2" charset="-122"/>
              </a:rPr>
              <a:t>为</a:t>
            </a:r>
            <a:r>
              <a:rPr lang="zh-CN" altLang="en-US" sz="1575" dirty="0">
                <a:solidFill>
                  <a:srgbClr val="0000FF"/>
                </a:solidFill>
                <a:latin typeface="+mj-lt"/>
                <a:ea typeface="宋体" pitchFamily="2" charset="-122"/>
              </a:rPr>
              <a:t>静态变量</a:t>
            </a:r>
            <a:r>
              <a:rPr lang="zh-CN" altLang="en-US" sz="1575" dirty="0">
                <a:latin typeface="+mj-lt"/>
                <a:ea typeface="宋体" pitchFamily="2" charset="-122"/>
              </a:rPr>
              <a:t>，用来为开发团队新增成员自动生成团队中的唯一</a:t>
            </a:r>
            <a:r>
              <a:rPr lang="en-US" altLang="zh-CN" sz="1575" dirty="0">
                <a:latin typeface="+mj-lt"/>
                <a:ea typeface="宋体" pitchFamily="2" charset="-122"/>
              </a:rPr>
              <a:t>ID</a:t>
            </a:r>
            <a:r>
              <a:rPr lang="zh-CN" altLang="en-US" sz="1575" dirty="0">
                <a:latin typeface="+mj-lt"/>
                <a:ea typeface="宋体" pitchFamily="2" charset="-122"/>
              </a:rPr>
              <a:t>，即</a:t>
            </a:r>
            <a:r>
              <a:rPr lang="en-US" altLang="zh-CN" sz="1575" dirty="0" err="1">
                <a:latin typeface="+mj-lt"/>
                <a:ea typeface="宋体" pitchFamily="2" charset="-122"/>
              </a:rPr>
              <a:t>memberId</a:t>
            </a:r>
            <a:r>
              <a:rPr lang="zh-CN" altLang="en-US" sz="1575" dirty="0">
                <a:latin typeface="+mj-lt"/>
                <a:ea typeface="宋体" pitchFamily="2" charset="-122"/>
              </a:rPr>
              <a:t>。（提示：应使用增</a:t>
            </a:r>
            <a:r>
              <a:rPr lang="en-US" altLang="zh-CN" sz="1575" dirty="0">
                <a:latin typeface="+mj-lt"/>
                <a:ea typeface="宋体" pitchFamily="2" charset="-122"/>
              </a:rPr>
              <a:t>1</a:t>
            </a:r>
            <a:r>
              <a:rPr lang="zh-CN" altLang="en-US" sz="1575" dirty="0">
                <a:latin typeface="+mj-lt"/>
                <a:ea typeface="宋体" pitchFamily="2" charset="-122"/>
              </a:rPr>
              <a:t>的方式）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itchFamily="2" charset="-122"/>
              </a:rPr>
              <a:t>MAX_MEMBER</a:t>
            </a:r>
            <a:r>
              <a:rPr lang="zh-CN" altLang="en-US" sz="1575">
                <a:latin typeface="+mj-lt"/>
                <a:ea typeface="宋体" pitchFamily="2" charset="-122"/>
              </a:rPr>
              <a:t>：表示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开发团队最大成员数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itchFamily="2" charset="-122"/>
              </a:rPr>
              <a:t>team</a:t>
            </a:r>
            <a:r>
              <a:rPr lang="zh-CN" altLang="en-US" sz="1575">
                <a:latin typeface="+mj-lt"/>
                <a:ea typeface="宋体" pitchFamily="2" charset="-122"/>
              </a:rPr>
              <a:t>数组：用来</a:t>
            </a:r>
            <a:r>
              <a:rPr lang="zh-CN" altLang="en-US" sz="1575" dirty="0">
                <a:latin typeface="+mj-lt"/>
                <a:ea typeface="宋体" pitchFamily="2" charset="-122"/>
              </a:rPr>
              <a:t>保存当前团队中的各成员对象 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ea typeface="宋体" panose="02010600030101010101" pitchFamily="2" charset="-122"/>
              </a:rPr>
              <a:t>total</a:t>
            </a:r>
            <a:r>
              <a:rPr lang="zh-CN" altLang="en-US" sz="1575">
                <a:ea typeface="宋体" panose="02010600030101010101" pitchFamily="2" charset="-122"/>
              </a:rPr>
              <a:t>：</a:t>
            </a:r>
            <a:r>
              <a:rPr lang="zh-CN" altLang="en-US" sz="1575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zh-CN" altLang="en-US" sz="1575" dirty="0">
                <a:latin typeface="+mj-lt"/>
                <a:ea typeface="宋体" pitchFamily="2" charset="-122"/>
              </a:rPr>
              <a:t>团队成员的实际人数</a:t>
            </a:r>
            <a:endParaRPr lang="en-US" altLang="zh-CN" sz="1575" dirty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563" y="1275607"/>
            <a:ext cx="47535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09563" y="2340618"/>
            <a:ext cx="475357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9563" y="1532704"/>
            <a:ext cx="4753574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counter: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1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MAX_MEMBER: final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5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team: Programmer[] = new Programmer[MAX_MEMBER];</a:t>
            </a:r>
          </a:p>
          <a:p>
            <a:pPr algn="l"/>
            <a:r>
              <a:rPr lang="en-US" altLang="zh-CN" sz="1200" dirty="0"/>
              <a:t>- total: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243703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729" y="387755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05840" y="1200150"/>
            <a:ext cx="7498080" cy="384204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900" dirty="0">
                <a:latin typeface="+mj-lt"/>
                <a:ea typeface="宋体" pitchFamily="2" charset="-122"/>
              </a:rPr>
              <a:t>说明：</a:t>
            </a:r>
            <a:endParaRPr lang="en-US" altLang="zh-CN" sz="29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getTeam</a:t>
            </a:r>
            <a:r>
              <a:rPr lang="en-US" altLang="zh-CN" sz="2500" dirty="0"/>
              <a:t>()</a:t>
            </a:r>
            <a:r>
              <a:rPr lang="zh-CN" altLang="en-US" sz="2500" dirty="0">
                <a:latin typeface="+mj-lt"/>
                <a:ea typeface="宋体" pitchFamily="2" charset="-122"/>
              </a:rPr>
              <a:t>方法：返回当前团队的所有对象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itchFamily="2" charset="-122"/>
              </a:rPr>
              <a:t>返回：包含所有成员对象的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500" dirty="0"/>
              <a:t>，</a:t>
            </a:r>
            <a:r>
              <a:rPr lang="zh-CN" altLang="en-US" sz="2500" dirty="0">
                <a:latin typeface="+mj-lt"/>
                <a:ea typeface="宋体" pitchFamily="2" charset="-122"/>
              </a:rPr>
              <a:t>数组大小与成员人数一致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addMember</a:t>
            </a:r>
            <a:r>
              <a:rPr lang="en-US" altLang="zh-CN" sz="2500" dirty="0"/>
              <a:t>(e: Employee)</a:t>
            </a:r>
            <a:r>
              <a:rPr lang="zh-CN" altLang="en-US" sz="2500" dirty="0">
                <a:ea typeface="宋体" pitchFamily="2" charset="-122"/>
              </a:rPr>
              <a:t>方法：向团队中添加成员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itchFamily="2" charset="-122"/>
              </a:rPr>
              <a:t>参数：待添加成员的对象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itchFamily="2" charset="-122"/>
              </a:rPr>
              <a:t>异常：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添加失败，</a:t>
            </a:r>
            <a:r>
              <a:rPr lang="en-US" altLang="zh-CN" sz="2500" dirty="0">
                <a:solidFill>
                  <a:srgbClr val="FF0000"/>
                </a:solidFill>
              </a:rPr>
              <a:t> </a:t>
            </a:r>
            <a:r>
              <a:rPr lang="en-US" altLang="zh-CN" sz="2500" dirty="0" err="1">
                <a:solidFill>
                  <a:srgbClr val="FF0000"/>
                </a:solidFill>
                <a:latin typeface="+mj-lt"/>
                <a:ea typeface="宋体" pitchFamily="2" charset="-122"/>
              </a:rPr>
              <a:t>TeamException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中包含了失败原因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removeMember</a:t>
            </a:r>
            <a:r>
              <a:rPr lang="en-US" altLang="zh-CN" sz="2500" dirty="0"/>
              <a:t>(</a:t>
            </a:r>
            <a:r>
              <a:rPr lang="en-US" altLang="zh-CN" sz="2500" dirty="0" err="1"/>
              <a:t>memberId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int</a:t>
            </a:r>
            <a:r>
              <a:rPr lang="en-US" altLang="zh-CN" sz="2500" dirty="0">
                <a:latin typeface="+mj-lt"/>
                <a:ea typeface="宋体" pitchFamily="2" charset="-122"/>
              </a:rPr>
              <a:t>)</a:t>
            </a:r>
            <a:r>
              <a:rPr lang="zh-CN" altLang="en-US" sz="2500" dirty="0">
                <a:latin typeface="+mj-lt"/>
                <a:ea typeface="宋体" pitchFamily="2" charset="-122"/>
              </a:rPr>
              <a:t>方法：从团队中删除成员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itchFamily="2" charset="-122"/>
              </a:rPr>
              <a:t>参数：待删除成员的</a:t>
            </a:r>
            <a:r>
              <a:rPr lang="en-US" altLang="zh-CN" sz="2500" dirty="0" err="1"/>
              <a:t>memberId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>
                <a:ea typeface="宋体" pitchFamily="2" charset="-122"/>
              </a:rPr>
              <a:t>异常：</a:t>
            </a:r>
            <a:r>
              <a:rPr lang="zh-CN" altLang="en-US" sz="2500">
                <a:solidFill>
                  <a:srgbClr val="FF0000"/>
                </a:solidFill>
                <a:ea typeface="宋体" pitchFamily="2" charset="-122"/>
              </a:rPr>
              <a:t>找不到指定</a:t>
            </a:r>
            <a:r>
              <a:rPr lang="en-US" altLang="zh-CN" sz="2500">
                <a:solidFill>
                  <a:srgbClr val="FF0000"/>
                </a:solidFill>
                <a:ea typeface="宋体" pitchFamily="2" charset="-122"/>
              </a:rPr>
              <a:t>memberId</a:t>
            </a:r>
            <a:r>
              <a:rPr lang="zh-CN" altLang="en-US" sz="2500">
                <a:solidFill>
                  <a:srgbClr val="FF0000"/>
                </a:solidFill>
                <a:ea typeface="宋体" pitchFamily="2" charset="-122"/>
              </a:rPr>
              <a:t>的员工，删除失败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z="2850" dirty="0">
                <a:latin typeface="+mj-lt"/>
                <a:ea typeface="宋体" pitchFamily="2" charset="-122"/>
              </a:rPr>
              <a:t>另外，可根据需要</a:t>
            </a:r>
            <a:r>
              <a:rPr lang="zh-CN" altLang="en-US" sz="2850" dirty="0">
                <a:ea typeface="宋体" pitchFamily="2" charset="-122"/>
              </a:rPr>
              <a:t>自行添加其他方法或</a:t>
            </a:r>
            <a:r>
              <a:rPr lang="zh-CN" altLang="en-US" sz="2850" dirty="0">
                <a:latin typeface="+mj-lt"/>
                <a:ea typeface="宋体" pitchFamily="2" charset="-122"/>
              </a:rPr>
              <a:t>重载构造器</a:t>
            </a:r>
            <a:endParaRPr lang="en-US" altLang="zh-CN" sz="2850" dirty="0">
              <a:latin typeface="+mj-lt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160" y="1030697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53160" y="1552187"/>
            <a:ext cx="442849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3160" y="1284613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3331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7865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包中类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925" y="1436722"/>
            <a:ext cx="6856716" cy="239771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 err="1">
                <a:ea typeface="宋体" charset="-122"/>
              </a:rPr>
              <a:t>TeamView</a:t>
            </a:r>
            <a:r>
              <a:rPr lang="zh-CN" altLang="en-US" dirty="0">
                <a:ea typeface="宋体" pitchFamily="2" charset="-122"/>
              </a:rPr>
              <a:t>类，逐一实现各个方法，并编译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执行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方法中，测试软件全部功能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05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676" y="411510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40431" y="1324939"/>
            <a:ext cx="7058347" cy="373108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None/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600" dirty="0">
                <a:latin typeface="+mj-lt"/>
                <a:ea typeface="宋体" pitchFamily="2" charset="-122"/>
              </a:rPr>
              <a:t>说明：</a:t>
            </a:r>
            <a:endParaRPr lang="en-US" altLang="zh-CN" sz="26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>
                <a:latin typeface="+mj-lt"/>
                <a:ea typeface="宋体" pitchFamily="2" charset="-122"/>
              </a:rPr>
              <a:t>listSvc</a:t>
            </a:r>
            <a:r>
              <a:rPr lang="zh-CN" altLang="en-US" sz="2025" dirty="0">
                <a:latin typeface="+mj-lt"/>
                <a:ea typeface="宋体" pitchFamily="2" charset="-122"/>
              </a:rPr>
              <a:t>和</a:t>
            </a:r>
            <a:r>
              <a:rPr lang="en-US" altLang="zh-CN" sz="2025" dirty="0" err="1">
                <a:latin typeface="+mj-lt"/>
                <a:ea typeface="宋体" pitchFamily="2" charset="-122"/>
              </a:rPr>
              <a:t>teamSvc</a:t>
            </a:r>
            <a:r>
              <a:rPr lang="zh-CN" altLang="en-US" sz="2025" dirty="0">
                <a:latin typeface="+mj-lt"/>
                <a:ea typeface="宋体" pitchFamily="2" charset="-122"/>
              </a:rPr>
              <a:t>属性：供类中的方法使用</a:t>
            </a:r>
            <a:endParaRPr lang="en-US" altLang="zh-CN" sz="2025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/>
              <a:t>enterMainMenu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方法：主界面显示及控制方法。</a:t>
            </a:r>
            <a:endParaRPr lang="en-US" altLang="zh-CN" sz="2025" dirty="0"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25" dirty="0">
                <a:ea typeface="宋体" pitchFamily="2" charset="-122"/>
              </a:rPr>
              <a:t>以下方法仅供</a:t>
            </a:r>
            <a:r>
              <a:rPr lang="en-US" altLang="zh-CN" sz="2025" dirty="0" err="1">
                <a:ea typeface="宋体" pitchFamily="2" charset="-122"/>
              </a:rPr>
              <a:t>enterMainMenu</a:t>
            </a:r>
            <a:r>
              <a:rPr lang="en-US" altLang="zh-CN" sz="2025" dirty="0">
                <a:ea typeface="宋体" pitchFamily="2" charset="-122"/>
              </a:rPr>
              <a:t>()</a:t>
            </a:r>
            <a:r>
              <a:rPr lang="zh-CN" altLang="en-US" sz="2025" dirty="0">
                <a:ea typeface="宋体" pitchFamily="2" charset="-122"/>
              </a:rPr>
              <a:t>方法调用：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>
                <a:ea typeface="宋体" pitchFamily="2" charset="-122"/>
              </a:rPr>
              <a:t>listAllEmployees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方法：以表格形式列出公司</a:t>
            </a:r>
            <a:r>
              <a:rPr lang="zh-CN" altLang="en-US" sz="2025">
                <a:ea typeface="宋体" pitchFamily="2" charset="-122"/>
              </a:rPr>
              <a:t>所有成员</a:t>
            </a:r>
            <a:endParaRPr lang="en-US" altLang="zh-CN" sz="2025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>
                <a:ea typeface="宋体" pitchFamily="2" charset="-122"/>
              </a:rPr>
              <a:t>getTeam()</a:t>
            </a:r>
            <a:r>
              <a:rPr lang="zh-CN" altLang="en-US" sz="2025">
                <a:ea typeface="宋体" pitchFamily="2" charset="-122"/>
              </a:rPr>
              <a:t>方法：显示团队成员列表操作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addMember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方法：实现添加成员操作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deleteMember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方法：实现删除成员操作</a:t>
            </a:r>
            <a:endParaRPr lang="en-US" altLang="zh-CN" sz="2025" dirty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3369" y="981071"/>
            <a:ext cx="4000859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TeamView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23369" y="1664535"/>
            <a:ext cx="4000859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enterMainMenu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/>
              <a:t>- listAllEmployees</a:t>
            </a:r>
            <a:r>
              <a:rPr lang="en-US" altLang="zh-CN" sz="1200" dirty="0"/>
              <a:t>(): </a:t>
            </a:r>
            <a:r>
              <a:rPr lang="en-US" altLang="zh-CN" sz="1200"/>
              <a:t>void </a:t>
            </a:r>
          </a:p>
          <a:p>
            <a:pPr algn="l"/>
            <a:r>
              <a:rPr lang="en-US" altLang="zh-CN" sz="1200"/>
              <a:t>- getTeam():void</a:t>
            </a:r>
            <a:endParaRPr lang="en-US" altLang="zh-CN" sz="1200" dirty="0"/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deleteMember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u="sng" dirty="0"/>
              <a:t>main(</a:t>
            </a:r>
            <a:r>
              <a:rPr lang="en-US" altLang="zh-CN" sz="1200" u="sng" dirty="0" err="1"/>
              <a:t>args</a:t>
            </a:r>
            <a:r>
              <a:rPr lang="en-US" altLang="zh-CN" sz="1200" u="sng" dirty="0"/>
              <a:t>: String[])</a:t>
            </a:r>
            <a:r>
              <a:rPr lang="en-US" altLang="zh-CN" sz="1200" dirty="0"/>
              <a:t> : void </a:t>
            </a:r>
            <a:endParaRPr lang="en-US" altLang="zh-CN" sz="12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623369" y="1220223"/>
            <a:ext cx="400085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listSvc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teamSvc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3915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01384" y="1338759"/>
            <a:ext cx="7664522" cy="2688711"/>
          </a:xfrm>
        </p:spPr>
        <p:txBody>
          <a:bodyPr>
            <a:normAutofit/>
          </a:bodyPr>
          <a:lstStyle/>
          <a:p>
            <a:pPr marL="267891" indent="-267891">
              <a:lnSpc>
                <a:spcPct val="100000"/>
              </a:lnSpc>
              <a:defRPr/>
            </a:pPr>
            <a:r>
              <a:rPr lang="zh-CN" altLang="en-US" sz="2000">
                <a:ea typeface="宋体" pitchFamily="2" charset="-122"/>
              </a:rPr>
              <a:t>该</a:t>
            </a:r>
            <a:r>
              <a:rPr lang="zh-CN" altLang="en-US" sz="2000" dirty="0">
                <a:ea typeface="宋体" pitchFamily="2" charset="-122"/>
              </a:rPr>
              <a:t>软件实现以下功能：</a:t>
            </a:r>
            <a:endParaRPr lang="en-US" altLang="zh-CN" sz="20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软件启动时，根据给定的数据创建公司部分成员列表（数组）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根据菜单提示，基于现有的</a:t>
            </a:r>
            <a:r>
              <a:rPr lang="zh-CN" altLang="en-US" sz="1600" u="sng" dirty="0">
                <a:ea typeface="宋体" pitchFamily="2" charset="-122"/>
              </a:rPr>
              <a:t>公司成员</a:t>
            </a:r>
            <a:r>
              <a:rPr lang="zh-CN" altLang="en-US" sz="1600" dirty="0">
                <a:ea typeface="宋体" pitchFamily="2" charset="-122"/>
              </a:rPr>
              <a:t>，组建一个</a:t>
            </a:r>
            <a:r>
              <a:rPr lang="zh-CN" altLang="en-US" sz="1600" u="sng" dirty="0">
                <a:ea typeface="宋体" pitchFamily="2" charset="-122"/>
              </a:rPr>
              <a:t>开发团队</a:t>
            </a:r>
            <a:r>
              <a:rPr lang="zh-CN" altLang="en-US" sz="1600" dirty="0">
                <a:ea typeface="宋体" pitchFamily="2" charset="-122"/>
              </a:rPr>
              <a:t>以开发一个新的项目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组建过程包括将成员插入到团队中，或从团队中删除某成员，还可以列出团队</a:t>
            </a:r>
            <a:r>
              <a:rPr lang="zh-CN" altLang="en-US" sz="1600">
                <a:ea typeface="宋体" pitchFamily="2" charset="-122"/>
              </a:rPr>
              <a:t>中现有成员</a:t>
            </a:r>
            <a:r>
              <a:rPr lang="zh-CN" altLang="en-US" sz="1600" dirty="0">
                <a:ea typeface="宋体" pitchFamily="2" charset="-122"/>
              </a:rPr>
              <a:t>的列表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开发团队成员包括架构师、设计师和程序员</a:t>
            </a:r>
            <a:endParaRPr lang="en-US" altLang="zh-CN" sz="1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14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4352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996593" y="1248381"/>
            <a:ext cx="7500135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本软件采用单级菜单方式工作。当软件运行时，主界面显示</a:t>
            </a:r>
            <a:r>
              <a:rPr lang="zh-CN" altLang="en-US" sz="1500">
                <a:ea typeface="宋体" pitchFamily="2" charset="-122"/>
              </a:rPr>
              <a:t>公司成员的</a:t>
            </a:r>
            <a:r>
              <a:rPr lang="zh-CN" altLang="en-US" sz="1500" dirty="0">
                <a:ea typeface="宋体" pitchFamily="2" charset="-122"/>
              </a:rPr>
              <a:t>列表，如下：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优尚开发团队调度系统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  年龄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         职位 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奖金        股票     领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用设备</a:t>
            </a: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 云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22      3000.0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15000.0   2000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T4(6000.0)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李彦宏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23       7000.0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(NEC17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24       7300.0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三星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雷军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28       10000.0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5000.0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佳能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2900(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7361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661" y="518022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585627" y="1141538"/>
            <a:ext cx="8096035" cy="353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当选择“</a:t>
            </a:r>
            <a:r>
              <a:rPr kumimoji="1" lang="zh-CN" altLang="en-US" sz="1500" kern="0" dirty="0">
                <a:solidFill>
                  <a:srgbClr val="C00000"/>
                </a:solidFill>
                <a:latin typeface="Times New Roman"/>
                <a:ea typeface="宋体" pitchFamily="2" charset="-122"/>
              </a:rPr>
              <a:t>添</a:t>
            </a:r>
            <a:r>
              <a:rPr kumimoji="1" lang="zh-CN" altLang="en-US" sz="1500" kern="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zh-CN" altLang="en-US" sz="1400" kern="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</a:t>
            </a:r>
            <a:r>
              <a:rPr kumimoji="1" lang="zh-CN" altLang="en-US" sz="1500" kern="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队成</a:t>
            </a:r>
            <a:r>
              <a:rPr kumimoji="1" lang="zh-CN" altLang="en-US" sz="1500" kern="0" dirty="0">
                <a:solidFill>
                  <a:srgbClr val="C00000"/>
                </a:solidFill>
                <a:latin typeface="Times New Roman"/>
                <a:ea typeface="宋体" pitchFamily="2" charset="-122"/>
              </a:rPr>
              <a:t>员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”菜单时，将执行从列表中添加指定（通过</a:t>
            </a:r>
            <a:r>
              <a:rPr kumimoji="1" lang="en-US" altLang="zh-CN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ID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）成员到</a:t>
            </a:r>
            <a:r>
              <a:rPr kumimoji="1" lang="zh-CN" altLang="en-US" sz="1500" u="sng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开发团队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的</a:t>
            </a:r>
            <a:r>
              <a:rPr kumimoji="1" lang="zh-CN" altLang="en-US" sz="1500" ker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功能：</a:t>
            </a:r>
            <a:endParaRPr kumimoji="1" lang="en-US" altLang="zh-CN" sz="150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</a:t>
            </a:r>
            <a:r>
              <a:rPr kumimoji="1" lang="zh-CN" altLang="en-US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  </a:t>
            </a: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添加成功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添加成功后，按回车键将重新显示主界面。</a:t>
            </a:r>
            <a:endParaRPr kumimoji="1" lang="en-US" altLang="zh-CN" sz="165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开发团队人员组成要求：</a:t>
            </a:r>
            <a:endParaRPr kumimoji="1" lang="en-US" altLang="zh-CN" sz="1650" kern="0" dirty="0">
              <a:solidFill>
                <a:srgbClr val="0066FF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最多一名架构师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最多两名设计师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最多三名程序员</a:t>
            </a:r>
            <a:endParaRPr kumimoji="1" lang="en-US" altLang="zh-CN" sz="1500" kern="0" dirty="0">
              <a:solidFill>
                <a:srgbClr val="0066FF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8358" y="45898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21145" y="920648"/>
            <a:ext cx="8034391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如果添加操作因某种原因失败，将显示类似以下信息（失败原因视具体原因而不同）：</a:t>
            </a:r>
            <a:endParaRPr kumimoji="1" lang="en-US" altLang="zh-CN" sz="150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添加失败，原因：</a:t>
            </a:r>
            <a:r>
              <a:rPr kumimoji="1" lang="zh-CN" altLang="en-US" sz="1125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该员工已是某团队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65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1650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失败信息包含以下几种：</a:t>
            </a:r>
            <a:endParaRPr kumimoji="1" lang="en-US" altLang="zh-CN" sz="1650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成员已满，无法添加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该成员不是开发人员，无法添加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该员工已是某团队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成员 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该员工正在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休假，</a:t>
            </a: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无法添加</a:t>
            </a:r>
            <a:endParaRPr kumimoji="1" lang="en-US" altLang="zh-CN" sz="1425" kern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该员工已在本开发团队中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有一名架构师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有两名设计师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有三名程序员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81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9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36998" y="1368880"/>
            <a:ext cx="7900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删除</a:t>
            </a:r>
            <a:r>
              <a:rPr lang="zh-CN" altLang="en-US" sz="1400" dirty="0">
                <a:solidFill>
                  <a:srgbClr val="C00000"/>
                </a:solidFill>
                <a:ea typeface="宋体" pitchFamily="2" charset="-122"/>
              </a:rPr>
              <a:t>团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队成员</a:t>
            </a:r>
            <a:r>
              <a:rPr lang="zh-CN" altLang="en-US" sz="1500" dirty="0">
                <a:ea typeface="宋体" pitchFamily="2" charset="-122"/>
              </a:rPr>
              <a:t>”菜单时，将执行从</a:t>
            </a:r>
            <a:r>
              <a:rPr lang="zh-CN" altLang="en-US" sz="1500" u="sng" dirty="0">
                <a:ea typeface="宋体" pitchFamily="2" charset="-122"/>
              </a:rPr>
              <a:t>开发团队</a:t>
            </a:r>
            <a:r>
              <a:rPr lang="zh-CN" altLang="en-US" sz="1500" dirty="0">
                <a:ea typeface="宋体" pitchFamily="2" charset="-122"/>
              </a:rPr>
              <a:t>中删除指定（通过</a:t>
            </a:r>
            <a:r>
              <a:rPr lang="en-US" altLang="zh-CN" sz="1500" dirty="0" err="1">
                <a:ea typeface="宋体" pitchFamily="2" charset="-122"/>
              </a:rPr>
              <a:t>TeamID</a:t>
            </a:r>
            <a:r>
              <a:rPr lang="zh-CN" altLang="en-US" sz="1500" dirty="0">
                <a:ea typeface="宋体" pitchFamily="2" charset="-122"/>
              </a:rPr>
              <a:t>）成员的功能：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删除成员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请输入要删除员工的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确认是否删除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(Y/N)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删除成功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删除成功后，按回车键将重新显示主界面。</a:t>
            </a:r>
            <a:endParaRPr lang="en-US" altLang="zh-CN" sz="15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10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677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955497" y="1411658"/>
            <a:ext cx="7592602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sz="1500" dirty="0">
                <a:ea typeface="宋体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团队列表</a:t>
            </a:r>
            <a:r>
              <a:rPr lang="zh-CN" altLang="en-US" sz="1500" dirty="0">
                <a:ea typeface="宋体" pitchFamily="2" charset="-122"/>
              </a:rPr>
              <a:t>”菜单时，将列出开发团队中的现有成员，例如：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500">
              <a:ea typeface="宋体" pitchFamily="2" charset="-122"/>
            </a:endParaRPr>
          </a:p>
          <a:p>
            <a:pPr marL="267891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67891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团队成员列表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TDI/ID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      工资       职位      奖金        股票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2/4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24      7300.0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3/2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15000.0  2000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4/6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任志强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22      6800.0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5/12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杨致远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27      600.0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7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176" y="1112926"/>
            <a:ext cx="81885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该软件由以下三个模块组成：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endParaRPr lang="en-US" altLang="zh-CN" sz="150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>
                <a:ea typeface="宋体" pitchFamily="2" charset="-122"/>
              </a:rPr>
              <a:t>com.atguigu.team.view</a:t>
            </a:r>
            <a:r>
              <a:rPr lang="zh-CN" altLang="en-US" sz="1500" dirty="0">
                <a:ea typeface="宋体" pitchFamily="2" charset="-122"/>
              </a:rPr>
              <a:t>模块为主控模块，负责菜单的显示和处理</a:t>
            </a:r>
            <a:r>
              <a:rPr lang="zh-CN" altLang="en-US" sz="1500">
                <a:ea typeface="宋体" pitchFamily="2" charset="-122"/>
              </a:rPr>
              <a:t>用户操作</a:t>
            </a:r>
            <a:endParaRPr lang="en-US" altLang="zh-CN" sz="1500">
              <a:ea typeface="宋体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500" dirty="0" err="1">
                <a:ea typeface="宋体" pitchFamily="2" charset="-122"/>
              </a:rPr>
              <a:t>com.atguigu.team.service</a:t>
            </a:r>
            <a:r>
              <a:rPr lang="zh-CN" altLang="en-US" sz="1500" dirty="0">
                <a:ea typeface="宋体" pitchFamily="2" charset="-122"/>
              </a:rPr>
              <a:t>模块为实体对象（</a:t>
            </a:r>
            <a:r>
              <a:rPr lang="en-US" altLang="zh-CN" sz="1500" dirty="0">
                <a:ea typeface="宋体" pitchFamily="2" charset="-122"/>
              </a:rPr>
              <a:t>Employee</a:t>
            </a:r>
            <a:r>
              <a:rPr lang="zh-CN" altLang="en-US" sz="1500" dirty="0">
                <a:ea typeface="宋体" pitchFamily="2" charset="-122"/>
              </a:rPr>
              <a:t>及其子类如程序员等）的管理模块，</a:t>
            </a:r>
            <a:r>
              <a:rPr lang="en-US" altLang="zh-CN" sz="1500" dirty="0">
                <a:ea typeface="宋体" pitchFamily="2" charset="-122"/>
              </a:rPr>
              <a:t> </a:t>
            </a:r>
            <a:r>
              <a:rPr lang="en-US" altLang="zh-CN" sz="1500" dirty="0" err="1">
                <a:ea typeface="宋体" pitchFamily="2" charset="-122"/>
              </a:rPr>
              <a:t>NameListService</a:t>
            </a:r>
            <a:r>
              <a:rPr lang="zh-CN" altLang="en-US" sz="1500" dirty="0">
                <a:ea typeface="宋体" pitchFamily="2" charset="-122"/>
              </a:rPr>
              <a:t>和</a:t>
            </a:r>
            <a:r>
              <a:rPr lang="en-US" altLang="zh-CN" sz="1500" dirty="0" err="1">
                <a:ea typeface="宋体" pitchFamily="2" charset="-122"/>
              </a:rPr>
              <a:t>TeamService</a:t>
            </a:r>
            <a:r>
              <a:rPr lang="zh-CN" altLang="en-US" sz="1500" dirty="0">
                <a:ea typeface="宋体" pitchFamily="2" charset="-122"/>
              </a:rPr>
              <a:t>类分别用各自的数组来管理公司员工和开发团队</a:t>
            </a:r>
            <a:r>
              <a:rPr lang="zh-CN" altLang="en-US" sz="1500">
                <a:ea typeface="宋体" pitchFamily="2" charset="-122"/>
              </a:rPr>
              <a:t>成员对象</a:t>
            </a:r>
            <a:endParaRPr lang="en-US" altLang="zh-CN" sz="150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>
                <a:ea typeface="宋体" pitchFamily="2" charset="-122"/>
              </a:rPr>
              <a:t>domain</a:t>
            </a:r>
            <a:r>
              <a:rPr lang="zh-CN" altLang="en-US" sz="1500">
                <a:ea typeface="宋体" pitchFamily="2" charset="-122"/>
              </a:rPr>
              <a:t>模块为</a:t>
            </a:r>
            <a:r>
              <a:rPr lang="en-US" altLang="zh-CN" sz="1500">
                <a:ea typeface="宋体" pitchFamily="2" charset="-122"/>
              </a:rPr>
              <a:t>Employee</a:t>
            </a:r>
            <a:r>
              <a:rPr lang="zh-CN" altLang="en-US" sz="1500">
                <a:ea typeface="宋体" pitchFamily="2" charset="-122"/>
              </a:rPr>
              <a:t>及其子类等</a:t>
            </a:r>
            <a:r>
              <a:rPr lang="en-US" altLang="zh-CN" sz="1500">
                <a:ea typeface="宋体" pitchFamily="2" charset="-122"/>
              </a:rPr>
              <a:t>JavaBean</a:t>
            </a:r>
            <a:r>
              <a:rPr lang="zh-CN" altLang="en-US" sz="1500">
                <a:ea typeface="宋体" pitchFamily="2" charset="-122"/>
              </a:rPr>
              <a:t>类所在的包</a:t>
            </a:r>
            <a:endParaRPr lang="en-US" altLang="zh-CN" sz="1500" dirty="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530849" y="1626421"/>
            <a:ext cx="6082302" cy="2082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770375" y="1680426"/>
            <a:ext cx="1620180" cy="1946351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096189" y="2004463"/>
            <a:ext cx="1458162" cy="129614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8387" y="2352888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NameListService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3" name="TextBox 22"/>
          <p:cNvSpPr txBox="1"/>
          <p:nvPr/>
        </p:nvSpPr>
        <p:spPr>
          <a:xfrm>
            <a:off x="2258207" y="2382505"/>
            <a:ext cx="113412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TeamView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4" name="TextBox 23"/>
          <p:cNvSpPr txBox="1"/>
          <p:nvPr/>
        </p:nvSpPr>
        <p:spPr>
          <a:xfrm>
            <a:off x="3878387" y="2946954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/>
          </a:p>
          <a:p>
            <a:r>
              <a:rPr lang="en-US" altLang="zh-CN" sz="1200"/>
              <a:t>TeamService</a:t>
            </a:r>
          </a:p>
          <a:p>
            <a:endParaRPr lang="zh-CN" altLang="en-US" sz="750" dirty="0"/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3392333" y="2652534"/>
            <a:ext cx="48605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>
            <a:endCxn id="24" idx="1"/>
          </p:cNvCxnSpPr>
          <p:nvPr/>
        </p:nvCxnSpPr>
        <p:spPr bwMode="auto">
          <a:xfrm>
            <a:off x="3392333" y="2814553"/>
            <a:ext cx="486054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5606579" y="1842445"/>
            <a:ext cx="1458162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5402" y="233833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  <a:endParaRPr lang="en-US" altLang="zh-CN" sz="1050" dirty="0"/>
          </a:p>
          <a:p>
            <a:endParaRPr lang="zh-CN" altLang="en-US" sz="75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153" y="1680427"/>
            <a:ext cx="17311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err="1">
                <a:solidFill>
                  <a:schemeClr val="tx1"/>
                </a:solidFill>
              </a:rPr>
              <a:t>com.atguigu.team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4200" y="2058469"/>
            <a:ext cx="58151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8387" y="1989654"/>
            <a:ext cx="140415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TeamException</a:t>
            </a:r>
            <a:endParaRPr lang="en-US" altLang="zh-C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824381" y="1680427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68597" y="1839809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domain</a:t>
            </a:r>
          </a:p>
        </p:txBody>
      </p:sp>
      <p:cxnSp>
        <p:nvCxnSpPr>
          <p:cNvPr id="34" name="直接连接符 33"/>
          <p:cNvCxnSpPr>
            <a:stCxn id="24" idx="3"/>
          </p:cNvCxnSpPr>
          <p:nvPr/>
        </p:nvCxnSpPr>
        <p:spPr bwMode="auto">
          <a:xfrm flipV="1">
            <a:off x="5282543" y="2814553"/>
            <a:ext cx="594066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5282543" y="2652534"/>
            <a:ext cx="59406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2288</Words>
  <Application>Microsoft Office PowerPoint</Application>
  <PresentationFormat>全屏显示(16:9)</PresentationFormat>
  <Paragraphs>368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굴림</vt:lpstr>
      <vt:lpstr>GungsuhChe</vt:lpstr>
      <vt:lpstr>楷体</vt:lpstr>
      <vt:lpstr>宋体</vt:lpstr>
      <vt:lpstr>微软雅黑</vt:lpstr>
      <vt:lpstr>新宋体</vt:lpstr>
      <vt:lpstr>Arial</vt:lpstr>
      <vt:lpstr>Calibri</vt:lpstr>
      <vt:lpstr>Times</vt:lpstr>
      <vt:lpstr>Times New Roman</vt:lpstr>
      <vt:lpstr>Wingdings</vt:lpstr>
      <vt:lpstr>Office 主题</vt:lpstr>
      <vt:lpstr>优尚开发 团队调度系统</vt:lpstr>
      <vt:lpstr>目 标</vt:lpstr>
      <vt:lpstr>需求说明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第1步 — 创建项目基本组件</vt:lpstr>
      <vt:lpstr>键盘访问的实现</vt:lpstr>
      <vt:lpstr>Equipment接口及其实现子类的设计</vt:lpstr>
      <vt:lpstr>Employee类及其子类的设计</vt:lpstr>
      <vt:lpstr>Status类</vt:lpstr>
      <vt:lpstr>Employee类及其子类的设计</vt:lpstr>
      <vt:lpstr>第2步 — 实现service包中的类</vt:lpstr>
      <vt:lpstr>NameListService类的设计</vt:lpstr>
      <vt:lpstr>NameListService类的设计</vt:lpstr>
      <vt:lpstr>TeamService类的设计</vt:lpstr>
      <vt:lpstr>TeamService类的设计</vt:lpstr>
      <vt:lpstr>第3步 — 实现view包中类</vt:lpstr>
      <vt:lpstr>TeamView类的设计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2022-11-29T14:57:09Z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