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it学习分享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git学习分享</a:t>
            </a:r>
          </a:p>
        </p:txBody>
      </p:sp>
      <p:sp>
        <p:nvSpPr>
          <p:cNvPr id="120" name="分享人：缑希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分享人：缑希文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分享内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分享内容</a:t>
            </a:r>
          </a:p>
        </p:txBody>
      </p:sp>
      <p:sp>
        <p:nvSpPr>
          <p:cNvPr id="123" name="深入理解Git 工作区、暂存区和版本库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深入理解Git 工作区、暂存区和版本库</a:t>
            </a:r>
          </a:p>
          <a:p>
            <a:pPr marL="635000" indent="-635000">
              <a:buSzPct val="100000"/>
              <a:buAutoNum type="arabicPeriod" startAt="1"/>
            </a:pPr>
            <a:r>
              <a:t>深入理解git reset命令</a:t>
            </a:r>
          </a:p>
          <a:p>
            <a:pPr marL="635000" indent="-635000">
              <a:buSzPct val="100000"/>
              <a:buAutoNum type="arabicPeriod" startAt="1"/>
            </a:pPr>
            <a:r>
              <a:t>深入理解git checkout命令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深入理解Git 工作区、暂存区和版本库"/>
          <p:cNvSpPr txBox="1"/>
          <p:nvPr>
            <p:ph type="title"/>
          </p:nvPr>
        </p:nvSpPr>
        <p:spPr>
          <a:xfrm>
            <a:off x="952500" y="254000"/>
            <a:ext cx="11099800" cy="740768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ts val="6000"/>
              </a:lnSpc>
              <a:spcBef>
                <a:spcPts val="1000"/>
              </a:spcBef>
              <a:defRPr b="1" sz="252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深入理解Git 工作区、暂存区和版本库</a:t>
            </a:r>
          </a:p>
        </p:txBody>
      </p:sp>
      <p:sp>
        <p:nvSpPr>
          <p:cNvPr id="126" name="工作区：就是你在电脑里能看到的目录。…"/>
          <p:cNvSpPr txBox="1"/>
          <p:nvPr>
            <p:ph type="body" idx="1"/>
          </p:nvPr>
        </p:nvSpPr>
        <p:spPr>
          <a:xfrm>
            <a:off x="952500" y="1041400"/>
            <a:ext cx="11099800" cy="8570913"/>
          </a:xfrm>
          <a:prstGeom prst="rect">
            <a:avLst/>
          </a:prstGeom>
        </p:spPr>
        <p:txBody>
          <a:bodyPr anchor="t"/>
          <a:lstStyle/>
          <a:p>
            <a:pPr marL="180578" indent="-180578" defTabSz="457200">
              <a:lnSpc>
                <a:spcPts val="3500"/>
              </a:lnSpc>
              <a:spcBef>
                <a:spcPts val="1300"/>
              </a:spcBef>
              <a:defRPr sz="1300">
                <a:solidFill>
                  <a:srgbClr val="333333"/>
                </a:solidFill>
              </a:defRPr>
            </a:pPr>
            <a:r>
              <a:rPr b="1"/>
              <a:t>工作区：</a:t>
            </a:r>
            <a:r>
              <a:t>就是你在电脑里能看到的目录。</a:t>
            </a:r>
          </a:p>
          <a:p>
            <a:pPr marL="180578" indent="-180578" defTabSz="457200">
              <a:lnSpc>
                <a:spcPts val="3500"/>
              </a:lnSpc>
              <a:spcBef>
                <a:spcPts val="1300"/>
              </a:spcBef>
              <a:defRPr sz="1300">
                <a:solidFill>
                  <a:srgbClr val="333333"/>
                </a:solidFill>
              </a:defRPr>
            </a:pPr>
            <a:r>
              <a:rPr b="1"/>
              <a:t>版本库：</a:t>
            </a:r>
            <a:r>
              <a:t>工作区有一个隐藏目录.git，这个不算工作区，而是Git的版本库。</a:t>
            </a:r>
          </a:p>
          <a:p>
            <a:pPr marL="180578" indent="-180578" defTabSz="457200">
              <a:lnSpc>
                <a:spcPts val="3500"/>
              </a:lnSpc>
              <a:spcBef>
                <a:spcPts val="1300"/>
              </a:spcBef>
              <a:defRPr sz="1300">
                <a:solidFill>
                  <a:srgbClr val="333333"/>
                </a:solidFill>
              </a:defRPr>
            </a:pPr>
            <a:r>
              <a:rPr b="1"/>
              <a:t>暂存区：</a:t>
            </a:r>
            <a:r>
              <a:t>英文叫stage, 或index。一般存放在 ".git目录下" 下的index文件（.git/index）中，所以我们把暂存区有时也叫作索引（index）。</a:t>
            </a: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SzTx/>
              <a:buNone/>
              <a:defRPr sz="1300">
                <a:solidFill>
                  <a:srgbClr val="333333"/>
                </a:solidFill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SzTx/>
              <a:buNone/>
              <a:defRPr sz="1300">
                <a:solidFill>
                  <a:srgbClr val="333333"/>
                </a:solidFill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SzTx/>
              <a:buNone/>
              <a:defRPr sz="1300">
                <a:solidFill>
                  <a:srgbClr val="333333"/>
                </a:solidFill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SzTx/>
              <a:buNone/>
              <a:defRPr sz="1300">
                <a:solidFill>
                  <a:srgbClr val="333333"/>
                </a:solidFill>
              </a:defRPr>
            </a:pPr>
            <a:r>
              <a:t>下图中的 objects 标识的区域为 Git 的对象库，实际位于 ".git/objects" 目录下，里面包含了创建的各种对象及内容。</a:t>
            </a: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SzTx/>
              <a:buNone/>
              <a:defRPr sz="1300">
                <a:solidFill>
                  <a:srgbClr val="333333"/>
                </a:solidFill>
              </a:defRPr>
            </a:pPr>
            <a:r>
              <a:t>当对工作区修改（或新增）的文件执行 "git add" 命令时，暂存区的目录树被更新，同时工作区修改（或新增）的文件内容被写入到对象库中的一个新的对象中，而该对象的ID被记录在暂存区的文件索引中。</a:t>
            </a: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SzTx/>
              <a:buNone/>
              <a:defRPr sz="1300">
                <a:solidFill>
                  <a:srgbClr val="333333"/>
                </a:solidFill>
              </a:defRPr>
            </a:pPr>
            <a:r>
              <a:t>当执行提交操作（git commit）时，暂存区的目录树写到版本库（对象库）中，master 分支会做相应的更新。即 master 指向的目录树就是提交时暂存区的目录树。</a:t>
            </a:r>
          </a:p>
        </p:txBody>
      </p:sp>
      <p:pic>
        <p:nvPicPr>
          <p:cNvPr id="127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909" y="5389545"/>
            <a:ext cx="6618097" cy="3459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屏幕快照 2018-06-07 上午11.31.00.png" descr="屏幕快照 2018-06-07 上午11.31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03427" y="7351160"/>
            <a:ext cx="4157918" cy="168231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线条"/>
          <p:cNvSpPr/>
          <p:nvPr/>
        </p:nvSpPr>
        <p:spPr>
          <a:xfrm>
            <a:off x="5757019" y="8192317"/>
            <a:ext cx="19169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深入理解git reset命令"/>
          <p:cNvSpPr txBox="1"/>
          <p:nvPr>
            <p:ph type="title"/>
          </p:nvPr>
        </p:nvSpPr>
        <p:spPr>
          <a:xfrm>
            <a:off x="952500" y="254000"/>
            <a:ext cx="11099800" cy="720329"/>
          </a:xfrm>
          <a:prstGeom prst="rect">
            <a:avLst/>
          </a:prstGeom>
        </p:spPr>
        <p:txBody>
          <a:bodyPr/>
          <a:lstStyle>
            <a:lvl1pPr algn="l">
              <a:spcBef>
                <a:spcPts val="4200"/>
              </a:spcBef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深入理解git reset命令</a:t>
            </a:r>
          </a:p>
        </p:txBody>
      </p:sp>
      <p:sp>
        <p:nvSpPr>
          <p:cNvPr id="132" name="reset（重置/撤销） 命令是git中最常用的命令，但也是最危险，最容易被误用的命令。…"/>
          <p:cNvSpPr txBox="1"/>
          <p:nvPr>
            <p:ph type="body" idx="1"/>
          </p:nvPr>
        </p:nvSpPr>
        <p:spPr>
          <a:xfrm>
            <a:off x="955030" y="1058812"/>
            <a:ext cx="11928525" cy="7818488"/>
          </a:xfrm>
          <a:prstGeom prst="rect">
            <a:avLst/>
          </a:prstGeom>
        </p:spPr>
        <p:txBody>
          <a:bodyPr anchor="t"/>
          <a:lstStyle/>
          <a:p>
            <a:pPr marL="0" indent="0" defTabSz="370331">
              <a:lnSpc>
                <a:spcPts val="3000"/>
              </a:lnSpc>
              <a:spcBef>
                <a:spcPts val="0"/>
              </a:spcBef>
              <a:buSzTx/>
              <a:buNone/>
              <a:defRPr sz="1053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reset（重置/撤销） 命令是git中最常用的命令，但也是最危险，最容易被误用的命令。</a:t>
            </a:r>
          </a:p>
          <a:p>
            <a:pPr marL="0" indent="0" defTabSz="370331">
              <a:lnSpc>
                <a:spcPts val="3000"/>
              </a:lnSpc>
              <a:spcBef>
                <a:spcPts val="0"/>
              </a:spcBef>
              <a:buSzTx/>
              <a:buNone/>
              <a:defRPr sz="1053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reset命令有两种用法：</a:t>
            </a:r>
          </a:p>
          <a:p>
            <a:pPr marL="257175" indent="-257175" algn="just" defTabSz="370331">
              <a:lnSpc>
                <a:spcPts val="3300"/>
              </a:lnSpc>
              <a:spcBef>
                <a:spcPts val="1200"/>
              </a:spcBef>
              <a:buSzPct val="100000"/>
              <a:buAutoNum type="arabicPeriod" startAt="1"/>
              <a:defRPr sz="1053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git reset [-q] [commit] [--] &lt;paths&gt;</a:t>
            </a:r>
          </a:p>
          <a:p>
            <a:pPr marL="257175" indent="-257175" algn="just" defTabSz="370331">
              <a:lnSpc>
                <a:spcPts val="3300"/>
              </a:lnSpc>
              <a:spcBef>
                <a:spcPts val="1200"/>
              </a:spcBef>
              <a:buSzPct val="100000"/>
              <a:buAutoNum type="arabicPeriod" startAt="1"/>
              <a:defRPr sz="1053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git reset [--soft | --mixed | --hard | --merge | --keep] [-q] [&lt;commit&gt;]</a:t>
            </a:r>
          </a:p>
          <a:p>
            <a:pPr marL="0" indent="0" algn="just" defTabSz="370331">
              <a:lnSpc>
                <a:spcPts val="3300"/>
              </a:lnSpc>
              <a:spcBef>
                <a:spcPts val="1200"/>
              </a:spcBef>
              <a:buSzTx/>
              <a:buNone/>
              <a:defRPr sz="1053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上面的两种用法的区别在于，第一种在命令中包含路径&lt;paths&gt;。为了避免路径和引用（或者提交ID）同名而发生冲突，可以在&lt;paths&gt;前用两个连续的短线（减号）作为做分隔。以上两种用法，&lt;commit&gt;都是可选项，可以使用引用或提交ID，如果省略则默认使用了HEAD的指向作为提交ID。</a:t>
            </a:r>
          </a:p>
          <a:p>
            <a:pPr marL="0" indent="0" algn="just" defTabSz="370331">
              <a:lnSpc>
                <a:spcPts val="3700"/>
              </a:lnSpc>
              <a:spcBef>
                <a:spcPts val="1200"/>
              </a:spcBef>
              <a:buSzTx/>
              <a:buNone/>
              <a:defRPr sz="1053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1296"/>
              <a:t>第一种用法</a:t>
            </a:r>
            <a:r>
              <a:t>不会重置引用，更不会改变工作区，而是用指定提交状态(&lt;commit&gt;)下的文件(&lt;paths&gt;)替换掉</a:t>
            </a:r>
            <a:r>
              <a:rPr sz="1377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暂存区</a:t>
            </a:r>
            <a:r>
              <a:t>中的文件。  例如命令git reset HEAD &lt;paths&gt;相当于取消之前执行的git add &lt;paths&gt;命令时改变的暂存区。</a:t>
            </a:r>
          </a:p>
          <a:p>
            <a:pPr marL="0" indent="0" algn="just" defTabSz="370331">
              <a:lnSpc>
                <a:spcPts val="3600"/>
              </a:lnSpc>
              <a:spcBef>
                <a:spcPts val="1200"/>
              </a:spcBef>
              <a:buSzTx/>
              <a:buNone/>
              <a:defRPr sz="1053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1296"/>
              <a:t>第二种用法</a:t>
            </a:r>
            <a:r>
              <a:t>（不使用路径&lt;paths&gt;的用法）则会重置引用。根据不同的选项，可以对暂存区或工作区进行重置。参照下面的版本库模型图，来看一看不同的参数对第二种重置语法的影响。</a:t>
            </a:r>
          </a:p>
          <a:p>
            <a:pPr marL="0" indent="0" algn="just" defTabSz="370331">
              <a:lnSpc>
                <a:spcPts val="35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命令格式：git reset [--soft | --mixed | --hard] [&lt;commit&gt;]</a:t>
            </a:r>
          </a:p>
          <a:p>
            <a:pPr marL="0" indent="0" algn="just" defTabSz="370331">
              <a:lnSpc>
                <a:spcPts val="38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1458">
                <a:latin typeface="PingFang SC Semibold"/>
                <a:ea typeface="PingFang SC Semibold"/>
                <a:cs typeface="PingFang SC Semibold"/>
                <a:sym typeface="PingFang SC Semibold"/>
              </a:rPr>
              <a:t>1）</a:t>
            </a:r>
            <a:r>
              <a:t>使用参数</a:t>
            </a:r>
            <a:r>
              <a:rPr sz="1458">
                <a:latin typeface="PingFang SC Semibold"/>
                <a:ea typeface="PingFang SC Semibold"/>
                <a:cs typeface="PingFang SC Semibold"/>
                <a:sym typeface="PingFang SC Semibold"/>
              </a:rPr>
              <a:t>--soft</a:t>
            </a:r>
            <a:r>
              <a:t>，如 git reset --soft &lt;commit&gt;</a:t>
            </a:r>
          </a:p>
          <a:p>
            <a:pPr marL="0" indent="0" algn="just" defTabSz="370331">
              <a:lnSpc>
                <a:spcPts val="35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会执行图中的操作①。即只更改引用的指向，不改变暂存区和工作区。</a:t>
            </a:r>
          </a:p>
          <a:p>
            <a:pPr marL="0" indent="0" algn="just" defTabSz="370331">
              <a:lnSpc>
                <a:spcPts val="38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1377">
                <a:latin typeface="PingFang SC Semibold"/>
                <a:ea typeface="PingFang SC Semibold"/>
                <a:cs typeface="PingFang SC Semibold"/>
                <a:sym typeface="PingFang SC Semibold"/>
              </a:rPr>
              <a:t>2）</a:t>
            </a:r>
            <a:r>
              <a:t>使用参数</a:t>
            </a:r>
            <a:r>
              <a:rPr sz="1458">
                <a:latin typeface="PingFang SC Semibold"/>
                <a:ea typeface="PingFang SC Semibold"/>
                <a:cs typeface="PingFang SC Semibold"/>
                <a:sym typeface="PingFang SC Semibold"/>
              </a:rPr>
              <a:t>--mixed</a:t>
            </a:r>
            <a:r>
              <a:t>或者不使用参数（默认为--mixed），如 git reset &lt;commit&gt;</a:t>
            </a:r>
          </a:p>
          <a:p>
            <a:pPr marL="0" indent="0" algn="just" defTabSz="370331">
              <a:lnSpc>
                <a:spcPts val="35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会执行图中的操作①和②。即更改引用的指向及重置暂存区，但是不改变工作区。</a:t>
            </a:r>
          </a:p>
          <a:p>
            <a:pPr marL="0" indent="0" algn="just" defTabSz="370331">
              <a:lnSpc>
                <a:spcPts val="38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1377">
                <a:latin typeface="PingFang SC Semibold"/>
                <a:ea typeface="PingFang SC Semibold"/>
                <a:cs typeface="PingFang SC Semibold"/>
                <a:sym typeface="PingFang SC Semibold"/>
              </a:rPr>
              <a:t>3）</a:t>
            </a:r>
            <a:r>
              <a:t>使用参数</a:t>
            </a:r>
            <a:r>
              <a:rPr sz="1458">
                <a:latin typeface="PingFang SC Semibold"/>
                <a:ea typeface="PingFang SC Semibold"/>
                <a:cs typeface="PingFang SC Semibold"/>
                <a:sym typeface="PingFang SC Semibold"/>
              </a:rPr>
              <a:t>--hard</a:t>
            </a:r>
            <a:r>
              <a:t>，如git reset --hard &lt;commit&gt;</a:t>
            </a:r>
          </a:p>
          <a:p>
            <a:pPr marL="0" indent="0" algn="just" defTabSz="370331">
              <a:lnSpc>
                <a:spcPts val="35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会执行图中的全部动作①、②、③，即：</a:t>
            </a:r>
          </a:p>
          <a:p>
            <a:pPr marL="0" indent="0" algn="just" defTabSz="370331">
              <a:lnSpc>
                <a:spcPts val="35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①改变引用的指向，引用指向新的提交ID。</a:t>
            </a:r>
          </a:p>
          <a:p>
            <a:pPr marL="0" indent="0" algn="just" defTabSz="370331">
              <a:lnSpc>
                <a:spcPts val="35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②替换暂存区。替换后，暂存区的内容和引用指向的目录树一致。</a:t>
            </a:r>
          </a:p>
          <a:p>
            <a:pPr marL="0" indent="0" algn="just" defTabSz="370331">
              <a:lnSpc>
                <a:spcPts val="35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③替换工作区。替换后，工作区的内容变得和暂存区一致，</a:t>
            </a:r>
          </a:p>
          <a:p>
            <a:pPr lvl="4" marL="0" indent="0" algn="just" defTabSz="370331">
              <a:lnSpc>
                <a:spcPts val="3500"/>
              </a:lnSpc>
              <a:spcBef>
                <a:spcPts val="1200"/>
              </a:spcBef>
              <a:buSzTx/>
              <a:buNone/>
              <a:defRPr sz="1215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也和HEAD所指向的目录树内容相同。</a:t>
            </a:r>
          </a:p>
        </p:txBody>
      </p:sp>
      <p:pic>
        <p:nvPicPr>
          <p:cNvPr id="133" name="屏幕快照 2018-06-07 下午12.47.52.png" descr="屏幕快照 2018-06-07 下午12.47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6357" y="4884737"/>
            <a:ext cx="72390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1"/>
          <p:cNvSpPr txBox="1"/>
          <p:nvPr/>
        </p:nvSpPr>
        <p:spPr>
          <a:xfrm>
            <a:off x="10170515" y="525587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5" name="2"/>
          <p:cNvSpPr txBox="1"/>
          <p:nvPr/>
        </p:nvSpPr>
        <p:spPr>
          <a:xfrm>
            <a:off x="8943973" y="507807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6" name="3"/>
          <p:cNvSpPr txBox="1"/>
          <p:nvPr/>
        </p:nvSpPr>
        <p:spPr>
          <a:xfrm>
            <a:off x="6675808" y="5255870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下面通过一些示例，看一下重置命令的不同用法。…"/>
          <p:cNvSpPr txBox="1"/>
          <p:nvPr>
            <p:ph type="body" idx="1"/>
          </p:nvPr>
        </p:nvSpPr>
        <p:spPr>
          <a:xfrm>
            <a:off x="952500" y="330150"/>
            <a:ext cx="11099800" cy="9093300"/>
          </a:xfrm>
          <a:prstGeom prst="rect">
            <a:avLst/>
          </a:prstGeom>
        </p:spPr>
        <p:txBody>
          <a:bodyPr/>
          <a:lstStyle/>
          <a:p>
            <a:pPr marL="0" indent="0" algn="just" defTabSz="416052">
              <a:lnSpc>
                <a:spcPts val="4300"/>
              </a:lnSpc>
              <a:spcBef>
                <a:spcPts val="140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下面通过一些示例，看一下重置命令的不同用法。</a:t>
            </a:r>
          </a:p>
          <a:p>
            <a:pPr marL="0" indent="0" algn="just" defTabSz="416052">
              <a:lnSpc>
                <a:spcPts val="4600"/>
              </a:lnSpc>
              <a:spcBef>
                <a:spcPts val="1400"/>
              </a:spcBef>
              <a:buSzTx/>
              <a:buNone/>
              <a:defRPr sz="191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1.第一种用法：</a:t>
            </a:r>
            <a:endParaRPr sz="1456"/>
          </a:p>
          <a:p>
            <a:pPr marL="0" indent="0" algn="just" defTabSz="416052">
              <a:lnSpc>
                <a:spcPts val="4300"/>
              </a:lnSpc>
              <a:spcBef>
                <a:spcPts val="140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 $ git reset -- filename</a:t>
            </a:r>
            <a:endParaRPr sz="1274"/>
          </a:p>
          <a:p>
            <a:pPr marL="0" indent="0" algn="just" defTabSz="416052">
              <a:lnSpc>
                <a:spcPts val="4300"/>
              </a:lnSpc>
              <a:spcBef>
                <a:spcPts val="140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仅将文件filename 的改动撤出暂存区，暂存区中其他文件不改变。相当于命令git add filename 的反操作。</a:t>
            </a:r>
            <a:endParaRPr sz="1456"/>
          </a:p>
          <a:p>
            <a:pPr marL="0" indent="0" defTabSz="416052">
              <a:lnSpc>
                <a:spcPts val="3900"/>
              </a:lnSpc>
              <a:spcBef>
                <a:spcPts val="0"/>
              </a:spcBef>
              <a:buSzTx/>
              <a:buNone/>
              <a:defRPr sz="1638">
                <a:latin typeface="Consolas"/>
                <a:ea typeface="Consolas"/>
                <a:cs typeface="Consolas"/>
                <a:sym typeface="Consolas"/>
              </a:defRPr>
            </a:pPr>
            <a:r>
              <a:t>$ git reset HEAD filename</a:t>
            </a:r>
            <a:endParaRPr sz="1274"/>
          </a:p>
          <a:p>
            <a:pPr marL="0" indent="0" algn="just" defTabSz="416052">
              <a:lnSpc>
                <a:spcPts val="4300"/>
              </a:lnSpc>
              <a:spcBef>
                <a:spcPts val="140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同上。</a:t>
            </a:r>
          </a:p>
          <a:p>
            <a:pPr marL="0" indent="0" algn="just" defTabSz="416052">
              <a:lnSpc>
                <a:spcPts val="4600"/>
              </a:lnSpc>
              <a:spcBef>
                <a:spcPts val="1400"/>
              </a:spcBef>
              <a:buSzTx/>
              <a:buNone/>
              <a:defRPr sz="191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2.第二种用法：</a:t>
            </a:r>
            <a:endParaRPr sz="1456"/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SzTx/>
              <a:buNone/>
              <a:defRPr sz="1638">
                <a:latin typeface="Consolas"/>
                <a:ea typeface="Consolas"/>
                <a:cs typeface="Consolas"/>
                <a:sym typeface="Consolas"/>
              </a:defRPr>
            </a:pPr>
            <a:r>
              <a:t>$ git reset（</a:t>
            </a:r>
            <a:r>
              <a:rPr sz="1274"/>
              <a:t>执行上图中的</a:t>
            </a:r>
            <a:r>
              <a:rPr sz="2002"/>
              <a:t>①、②</a:t>
            </a:r>
            <a:r>
              <a:t>）</a:t>
            </a:r>
            <a:endParaRPr sz="1274"/>
          </a:p>
          <a:p>
            <a:pPr marL="0" indent="0" algn="just" defTabSz="416052">
              <a:lnSpc>
                <a:spcPts val="4300"/>
              </a:lnSpc>
              <a:spcBef>
                <a:spcPts val="140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仅用HEAD指向的目录树重置暂存区，工作区不会受到影响，相当于将之前用git add 命令更新到暂存区的内容撤出暂存区。引用也未改变，因为引用重置到HEAD相当于没有重置。</a:t>
            </a:r>
            <a:endParaRPr sz="1456"/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SzTx/>
              <a:buNone/>
              <a:defRPr sz="1638">
                <a:latin typeface="Consolas"/>
                <a:ea typeface="Consolas"/>
                <a:cs typeface="Consolas"/>
                <a:sym typeface="Consolas"/>
              </a:defRPr>
            </a:pPr>
            <a:r>
              <a:t>$ git reset HEAD（</a:t>
            </a:r>
            <a:r>
              <a:rPr sz="1274"/>
              <a:t>执行上图中的</a:t>
            </a:r>
            <a:r>
              <a:rPr sz="2002"/>
              <a:t>①、②</a:t>
            </a:r>
            <a:r>
              <a:t>）</a:t>
            </a:r>
            <a:endParaRPr sz="1274"/>
          </a:p>
          <a:p>
            <a:pPr marL="0" indent="0" algn="just" defTabSz="416052">
              <a:lnSpc>
                <a:spcPts val="4300"/>
              </a:lnSpc>
              <a:spcBef>
                <a:spcPts val="140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同上</a:t>
            </a:r>
            <a:endParaRPr sz="1456"/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SzTx/>
              <a:buNone/>
              <a:defRPr sz="1638">
                <a:latin typeface="Consolas"/>
                <a:ea typeface="Consolas"/>
                <a:cs typeface="Consolas"/>
                <a:sym typeface="Consolas"/>
              </a:defRPr>
            </a:pPr>
            <a:r>
              <a:t>$ git reset HEAD^（</a:t>
            </a:r>
            <a:r>
              <a:rPr sz="1274"/>
              <a:t>执行上图中的</a:t>
            </a:r>
            <a:r>
              <a:rPr sz="2002"/>
              <a:t>①、②</a:t>
            </a:r>
            <a:r>
              <a:t>）</a:t>
            </a:r>
            <a:endParaRPr sz="1274"/>
          </a:p>
          <a:p>
            <a:pPr marL="0" indent="0" algn="just" defTabSz="416052">
              <a:lnSpc>
                <a:spcPts val="4300"/>
              </a:lnSpc>
              <a:spcBef>
                <a:spcPts val="140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工作区不改变，但是暂存区会回退到上一次提交之前，引用也会回退一次。</a:t>
            </a:r>
            <a:endParaRPr sz="1456"/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SzTx/>
              <a:buNone/>
              <a:defRPr sz="1638">
                <a:latin typeface="Consolas"/>
                <a:ea typeface="Consolas"/>
                <a:cs typeface="Consolas"/>
                <a:sym typeface="Consolas"/>
              </a:defRPr>
            </a:pPr>
            <a:r>
              <a:t>$ git reset --mixed HEAD^（</a:t>
            </a:r>
            <a:r>
              <a:rPr sz="1274"/>
              <a:t>执行上图中的</a:t>
            </a:r>
            <a:r>
              <a:rPr sz="2002"/>
              <a:t>①、②</a:t>
            </a:r>
            <a:r>
              <a:t>）</a:t>
            </a:r>
            <a:endParaRPr sz="1274"/>
          </a:p>
          <a:p>
            <a:pPr marL="0" indent="0" algn="just" defTabSz="416052">
              <a:lnSpc>
                <a:spcPts val="4300"/>
              </a:lnSpc>
              <a:spcBef>
                <a:spcPts val="140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同上</a:t>
            </a: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SzTx/>
              <a:buNone/>
              <a:defRPr sz="1638">
                <a:latin typeface="Consolas"/>
                <a:ea typeface="Consolas"/>
                <a:cs typeface="Consolas"/>
                <a:sym typeface="Consolas"/>
              </a:defRPr>
            </a:pPr>
            <a:r>
              <a:t>$ git reset --soft HEAD^（</a:t>
            </a:r>
            <a:r>
              <a:rPr sz="1274"/>
              <a:t>执行上图中的</a:t>
            </a:r>
            <a:r>
              <a:rPr sz="2002"/>
              <a:t>①</a:t>
            </a:r>
            <a:r>
              <a:t>）</a:t>
            </a:r>
            <a:endParaRPr sz="1274"/>
          </a:p>
          <a:p>
            <a:pPr marL="0" indent="0" defTabSz="416052">
              <a:lnSpc>
                <a:spcPts val="4200"/>
              </a:lnSpc>
              <a:spcBef>
                <a:spcPts val="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工作区和暂存区不改变，但是引用向前回退一次，即撤销最新的提交以便重新提交。</a:t>
            </a:r>
            <a:endParaRPr sz="1274"/>
          </a:p>
          <a:p>
            <a:pPr marL="0" indent="0" defTabSz="416052">
              <a:lnSpc>
                <a:spcPts val="4200"/>
              </a:lnSpc>
              <a:spcBef>
                <a:spcPts val="0"/>
              </a:spcBef>
              <a:buSzTx/>
              <a:buNone/>
              <a:defRPr sz="1638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 defTabSz="416052">
              <a:lnSpc>
                <a:spcPts val="4400"/>
              </a:lnSpc>
              <a:spcBef>
                <a:spcPts val="0"/>
              </a:spcBef>
              <a:buSzTx/>
              <a:buNone/>
              <a:defRPr sz="1638">
                <a:latin typeface="Consolas"/>
                <a:ea typeface="Consolas"/>
                <a:cs typeface="Consolas"/>
                <a:sym typeface="Consolas"/>
              </a:defRPr>
            </a:pPr>
            <a:r>
              <a:t>$ git reset --hard HEAD^（</a:t>
            </a:r>
            <a:r>
              <a:rPr sz="1274"/>
              <a:t>执行上图中的</a:t>
            </a:r>
            <a:r>
              <a:rPr sz="2002"/>
              <a:t>①、②、③</a:t>
            </a:r>
            <a:r>
              <a:t>）</a:t>
            </a:r>
            <a:endParaRPr sz="1274"/>
          </a:p>
          <a:p>
            <a:pPr marL="0" indent="0" algn="just" defTabSz="416052">
              <a:lnSpc>
                <a:spcPts val="4300"/>
              </a:lnSpc>
              <a:spcBef>
                <a:spcPts val="1400"/>
              </a:spcBef>
              <a:buSzTx/>
              <a:buNone/>
              <a:defRPr sz="1638">
                <a:solidFill>
                  <a:srgbClr val="4F4F4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solidFill>
                  <a:srgbClr val="000000"/>
                </a:solidFill>
              </a:rPr>
              <a:t>彻底撤销最近的提交。引用回退到前一次，而且工作区和暂存区都会回退到上一次提交的状态。自上一次以来的提交全部丢失。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深入理解git checkout命令"/>
          <p:cNvSpPr txBox="1"/>
          <p:nvPr>
            <p:ph type="title"/>
          </p:nvPr>
        </p:nvSpPr>
        <p:spPr>
          <a:xfrm>
            <a:off x="952500" y="254000"/>
            <a:ext cx="11099800" cy="731937"/>
          </a:xfrm>
          <a:prstGeom prst="rect">
            <a:avLst/>
          </a:prstGeom>
        </p:spPr>
        <p:txBody>
          <a:bodyPr/>
          <a:lstStyle>
            <a:lvl1pPr algn="l">
              <a:spcBef>
                <a:spcPts val="4200"/>
              </a:spcBef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深入理解git checkout命令</a:t>
            </a:r>
          </a:p>
        </p:txBody>
      </p:sp>
      <p:sp>
        <p:nvSpPr>
          <p:cNvPr id="141" name="git checkout命令用于切换分支或恢复工作树文件。git checkout是git最常用的命令之一，同时也是一个很危险的命令，因为这条命令会重写工作区。…"/>
          <p:cNvSpPr txBox="1"/>
          <p:nvPr>
            <p:ph type="body" idx="1"/>
          </p:nvPr>
        </p:nvSpPr>
        <p:spPr>
          <a:xfrm>
            <a:off x="952500" y="974427"/>
            <a:ext cx="11099800" cy="8387061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pPr marL="0" indent="0">
              <a:spcBef>
                <a:spcPts val="3200"/>
              </a:spcBef>
              <a:buSzTx/>
              <a:buNone/>
              <a:defRPr sz="1800"/>
            </a:pPr>
            <a:r>
              <a:t>git checkout命令用于切换分支或恢复工作树文件。git checkout是git最常用的命令之一，同时也是一个很危险的命令，因为这条命令会重写工作区。</a:t>
            </a:r>
          </a:p>
          <a:p>
            <a:pPr marL="0" indent="0">
              <a:spcBef>
                <a:spcPts val="0"/>
              </a:spcBef>
              <a:buSzTx/>
              <a:buNone/>
              <a:defRPr sz="21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用法1</a:t>
            </a:r>
            <a:r>
              <a:t>：更新工作区中的文件以匹配索引或指定树中的版本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1800"/>
            </a:pPr>
            <a:r>
              <a:t>git checkout [&lt;HEAD|--&gt;] &lt;file&gt;</a:t>
            </a:r>
          </a:p>
          <a:p>
            <a:pPr marL="0" indent="0">
              <a:spcBef>
                <a:spcPts val="0"/>
              </a:spcBef>
              <a:buSzTx/>
              <a:buNone/>
              <a:defRPr sz="1800"/>
            </a:pPr>
            <a:r>
              <a:t>如下图：</a:t>
            </a:r>
          </a:p>
          <a:p>
            <a:pPr marL="0" indent="0" defTabSz="457200">
              <a:lnSpc>
                <a:spcPts val="3600"/>
              </a:lnSpc>
              <a:spcBef>
                <a:spcPts val="0"/>
              </a:spcBef>
              <a:buSzTx/>
              <a:buNone/>
              <a:defRPr sz="1800"/>
            </a:pPr>
            <a:r>
              <a:t>当执行 "git checkout ." 或者 "git checkout -- &lt;file&gt;" 命令时，会用暂存区全部或指定的文件替换工作区的文件。这个操作很危险，会清除工作区中未添加到暂存区的改动。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1800"/>
            </a:pPr>
            <a:r>
              <a:t>当执行 "git checkout HEAD ." 或者 "git checkout HEAD &lt;file&gt;" 命令时，会用 HEAD 指向的 master 分支中的全部或者部分文件替换暂存区和以及工作区中的文件。这个命令也是极具危险性的，因为不但会清除工作区中未提交的改动，也会清除暂存区中未提交的改动。</a:t>
            </a:r>
          </a:p>
          <a:p>
            <a:pPr marL="0" indent="0">
              <a:spcBef>
                <a:spcPts val="0"/>
              </a:spcBef>
              <a:buSzTx/>
              <a:buNone/>
              <a:defRPr sz="21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用法2</a:t>
            </a:r>
            <a:r>
              <a:t>：切换不同分支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1800"/>
            </a:pPr>
            <a:r>
              <a:t>git checkout [-b] [&lt;branch&gt;]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1800"/>
            </a:pPr>
            <a:r>
              <a:t>示例：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1800"/>
            </a:pPr>
            <a:r>
              <a:t>git checkout dev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1800"/>
            </a:pPr>
            <a:r>
              <a:t>切换到dev分支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1800"/>
            </a:pPr>
            <a:r>
              <a:t>git checkout -b bug</a:t>
            </a:r>
          </a:p>
          <a:p>
            <a:pPr marL="0" indent="0" defTabSz="457200">
              <a:lnSpc>
                <a:spcPts val="4700"/>
              </a:lnSpc>
              <a:spcBef>
                <a:spcPts val="0"/>
              </a:spcBef>
              <a:buSzTx/>
              <a:buNone/>
              <a:defRPr sz="1800"/>
            </a:pPr>
            <a:r>
              <a:t>新建bug分支并切换到bug分支</a:t>
            </a:r>
          </a:p>
        </p:txBody>
      </p:sp>
      <p:pic>
        <p:nvPicPr>
          <p:cNvPr id="142" name="3.jpg" descr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7110" y="4520703"/>
            <a:ext cx="8674101" cy="453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分享结束，谢谢大家！"/>
          <p:cNvSpPr txBox="1"/>
          <p:nvPr>
            <p:ph type="body" idx="1"/>
          </p:nvPr>
        </p:nvSpPr>
        <p:spPr>
          <a:xfrm>
            <a:off x="952500" y="147320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分享结束，谢谢大家！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