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9" r:id="rId1"/>
  </p:sldMasterIdLst>
  <p:notesMasterIdLst>
    <p:notesMasterId r:id="rId29"/>
  </p:notesMasterIdLst>
  <p:sldIdLst>
    <p:sldId id="256" r:id="rId2"/>
    <p:sldId id="257" r:id="rId3"/>
    <p:sldId id="258" r:id="rId4"/>
    <p:sldId id="275" r:id="rId5"/>
    <p:sldId id="277" r:id="rId6"/>
    <p:sldId id="273" r:id="rId7"/>
    <p:sldId id="285" r:id="rId8"/>
    <p:sldId id="261" r:id="rId9"/>
    <p:sldId id="283" r:id="rId10"/>
    <p:sldId id="262" r:id="rId11"/>
    <p:sldId id="263" r:id="rId12"/>
    <p:sldId id="279" r:id="rId13"/>
    <p:sldId id="264" r:id="rId14"/>
    <p:sldId id="284" r:id="rId15"/>
    <p:sldId id="286" r:id="rId16"/>
    <p:sldId id="265" r:id="rId17"/>
    <p:sldId id="266" r:id="rId18"/>
    <p:sldId id="267" r:id="rId19"/>
    <p:sldId id="287" r:id="rId20"/>
    <p:sldId id="268" r:id="rId21"/>
    <p:sldId id="269" r:id="rId22"/>
    <p:sldId id="281" r:id="rId23"/>
    <p:sldId id="282" r:id="rId24"/>
    <p:sldId id="270" r:id="rId25"/>
    <p:sldId id="271" r:id="rId26"/>
    <p:sldId id="272" r:id="rId27"/>
    <p:sldId id="27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5"/>
    <p:restoredTop sz="94647"/>
  </p:normalViewPr>
  <p:slideViewPr>
    <p:cSldViewPr snapToGrid="0" snapToObjects="1">
      <p:cViewPr>
        <p:scale>
          <a:sx n="110" d="100"/>
          <a:sy n="110" d="100"/>
        </p:scale>
        <p:origin x="121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18A7D-0E8B-D241-B6BF-997D9AF52FE1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96450-986B-5A47-895C-6258FC9F8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96450-986B-5A47-895C-6258FC9F8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53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Chernoff</a:t>
            </a:r>
            <a:r>
              <a:rPr lang="en-US" baseline="0" dirty="0" smtClean="0"/>
              <a:t> H inequality for </a:t>
            </a:r>
            <a:r>
              <a:rPr lang="en-US" baseline="0" dirty="0" err="1" smtClean="0"/>
              <a:t>sumed</a:t>
            </a:r>
            <a:r>
              <a:rPr lang="en-US" baseline="0" dirty="0" smtClean="0"/>
              <a:t> average of </a:t>
            </a:r>
            <a:r>
              <a:rPr lang="en-US" baseline="0" dirty="0" err="1" smtClean="0"/>
              <a:t>iid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vars</a:t>
            </a:r>
            <a:r>
              <a:rPr lang="en-US" baseline="0" dirty="0" smtClean="0"/>
              <a:t>, and this equation is special case for </a:t>
            </a:r>
            <a:r>
              <a:rPr lang="en-US" baseline="0" dirty="0" err="1" smtClean="0"/>
              <a:t>Bernouli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96450-986B-5A47-895C-6258FC9F8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53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stochastic,</a:t>
            </a:r>
            <a:r>
              <a:rPr lang="en-US" baseline="0" dirty="0" smtClean="0"/>
              <a:t> pick </a:t>
            </a:r>
            <a:r>
              <a:rPr lang="en-US" baseline="0" dirty="0" err="1" smtClean="0"/>
              <a:t>argmax</a:t>
            </a:r>
            <a:r>
              <a:rPr lang="en-US" baseline="0" dirty="0" smtClean="0"/>
              <a:t>, so if no update would always do same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96450-986B-5A47-895C-6258FC9F8D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29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problems: 1)cumulated large regrets</a:t>
            </a:r>
            <a:r>
              <a:rPr lang="en-US" baseline="0" dirty="0" smtClean="0"/>
              <a:t> during re-converging. 2) re converge takes much longer time due to strong established belief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96450-986B-5A47-895C-6258FC9F8D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61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GP is stochastic process over a set of random variables</a:t>
            </a:r>
            <a:r>
              <a:rPr lang="en-US" baseline="0" dirty="0" smtClean="0"/>
              <a:t> such that every possible linear combinations of these </a:t>
            </a:r>
            <a:r>
              <a:rPr lang="en-US" baseline="0" dirty="0" err="1" smtClean="0"/>
              <a:t>vars</a:t>
            </a:r>
            <a:r>
              <a:rPr lang="en-US" baseline="0" dirty="0" smtClean="0"/>
              <a:t> are normally distributed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96450-986B-5A47-895C-6258FC9F8D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31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Guaranteed to work with continuous space automatically</a:t>
            </a:r>
            <a:r>
              <a:rPr lang="en-US" baseline="0" dirty="0" smtClean="0"/>
              <a:t> by: Kolmogorov extension theorem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96450-986B-5A47-895C-6258FC9F8D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79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compute likelihood straightforwardly, so clear to find good hyper </a:t>
            </a:r>
            <a:r>
              <a:rPr lang="en-US" baseline="0" dirty="0" err="1" smtClean="0"/>
              <a:t>params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96450-986B-5A47-895C-6258FC9F8D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7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Vt</a:t>
            </a:r>
            <a:r>
              <a:rPr lang="en-US" dirty="0" smtClean="0"/>
              <a:t> </a:t>
            </a:r>
            <a:r>
              <a:rPr lang="en-US" dirty="0" err="1" smtClean="0"/>
              <a:t>hypter</a:t>
            </a:r>
            <a:r>
              <a:rPr lang="en-US" dirty="0" smtClean="0"/>
              <a:t> parameters, time varying to </a:t>
            </a:r>
            <a:r>
              <a:rPr lang="en-US" dirty="0" err="1" smtClean="0"/>
              <a:t>tunr</a:t>
            </a:r>
            <a:r>
              <a:rPr lang="en-US" dirty="0" smtClean="0"/>
              <a:t> exploration tradeoff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96450-986B-5A47-895C-6258FC9F8D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2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D4D0-1332-1842-B824-BEDE38397936}" type="datetime1">
              <a:rPr lang="en-CA" smtClean="0"/>
              <a:t>2018-11-28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05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EA6C-FE6A-EB45-A4E3-E3224ECA7DF5}" type="datetime1">
              <a:rPr lang="en-CA" smtClean="0"/>
              <a:t>2018-11-28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4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484B-F7F3-EB40-A05C-42A72E2FC698}" type="datetime1">
              <a:rPr lang="en-CA" smtClean="0"/>
              <a:t>2018-11-28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4757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2CF7-C26A-0A4C-927E-51D333520AF8}" type="datetime1">
              <a:rPr lang="en-CA" smtClean="0"/>
              <a:t>2018-11-28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34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1018-E3E1-8344-ACEF-3B8827CFC093}" type="datetime1">
              <a:rPr lang="en-CA" smtClean="0"/>
              <a:t>2018-11-28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7598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DFBE-785C-9F40-9D53-008D815CD0FB}" type="datetime1">
              <a:rPr lang="en-CA" smtClean="0"/>
              <a:t>2018-11-28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2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5B68-97BC-CA4F-AAF9-DA42920CB4D5}" type="datetime1">
              <a:rPr lang="en-CA" smtClean="0"/>
              <a:t>2018-11-28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747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532F-C1B8-434C-864F-EF6FABDFCE11}" type="datetime1">
              <a:rPr lang="en-CA" smtClean="0"/>
              <a:t>2018-11-28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7863-C848-B44C-A897-727CD0E087D7}" type="datetime1">
              <a:rPr lang="en-CA" smtClean="0"/>
              <a:t>2018-11-28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AF7C-14DD-C54D-AF39-C5036E848085}" type="datetime1">
              <a:rPr lang="en-CA" smtClean="0"/>
              <a:t>2018-11-28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4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6939C-3975-C240-9B21-0F6E807FB042}" type="datetime1">
              <a:rPr lang="en-CA" smtClean="0"/>
              <a:t>2018-11-28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D090-67F1-E542-9D48-D8D89960BC90}" type="datetime1">
              <a:rPr lang="en-CA" smtClean="0"/>
              <a:t>2018-11-28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9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7996-0CE4-0249-9F86-F5D2822A6081}" type="datetime1">
              <a:rPr lang="en-CA" smtClean="0"/>
              <a:t>2018-11-28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4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DBFC-F8E9-4940-8EA0-D59FC6B7792A}" type="datetime1">
              <a:rPr lang="en-CA" smtClean="0"/>
              <a:t>2018-11-28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656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B554-35BD-9A4A-8F11-56C20C4533B5}" type="datetime1">
              <a:rPr lang="en-CA" smtClean="0"/>
              <a:t>2018-11-28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093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DE8D-3927-E448-911B-65179B193D57}" type="datetime1">
              <a:rPr lang="en-CA" smtClean="0"/>
              <a:t>2018-11-28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2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42738-267C-B941-9F4C-2D4E6AF9C060}" type="datetime1">
              <a:rPr lang="en-CA" smtClean="0"/>
              <a:t>2018-11-28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ilianweng.github.io/lil-log/2018/01/23/the-multi-armed-bandit-problem-and-its-solutions.html#upper-confidence-bounds" TargetMode="External"/><Relationship Id="rId4" Type="http://schemas.openxmlformats.org/officeDocument/2006/relationships/hyperlink" Target="https://www.quora.com/Is-UCB1-the-best-multi-armed-bandit-algorithm-for-optimizing-a-website" TargetMode="External"/><Relationship Id="rId5" Type="http://schemas.openxmlformats.org/officeDocument/2006/relationships/hyperlink" Target="http://katbailey.github.io/post/gaussian-processes-for-dummies/" TargetMode="External"/><Relationship Id="rId6" Type="http://schemas.openxmlformats.org/officeDocument/2006/relationships/hyperlink" Target="http://www.cs.toronto.edu/~rgrosse/courses/csc411_f18/slides/lec20-slide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eremykun.com/2013/10/28/optimism-in-the-face-of-uncertainty-the-ucb1-algorith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61248" y="1794934"/>
            <a:ext cx="11438966" cy="1646302"/>
          </a:xfrm>
        </p:spPr>
        <p:txBody>
          <a:bodyPr/>
          <a:lstStyle/>
          <a:p>
            <a:r>
              <a:rPr lang="en-US" sz="4000" dirty="0" smtClean="0"/>
              <a:t>Advanced Topics of Multi-Armed Bandits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Stephen Gou</a:t>
            </a:r>
          </a:p>
          <a:p>
            <a:r>
              <a:rPr lang="en-US" dirty="0" smtClean="0"/>
              <a:t>Nov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100" smtClean="0"/>
              <a:pPr/>
              <a:t>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5559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a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4157"/>
            <a:ext cx="8596668" cy="4467205"/>
          </a:xfrm>
        </p:spPr>
        <p:txBody>
          <a:bodyPr/>
          <a:lstStyle/>
          <a:p>
            <a:r>
              <a:rPr lang="en-US" dirty="0"/>
              <a:t>In many real world situations, </a:t>
            </a:r>
            <a:r>
              <a:rPr lang="en-US" dirty="0" smtClean="0"/>
              <a:t>underlying distribution are not static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Factors </a:t>
            </a:r>
            <a:r>
              <a:rPr lang="en-US" dirty="0"/>
              <a:t>can change suddenly and </a:t>
            </a:r>
            <a:r>
              <a:rPr lang="en-US" dirty="0" smtClean="0"/>
              <a:t>dramatically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a user's interest in watching </a:t>
            </a:r>
            <a:r>
              <a:rPr lang="en-US" dirty="0" smtClean="0"/>
              <a:t>NBA videos </a:t>
            </a:r>
            <a:r>
              <a:rPr lang="en-US" dirty="0"/>
              <a:t>would suddenly drop in June when the season is over.</a:t>
            </a:r>
          </a:p>
          <a:p>
            <a:pPr lvl="1"/>
            <a:r>
              <a:rPr lang="en-US" dirty="0"/>
              <a:t>a </a:t>
            </a:r>
            <a:r>
              <a:rPr lang="en-US" dirty="0" smtClean="0"/>
              <a:t>user’s interest in restaurants in the neighborhood change if </a:t>
            </a:r>
            <a:r>
              <a:rPr lang="en-US" dirty="0"/>
              <a:t>moved to another </a:t>
            </a:r>
            <a:r>
              <a:rPr lang="en-US" dirty="0" smtClean="0"/>
              <a:t>city.</a:t>
            </a:r>
          </a:p>
          <a:p>
            <a:pPr lvl="1"/>
            <a:r>
              <a:rPr lang="en-US" dirty="0" smtClean="0"/>
              <a:t>Any other situation?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Bandit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9353"/>
            <a:ext cx="8596668" cy="4282010"/>
          </a:xfrm>
        </p:spPr>
        <p:txBody>
          <a:bodyPr/>
          <a:lstStyle/>
          <a:p>
            <a:r>
              <a:rPr lang="en-US" dirty="0" smtClean="0"/>
              <a:t>Simulation Setup:</a:t>
            </a:r>
          </a:p>
          <a:p>
            <a:pPr lvl="1"/>
            <a:r>
              <a:rPr lang="en-US" dirty="0" smtClean="0"/>
              <a:t>Agent: </a:t>
            </a:r>
            <a:r>
              <a:rPr lang="en-US" dirty="0" err="1" smtClean="0"/>
              <a:t>LinUCB</a:t>
            </a:r>
            <a:endParaRPr lang="en-US" dirty="0" smtClean="0"/>
          </a:p>
          <a:p>
            <a:pPr lvl="1"/>
            <a:r>
              <a:rPr lang="en-US" dirty="0" smtClean="0"/>
              <a:t>Randomly initialize true regression weights.</a:t>
            </a:r>
          </a:p>
          <a:p>
            <a:pPr lvl="1"/>
            <a:r>
              <a:rPr lang="en-US" dirty="0" smtClean="0"/>
              <a:t>Compare cumulative regrets in two cases:</a:t>
            </a:r>
          </a:p>
          <a:p>
            <a:pPr lvl="2"/>
            <a:r>
              <a:rPr lang="en-US" dirty="0" smtClean="0"/>
              <a:t>1) True weights stay the same through simulation.</a:t>
            </a:r>
          </a:p>
          <a:p>
            <a:pPr lvl="2"/>
            <a:r>
              <a:rPr lang="en-US" dirty="0" smtClean="0"/>
              <a:t>2) Abrupt change of </a:t>
            </a:r>
            <a:r>
              <a:rPr lang="en-US" dirty="0" err="1" smtClean="0"/>
              <a:t>distribubtion</a:t>
            </a:r>
            <a:r>
              <a:rPr lang="en-US" dirty="0" smtClean="0"/>
              <a:t> at one time step.</a:t>
            </a:r>
          </a:p>
          <a:p>
            <a:pPr lvl="2"/>
            <a:endParaRPr lang="en-US" dirty="0"/>
          </a:p>
          <a:p>
            <a:r>
              <a:rPr lang="en-US" dirty="0" smtClean="0">
                <a:hlinkClick r:id="rId2" invalidUrl="https://github.com/gouzhen1/Contextual-Multi-Armed-Bandit/blob/master/Non-Stationary Contextual MAB.ipynb"/>
              </a:rPr>
              <a:t>Link to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6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Regret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81" y="1930400"/>
            <a:ext cx="4575587" cy="32682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91" y="1930400"/>
            <a:ext cx="4575586" cy="32682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5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09734" cy="1320800"/>
          </a:xfrm>
        </p:spPr>
        <p:txBody>
          <a:bodyPr/>
          <a:lstStyle/>
          <a:p>
            <a:r>
              <a:rPr lang="en-US" dirty="0" smtClean="0"/>
              <a:t>Solutions for </a:t>
            </a:r>
            <a:r>
              <a:rPr lang="en-US" smtClean="0"/>
              <a:t>Non-Stationary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loss:</a:t>
            </a:r>
          </a:p>
          <a:p>
            <a:pPr lvl="1"/>
            <a:r>
              <a:rPr lang="en-US" dirty="0" smtClean="0"/>
              <a:t>Discounted UCB</a:t>
            </a:r>
          </a:p>
          <a:p>
            <a:pPr lvl="1"/>
            <a:r>
              <a:rPr lang="en-US" dirty="0" smtClean="0"/>
              <a:t>Sliding Window UCB/TS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Change detector</a:t>
            </a:r>
          </a:p>
          <a:p>
            <a:endParaRPr lang="en-US" dirty="0"/>
          </a:p>
          <a:p>
            <a:r>
              <a:rPr lang="en-US" dirty="0" smtClean="0"/>
              <a:t>Hierarchical bandits (slaved bandits)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1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bandits (slaved bandits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11" y="1396659"/>
            <a:ext cx="7806909" cy="4638731"/>
          </a:xfrm>
        </p:spPr>
      </p:pic>
      <p:sp>
        <p:nvSpPr>
          <p:cNvPr id="5" name="TextBox 4"/>
          <p:cNvSpPr txBox="1"/>
          <p:nvPr/>
        </p:nvSpPr>
        <p:spPr>
          <a:xfrm>
            <a:off x="1238491" y="6035390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Source:[1]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551" y="3098157"/>
            <a:ext cx="8596668" cy="1320800"/>
          </a:xfrm>
        </p:spPr>
        <p:txBody>
          <a:bodyPr/>
          <a:lstStyle/>
          <a:p>
            <a:r>
              <a:rPr lang="en-US" smtClean="0"/>
              <a:t>Non-Stationary Environment </a:t>
            </a:r>
            <a:r>
              <a:rPr lang="mr-IN" dirty="0" smtClean="0"/>
              <a:t>–</a:t>
            </a:r>
            <a:r>
              <a:rPr lang="en-US" dirty="0" smtClean="0"/>
              <a:t>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5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Evaluation of Bandits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Definition:</a:t>
            </a:r>
          </a:p>
          <a:p>
            <a:pPr lvl="1"/>
            <a:r>
              <a:rPr lang="en-US" dirty="0" smtClean="0"/>
              <a:t>Evaluate bandit algorithms on data-sets/logged data instead of live interaction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Why offline?</a:t>
            </a:r>
          </a:p>
          <a:p>
            <a:pPr lvl="1"/>
            <a:r>
              <a:rPr lang="en-US" dirty="0" smtClean="0"/>
              <a:t>Protect user experience</a:t>
            </a:r>
          </a:p>
          <a:p>
            <a:pPr lvl="1"/>
            <a:r>
              <a:rPr lang="en-US" dirty="0" smtClean="0"/>
              <a:t>Reduce cost</a:t>
            </a:r>
          </a:p>
          <a:p>
            <a:pPr lvl="1"/>
            <a:r>
              <a:rPr lang="en-US" dirty="0" smtClean="0"/>
              <a:t>No replicable results from online</a:t>
            </a:r>
          </a:p>
          <a:p>
            <a:pPr lvl="1"/>
            <a:r>
              <a:rPr lang="en-US" dirty="0" smtClean="0"/>
              <a:t>Simulation introduces bias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9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968" y="1930400"/>
            <a:ext cx="6375400" cy="3733800"/>
          </a:xfrm>
        </p:spPr>
      </p:pic>
      <p:sp>
        <p:nvSpPr>
          <p:cNvPr id="5" name="TextBox 4"/>
          <p:cNvSpPr txBox="1"/>
          <p:nvPr/>
        </p:nvSpPr>
        <p:spPr>
          <a:xfrm>
            <a:off x="2048719" y="5664200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[5]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Performance:</a:t>
            </a:r>
          </a:p>
          <a:p>
            <a:pPr lvl="1"/>
            <a:r>
              <a:rPr lang="en-US" dirty="0" smtClean="0"/>
              <a:t>Unbiased estimation if logged by uniform policy</a:t>
            </a:r>
          </a:p>
          <a:p>
            <a:pPr lvl="1"/>
            <a:r>
              <a:rPr lang="en-US" dirty="0" smtClean="0"/>
              <a:t>Bounded error that decreases with T by a fixed policy</a:t>
            </a:r>
          </a:p>
          <a:p>
            <a:endParaRPr lang="en-US" dirty="0"/>
          </a:p>
          <a:p>
            <a:r>
              <a:rPr lang="en-US" dirty="0" smtClean="0"/>
              <a:t>Limitations:</a:t>
            </a:r>
          </a:p>
          <a:p>
            <a:pPr lvl="1"/>
            <a:r>
              <a:rPr lang="en-US" dirty="0" smtClean="0"/>
              <a:t>Throw away large amounts of data (K-1)/K</a:t>
            </a:r>
          </a:p>
          <a:p>
            <a:pPr lvl="1"/>
            <a:r>
              <a:rPr lang="en-US" dirty="0" smtClean="0"/>
              <a:t>Uniform logging policy unrealistic usually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643" y="2993985"/>
            <a:ext cx="8596668" cy="1320800"/>
          </a:xfrm>
        </p:spPr>
        <p:txBody>
          <a:bodyPr/>
          <a:lstStyle/>
          <a:p>
            <a:r>
              <a:rPr lang="en-US" dirty="0" smtClean="0"/>
              <a:t>Offline Evaluation </a:t>
            </a:r>
            <a:r>
              <a:rPr lang="mr-IN" dirty="0" smtClean="0"/>
              <a:t>–</a:t>
            </a:r>
            <a:r>
              <a:rPr lang="en-US" dirty="0" smtClean="0"/>
              <a:t>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UCB </a:t>
            </a:r>
            <a:r>
              <a:rPr lang="en-US" b="1" dirty="0" err="1" smtClean="0"/>
              <a:t>v.s</a:t>
            </a:r>
            <a:r>
              <a:rPr lang="en-US" b="1" dirty="0" smtClean="0"/>
              <a:t> Thompson Sampling</a:t>
            </a:r>
          </a:p>
          <a:p>
            <a:r>
              <a:rPr lang="en-US" b="1" dirty="0" smtClean="0"/>
              <a:t>Bandits Under Non-Stationary Environment</a:t>
            </a:r>
          </a:p>
          <a:p>
            <a:r>
              <a:rPr lang="en-US" b="1" dirty="0" smtClean="0"/>
              <a:t>Offline Evaluation of Bandit Algorithms</a:t>
            </a:r>
          </a:p>
          <a:p>
            <a:r>
              <a:rPr lang="en-US" b="1" dirty="0" smtClean="0"/>
              <a:t>Gaussian Process in Bandits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5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Process in Bandits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14309"/>
            <a:ext cx="8596668" cy="951943"/>
          </a:xfrm>
        </p:spPr>
        <p:txBody>
          <a:bodyPr/>
          <a:lstStyle/>
          <a:p>
            <a:r>
              <a:rPr lang="en-US" dirty="0" smtClean="0"/>
              <a:t>What is GP?</a:t>
            </a:r>
          </a:p>
          <a:p>
            <a:pPr lvl="1"/>
            <a:r>
              <a:rPr lang="en-US" dirty="0" smtClean="0"/>
              <a:t>GP is a distribution over functions</a:t>
            </a:r>
          </a:p>
          <a:p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321933" y="3093082"/>
            <a:ext cx="405114" cy="335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7334" y="3071367"/>
            <a:ext cx="951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Linear </a:t>
            </a:r>
            <a:r>
              <a:rPr lang="en-US" dirty="0"/>
              <a:t>Regression     </a:t>
            </a:r>
            <a:r>
              <a:rPr lang="en-US" dirty="0" smtClean="0"/>
              <a:t>       Bayesian </a:t>
            </a:r>
            <a:r>
              <a:rPr lang="en-US" dirty="0"/>
              <a:t>Linear Regression    </a:t>
            </a:r>
            <a:r>
              <a:rPr lang="en-US" dirty="0" smtClean="0"/>
              <a:t>            </a:t>
            </a:r>
            <a:r>
              <a:rPr lang="en-US" dirty="0"/>
              <a:t>Gaussian Processes</a:t>
            </a:r>
          </a:p>
          <a:p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7027761" y="3100489"/>
            <a:ext cx="405114" cy="335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08" y="4142828"/>
            <a:ext cx="3516823" cy="24547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03440" y="3693532"/>
            <a:ext cx="266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Scale of </a:t>
            </a:r>
            <a:r>
              <a:rPr lang="en-US" b="1" dirty="0" err="1" smtClean="0">
                <a:solidFill>
                  <a:srgbClr val="FFC000"/>
                </a:solidFill>
              </a:rPr>
              <a:t>Bayesianness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7248" y="3693532"/>
            <a:ext cx="56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0%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70437" y="369353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100%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334" y="6443680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google images</a:t>
            </a:r>
            <a:endParaRPr lang="en-US" sz="14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2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3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 - 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3430"/>
            <a:ext cx="8596668" cy="2457709"/>
          </a:xfrm>
        </p:spPr>
        <p:txBody>
          <a:bodyPr>
            <a:normAutofit/>
          </a:bodyPr>
          <a:lstStyle/>
          <a:p>
            <a:r>
              <a:rPr lang="en-US" dirty="0" smtClean="0"/>
              <a:t>What is a distribution over functions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07" y="2079766"/>
            <a:ext cx="2714611" cy="1879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77" y="2103241"/>
            <a:ext cx="2648691" cy="1832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157" y="2006548"/>
            <a:ext cx="2679137" cy="1905696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77334" y="4051139"/>
            <a:ext cx="8596668" cy="2457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97306" y="4988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77334" y="4127287"/>
            <a:ext cx="9612560" cy="227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en-US" sz="1800" dirty="0" smtClean="0"/>
              <a:t>Prior</a:t>
            </a:r>
          </a:p>
          <a:p>
            <a:pPr marL="742950" lvl="2" indent="-342900"/>
            <a:r>
              <a:rPr lang="en-US" sz="1600" dirty="0" smtClean="0"/>
              <a:t>Characteristics of functions: Smoothness, periodicity, trend and so on</a:t>
            </a:r>
          </a:p>
          <a:p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408" y="4885325"/>
            <a:ext cx="4525701" cy="183856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77334" y="6354959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[10], [11]</a:t>
            </a:r>
            <a:endParaRPr lang="en-US" sz="14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7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GP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1606310"/>
            <a:ext cx="9311618" cy="1460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GP defines </a:t>
            </a:r>
            <a:r>
              <a:rPr lang="en-US" dirty="0"/>
              <a:t>a </a:t>
            </a:r>
            <a:r>
              <a:rPr lang="en-US" dirty="0" smtClean="0"/>
              <a:t>normal </a:t>
            </a:r>
            <a:r>
              <a:rPr lang="en-US" dirty="0"/>
              <a:t>distribution over any </a:t>
            </a:r>
            <a:r>
              <a:rPr lang="en-US" dirty="0" smtClean="0"/>
              <a:t>subsets of a collection of random </a:t>
            </a:r>
            <a:r>
              <a:rPr lang="en-US" dirty="0"/>
              <a:t>variables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418" y="2076451"/>
            <a:ext cx="3238500" cy="52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294" y="4055610"/>
            <a:ext cx="3423534" cy="270468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2927110"/>
            <a:ext cx="8596668" cy="1460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Prior is </a:t>
            </a:r>
            <a:r>
              <a:rPr lang="en-US" i="1" dirty="0"/>
              <a:t>k</a:t>
            </a:r>
            <a:r>
              <a:rPr lang="en-US" i="1" dirty="0" smtClean="0"/>
              <a:t>(</a:t>
            </a:r>
            <a:r>
              <a:rPr lang="en-US" i="1" dirty="0" err="1" smtClean="0"/>
              <a:t>x,x</a:t>
            </a:r>
            <a:r>
              <a:rPr lang="en-US" i="1" dirty="0" smtClean="0"/>
              <a:t>’): </a:t>
            </a:r>
            <a:r>
              <a:rPr lang="en-US" dirty="0" smtClean="0"/>
              <a:t>covariance function that gives the covariance between any 2 points</a:t>
            </a:r>
          </a:p>
          <a:p>
            <a:pPr lvl="1"/>
            <a:r>
              <a:rPr lang="en-US" dirty="0" smtClean="0"/>
              <a:t>Has to satisfy positive semi-definiteness</a:t>
            </a:r>
          </a:p>
          <a:p>
            <a:pPr lvl="1"/>
            <a:r>
              <a:rPr lang="en-US" dirty="0" smtClean="0"/>
              <a:t>Often referred to as “kernel”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4952" y="6308202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[2]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 - Predictions </a:t>
            </a:r>
            <a:r>
              <a:rPr lang="en-US" dirty="0"/>
              <a:t>G</a:t>
            </a:r>
            <a:r>
              <a:rPr lang="en-US" dirty="0" smtClean="0"/>
              <a:t>iven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6411"/>
            <a:ext cx="8596668" cy="1470486"/>
          </a:xfrm>
        </p:spPr>
        <p:txBody>
          <a:bodyPr/>
          <a:lstStyle/>
          <a:p>
            <a:r>
              <a:rPr lang="en-US" dirty="0" smtClean="0"/>
              <a:t>Joint distribution with observed data points (Non-Noise Case):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40" y="2091124"/>
            <a:ext cx="5034826" cy="799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114" y="3388463"/>
            <a:ext cx="7452888" cy="101682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77334" y="3023356"/>
            <a:ext cx="8596668" cy="147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Posterior distribution = Conditional distribution given observed data points: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95" y="4179853"/>
            <a:ext cx="3508977" cy="24143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01610" y="6286416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[10]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2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 </a:t>
            </a:r>
            <a:r>
              <a:rPr lang="mr-IN" dirty="0" smtClean="0"/>
              <a:t>–</a:t>
            </a:r>
            <a:r>
              <a:rPr lang="en-US" dirty="0" smtClean="0"/>
              <a:t>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7777"/>
            <a:ext cx="8596668" cy="4525701"/>
          </a:xfrm>
        </p:spPr>
        <p:txBody>
          <a:bodyPr>
            <a:normAutofit/>
          </a:bodyPr>
          <a:lstStyle/>
          <a:p>
            <a:r>
              <a:rPr lang="en-US" sz="2100" b="1" dirty="0" smtClean="0">
                <a:solidFill>
                  <a:schemeClr val="accent2"/>
                </a:solidFill>
              </a:rPr>
              <a:t>Pros:</a:t>
            </a:r>
          </a:p>
          <a:p>
            <a:pPr lvl="1"/>
            <a:r>
              <a:rPr lang="en-US" sz="1800" dirty="0"/>
              <a:t>N</a:t>
            </a:r>
            <a:r>
              <a:rPr lang="en-US" sz="1800" dirty="0" smtClean="0"/>
              <a:t>o </a:t>
            </a:r>
            <a:r>
              <a:rPr lang="en-US" sz="1800" dirty="0"/>
              <a:t>need to think about </a:t>
            </a:r>
            <a:r>
              <a:rPr lang="en-US" sz="1800" dirty="0" smtClean="0"/>
              <a:t>features, can be infinite</a:t>
            </a:r>
          </a:p>
          <a:p>
            <a:pPr lvl="1"/>
            <a:r>
              <a:rPr lang="en-US" sz="1800" dirty="0" smtClean="0"/>
              <a:t>Priors directly over function characteristics</a:t>
            </a:r>
          </a:p>
          <a:p>
            <a:pPr lvl="1"/>
            <a:r>
              <a:rPr lang="en-US" sz="1800" dirty="0"/>
              <a:t>Model continuous </a:t>
            </a:r>
            <a:r>
              <a:rPr lang="en-US" sz="1800" dirty="0" smtClean="0"/>
              <a:t>action</a:t>
            </a:r>
          </a:p>
          <a:p>
            <a:pPr lvl="1"/>
            <a:r>
              <a:rPr lang="en-US" sz="1800" dirty="0"/>
              <a:t>Easier to tune </a:t>
            </a:r>
            <a:r>
              <a:rPr lang="en-US" sz="1800" dirty="0" smtClean="0"/>
              <a:t>hyper-parameters </a:t>
            </a:r>
            <a:r>
              <a:rPr lang="en-US" sz="1800" dirty="0"/>
              <a:t>than lets say NN</a:t>
            </a:r>
          </a:p>
          <a:p>
            <a:pPr lvl="1"/>
            <a:endParaRPr lang="en-US" dirty="0"/>
          </a:p>
          <a:p>
            <a:r>
              <a:rPr lang="en-US" sz="2000" b="1" dirty="0" smtClean="0">
                <a:solidFill>
                  <a:schemeClr val="accent5"/>
                </a:solidFill>
              </a:rPr>
              <a:t>Cons:</a:t>
            </a:r>
          </a:p>
          <a:p>
            <a:pPr lvl="1"/>
            <a:r>
              <a:rPr lang="en-US" sz="1800" dirty="0" smtClean="0"/>
              <a:t>Non-parametric</a:t>
            </a:r>
          </a:p>
          <a:p>
            <a:pPr lvl="1"/>
            <a:r>
              <a:rPr lang="en-US" sz="1800" dirty="0" smtClean="0"/>
              <a:t>Extremely expensive O(N^3), there’s approximation technique</a:t>
            </a:r>
          </a:p>
          <a:p>
            <a:pPr lvl="1"/>
            <a:r>
              <a:rPr lang="en-US" sz="1800" dirty="0" smtClean="0"/>
              <a:t>Not explainable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9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GP-Thompson Sampling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586" y="1616649"/>
            <a:ext cx="7435496" cy="4379109"/>
          </a:xfrm>
        </p:spPr>
      </p:pic>
      <p:sp>
        <p:nvSpPr>
          <p:cNvPr id="6" name="Rectangle 5"/>
          <p:cNvSpPr/>
          <p:nvPr/>
        </p:nvSpPr>
        <p:spPr>
          <a:xfrm>
            <a:off x="1944547" y="3310359"/>
            <a:ext cx="5833640" cy="19329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0586" y="5927560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[6]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025569" y="4016415"/>
            <a:ext cx="3483979" cy="57873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5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32" y="248469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Thank </a:t>
            </a:r>
            <a:r>
              <a:rPr lang="en-US" sz="4000" smtClean="0"/>
              <a:t>you!</a:t>
            </a:r>
            <a:br>
              <a:rPr lang="en-US" sz="400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Questions?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467829"/>
            <a:ext cx="8596668" cy="2882096"/>
          </a:xfrm>
        </p:spPr>
        <p:txBody>
          <a:bodyPr>
            <a:normAutofit/>
          </a:bodyPr>
          <a:lstStyle/>
          <a:p>
            <a:r>
              <a:rPr lang="en-US" sz="1400" b="1" dirty="0"/>
              <a:t>Blogs/Online Sources</a:t>
            </a:r>
            <a:r>
              <a:rPr lang="en-US" sz="1400" b="1" dirty="0" smtClean="0"/>
              <a:t>:</a:t>
            </a:r>
            <a:endParaRPr lang="en-US" sz="1400" b="1" dirty="0" smtClean="0">
              <a:hlinkClick r:id="rId2"/>
            </a:endParaRPr>
          </a:p>
          <a:p>
            <a:pPr lvl="1"/>
            <a:r>
              <a:rPr lang="en-US" sz="1200" dirty="0" smtClean="0">
                <a:hlinkClick r:id="rId2"/>
              </a:rPr>
              <a:t>[7] https://jeremykun.com/2013/10/28/optimism-in-the-face-of-uncertainty-the-ucb1-algorithm/</a:t>
            </a:r>
            <a:endParaRPr lang="en-US" sz="1200" dirty="0" smtClean="0"/>
          </a:p>
          <a:p>
            <a:pPr lvl="1"/>
            <a:r>
              <a:rPr lang="en-US" sz="1200" dirty="0" smtClean="0">
                <a:hlinkClick r:id="rId3"/>
              </a:rPr>
              <a:t>[8] https://lilianweng.github.io/lil-log/2018/01/23/the-multi-armed-bandit-problem-and-its-solutions.html#upper-confidence-bounds</a:t>
            </a:r>
            <a:endParaRPr lang="en-US" sz="1200" dirty="0" smtClean="0"/>
          </a:p>
          <a:p>
            <a:pPr lvl="1"/>
            <a:r>
              <a:rPr lang="en-US" sz="1200" dirty="0" smtClean="0">
                <a:hlinkClick r:id="rId4"/>
              </a:rPr>
              <a:t>[9] https://www.quora.com/Is-UCB1-the-best-multi-armed-bandit-algorithm-for-optimizing-a-website</a:t>
            </a:r>
            <a:endParaRPr lang="en-US" sz="1200" dirty="0" smtClean="0"/>
          </a:p>
          <a:p>
            <a:pPr lvl="1"/>
            <a:r>
              <a:rPr lang="en-US" sz="1200" dirty="0" smtClean="0">
                <a:hlinkClick r:id="rId5"/>
              </a:rPr>
              <a:t>[10] http://katbailey.github.io/post/gaussian-processes-for-dummies/</a:t>
            </a:r>
            <a:endParaRPr lang="en-US" sz="1200" dirty="0" smtClean="0"/>
          </a:p>
          <a:p>
            <a:pPr lvl="1"/>
            <a:r>
              <a:rPr lang="en-US" sz="1200" dirty="0" smtClean="0">
                <a:hlinkClick r:id="rId6"/>
              </a:rPr>
              <a:t>[11] http</a:t>
            </a:r>
            <a:r>
              <a:rPr lang="en-US" sz="1200" dirty="0">
                <a:hlinkClick r:id="rId6"/>
              </a:rPr>
              <a:t>://www.cs.toronto.edu/~rgrosse/courses/csc411_f18/slides/lec20-slides.pdf</a:t>
            </a:r>
            <a:endParaRPr lang="en-US" sz="1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1387014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[1]Wu</a:t>
            </a:r>
            <a:r>
              <a:rPr lang="en-US" sz="1400" dirty="0"/>
              <a:t>, </a:t>
            </a:r>
            <a:r>
              <a:rPr lang="en-US" sz="1400" dirty="0" err="1"/>
              <a:t>Qingyun</a:t>
            </a:r>
            <a:r>
              <a:rPr lang="en-US" sz="1400" dirty="0"/>
              <a:t> et al. “Learning Contextual Bandits in a Non-stationary Environment.” </a:t>
            </a:r>
            <a:r>
              <a:rPr lang="en-US" sz="1400" i="1" dirty="0"/>
              <a:t>SIGIR</a:t>
            </a:r>
            <a:r>
              <a:rPr lang="en-US" sz="1400" dirty="0"/>
              <a:t> (2018</a:t>
            </a:r>
            <a:r>
              <a:rPr lang="en-US" sz="1400" dirty="0" smtClean="0"/>
              <a:t>).</a:t>
            </a:r>
          </a:p>
          <a:p>
            <a:r>
              <a:rPr lang="en-US" sz="1400" dirty="0" smtClean="0"/>
              <a:t>[2]</a:t>
            </a:r>
            <a:r>
              <a:rPr lang="en-US" sz="1400" dirty="0"/>
              <a:t> Rasmussen, Carl E.. “Gaussian Processes for Machine Learning.” </a:t>
            </a:r>
            <a:r>
              <a:rPr lang="en-US" sz="1400" i="1" dirty="0"/>
              <a:t>Advanced Lectures on Machine Learning</a:t>
            </a:r>
            <a:r>
              <a:rPr lang="en-US" sz="1400" dirty="0"/>
              <a:t> (2009</a:t>
            </a:r>
            <a:r>
              <a:rPr lang="en-US" sz="1400" dirty="0" smtClean="0"/>
              <a:t>).</a:t>
            </a:r>
          </a:p>
          <a:p>
            <a:r>
              <a:rPr lang="en-US" sz="1400" dirty="0" smtClean="0"/>
              <a:t>[3]</a:t>
            </a:r>
            <a:r>
              <a:rPr lang="en-US" sz="1400" dirty="0"/>
              <a:t> Li, </a:t>
            </a:r>
            <a:r>
              <a:rPr lang="en-US" sz="1400" dirty="0" err="1"/>
              <a:t>Lihong</a:t>
            </a:r>
            <a:r>
              <a:rPr lang="en-US" sz="1400" dirty="0"/>
              <a:t> et al. “A Contextual-Bandit Approach to Personalized News Article Recommendation.” </a:t>
            </a:r>
            <a:r>
              <a:rPr lang="en-US" sz="1400" i="1" dirty="0"/>
              <a:t>WWW</a:t>
            </a:r>
            <a:r>
              <a:rPr lang="en-US" sz="1400" dirty="0"/>
              <a:t> (2010</a:t>
            </a:r>
            <a:r>
              <a:rPr lang="en-US" sz="1400" dirty="0" smtClean="0"/>
              <a:t>).</a:t>
            </a:r>
          </a:p>
          <a:p>
            <a:r>
              <a:rPr lang="en-US" sz="1400" dirty="0" smtClean="0"/>
              <a:t>[4]</a:t>
            </a:r>
            <a:r>
              <a:rPr lang="en-US" sz="1400" dirty="0"/>
              <a:t> </a:t>
            </a:r>
            <a:r>
              <a:rPr lang="en-US" sz="1400" dirty="0" err="1"/>
              <a:t>Allesiardo</a:t>
            </a:r>
            <a:r>
              <a:rPr lang="en-US" sz="1400" dirty="0"/>
              <a:t>, Robin et al. “The non-stationary stochastic multi-armed bandit problem.” </a:t>
            </a:r>
            <a:r>
              <a:rPr lang="en-US" sz="1400" i="1" dirty="0"/>
              <a:t>International Journal of Data Science and Analytics</a:t>
            </a:r>
            <a:r>
              <a:rPr lang="en-US" sz="1400" dirty="0"/>
              <a:t> 3 (2017): 267-283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[5]</a:t>
            </a:r>
            <a:r>
              <a:rPr lang="en-US" sz="1400" dirty="0"/>
              <a:t> Li, </a:t>
            </a:r>
            <a:r>
              <a:rPr lang="en-US" sz="1400" dirty="0" err="1"/>
              <a:t>Lihong</a:t>
            </a:r>
            <a:r>
              <a:rPr lang="en-US" sz="1400" dirty="0"/>
              <a:t> et al. “Unbiased offline evaluation of contextual-bandit-based news article recommendation algorithms.” </a:t>
            </a:r>
            <a:r>
              <a:rPr lang="en-US" sz="1400" i="1" dirty="0"/>
              <a:t>WSDM</a:t>
            </a:r>
            <a:r>
              <a:rPr lang="en-US" sz="1400" dirty="0"/>
              <a:t> (2011</a:t>
            </a:r>
            <a:r>
              <a:rPr lang="en-US" sz="1400" dirty="0" smtClean="0"/>
              <a:t>).</a:t>
            </a:r>
            <a:endParaRPr lang="en-US" sz="1400" dirty="0"/>
          </a:p>
          <a:p>
            <a:r>
              <a:rPr lang="en-US" sz="1400" dirty="0" smtClean="0"/>
              <a:t>[6]</a:t>
            </a:r>
            <a:r>
              <a:rPr lang="en-US" sz="1400" dirty="0"/>
              <a:t> Chowdhury, </a:t>
            </a:r>
            <a:r>
              <a:rPr lang="en-US" sz="1400" dirty="0" err="1"/>
              <a:t>Sayak</a:t>
            </a:r>
            <a:r>
              <a:rPr lang="en-US" sz="1400" dirty="0"/>
              <a:t> Ray and Aditya </a:t>
            </a:r>
            <a:r>
              <a:rPr lang="en-US" sz="1400" dirty="0" err="1"/>
              <a:t>Gopalan</a:t>
            </a:r>
            <a:r>
              <a:rPr lang="en-US" sz="1400" dirty="0"/>
              <a:t>. “On </a:t>
            </a:r>
            <a:r>
              <a:rPr lang="en-US" sz="1400" dirty="0" err="1"/>
              <a:t>Kernelized</a:t>
            </a:r>
            <a:r>
              <a:rPr lang="en-US" sz="1400" dirty="0"/>
              <a:t> Multi-armed Bandits.” </a:t>
            </a:r>
            <a:r>
              <a:rPr lang="en-US" sz="1400" i="1" dirty="0"/>
              <a:t>ICML</a:t>
            </a:r>
            <a:r>
              <a:rPr lang="en-US" sz="1400" dirty="0"/>
              <a:t> (2017).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5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UCB </a:t>
            </a:r>
            <a:r>
              <a:rPr lang="mr-IN" dirty="0" smtClean="0"/>
              <a:t>–</a:t>
            </a:r>
            <a:r>
              <a:rPr lang="en-US" dirty="0" smtClean="0"/>
              <a:t> Upper Confidence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</a:t>
            </a:r>
            <a:r>
              <a:rPr lang="en-US" b="1" dirty="0" smtClean="0"/>
              <a:t>ptimism </a:t>
            </a:r>
            <a:r>
              <a:rPr lang="en-US" b="1" dirty="0"/>
              <a:t>in the face of </a:t>
            </a:r>
            <a:r>
              <a:rPr lang="en-US" b="1" dirty="0" smtClean="0"/>
              <a:t>uncertainty</a:t>
            </a:r>
          </a:p>
          <a:p>
            <a:r>
              <a:rPr lang="en-US" b="1" dirty="0" smtClean="0"/>
              <a:t>Constructs an optimistic guess for each action</a:t>
            </a:r>
            <a:endParaRPr lang="en-US" b="1" dirty="0"/>
          </a:p>
          <a:p>
            <a:r>
              <a:rPr lang="en-US" b="1" dirty="0" smtClean="0"/>
              <a:t>Picks action with highest optimistic guess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6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 err="1"/>
              <a:t>Chernoff-Hoeffding</a:t>
            </a:r>
            <a:r>
              <a:rPr lang="en-US" dirty="0"/>
              <a:t> </a:t>
            </a:r>
            <a:r>
              <a:rPr lang="en-US" dirty="0" smtClean="0"/>
              <a:t>inequality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pick the bound?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932" y="4326136"/>
            <a:ext cx="3733800" cy="390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845" y="2678963"/>
            <a:ext cx="2847975" cy="3892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845" y="5477798"/>
            <a:ext cx="2771775" cy="333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UCB Algorithm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20" y="1930399"/>
            <a:ext cx="8979030" cy="2988841"/>
          </a:xfrm>
        </p:spPr>
      </p:pic>
      <p:sp>
        <p:nvSpPr>
          <p:cNvPr id="3" name="TextBox 2"/>
          <p:cNvSpPr txBox="1"/>
          <p:nvPr/>
        </p:nvSpPr>
        <p:spPr>
          <a:xfrm>
            <a:off x="868101" y="6227179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[7]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3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UCB </a:t>
            </a:r>
            <a:r>
              <a:rPr lang="mr-IN" dirty="0" smtClean="0"/>
              <a:t>–</a:t>
            </a:r>
            <a:r>
              <a:rPr lang="en-US" dirty="0" smtClean="0"/>
              <a:t>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Pros:</a:t>
            </a:r>
          </a:p>
          <a:p>
            <a:pPr lvl="1"/>
            <a:r>
              <a:rPr lang="en-US" dirty="0" smtClean="0"/>
              <a:t>Strong theoretical guarantee </a:t>
            </a:r>
            <a:r>
              <a:rPr lang="mr-IN" dirty="0" smtClean="0"/>
              <a:t>–</a:t>
            </a:r>
            <a:r>
              <a:rPr lang="en-US" dirty="0" smtClean="0"/>
              <a:t> upper bound scales with log of T</a:t>
            </a:r>
          </a:p>
          <a:p>
            <a:pPr lvl="1"/>
            <a:r>
              <a:rPr lang="en-US" dirty="0" smtClean="0"/>
              <a:t>Do not need to sample posterior</a:t>
            </a:r>
          </a:p>
          <a:p>
            <a:pPr lvl="1"/>
            <a:endParaRPr lang="en-US" dirty="0"/>
          </a:p>
          <a:p>
            <a:r>
              <a:rPr lang="en-US" sz="2000" dirty="0" smtClean="0">
                <a:solidFill>
                  <a:schemeClr val="accent5"/>
                </a:solidFill>
              </a:rPr>
              <a:t>Cons:</a:t>
            </a:r>
          </a:p>
          <a:p>
            <a:pPr lvl="1"/>
            <a:r>
              <a:rPr lang="en-US" dirty="0" smtClean="0"/>
              <a:t>Cannot do batch update. Why?</a:t>
            </a:r>
          </a:p>
          <a:p>
            <a:pPr lvl="1"/>
            <a:r>
              <a:rPr lang="en-US" dirty="0" smtClean="0"/>
              <a:t>Cannot incorporate prior knowledge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6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2433" y="2750916"/>
            <a:ext cx="8596668" cy="1320800"/>
          </a:xfrm>
        </p:spPr>
        <p:txBody>
          <a:bodyPr/>
          <a:lstStyle/>
          <a:p>
            <a:r>
              <a:rPr lang="en-US" dirty="0" smtClean="0"/>
              <a:t>UCB </a:t>
            </a:r>
            <a:r>
              <a:rPr lang="mr-IN" dirty="0" smtClean="0"/>
              <a:t>–</a:t>
            </a:r>
            <a:r>
              <a:rPr lang="en-US" dirty="0" smtClean="0"/>
              <a:t>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2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25254" cy="1320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Bandits under Non-Stationary Environment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775297"/>
          </a:xfrm>
        </p:spPr>
        <p:txBody>
          <a:bodyPr>
            <a:normAutofit/>
          </a:bodyPr>
          <a:lstStyle/>
          <a:p>
            <a:r>
              <a:rPr lang="en-US" dirty="0" smtClean="0"/>
              <a:t>Definition:</a:t>
            </a:r>
          </a:p>
          <a:p>
            <a:pPr lvl="1"/>
            <a:r>
              <a:rPr lang="en-US" dirty="0" smtClean="0"/>
              <a:t>MAB assumes a distribution of contexts, actions and rewards.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Non-stationary environment if this distribution change over time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028" y="2752677"/>
            <a:ext cx="1162933" cy="32618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7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52803" cy="1320800"/>
          </a:xfrm>
        </p:spPr>
        <p:txBody>
          <a:bodyPr/>
          <a:lstStyle/>
          <a:p>
            <a:r>
              <a:rPr lang="en-US"/>
              <a:t>Bandits under Non-Stationary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8596668" cy="3880773"/>
          </a:xfrm>
        </p:spPr>
        <p:txBody>
          <a:bodyPr/>
          <a:lstStyle/>
          <a:p>
            <a:r>
              <a:rPr lang="en-US" dirty="0"/>
              <a:t>Switching Bandit (piece-wise stationary):</a:t>
            </a:r>
          </a:p>
          <a:p>
            <a:pPr lvl="1"/>
            <a:r>
              <a:rPr lang="en-US" dirty="0"/>
              <a:t>abrupt </a:t>
            </a:r>
            <a:r>
              <a:rPr lang="en-US" dirty="0" smtClean="0"/>
              <a:t>changes </a:t>
            </a:r>
            <a:r>
              <a:rPr lang="en-US" dirty="0"/>
              <a:t>at some time steps</a:t>
            </a:r>
          </a:p>
          <a:p>
            <a:pPr lvl="1"/>
            <a:endParaRPr lang="en-US" dirty="0"/>
          </a:p>
          <a:p>
            <a:r>
              <a:rPr lang="en-US" dirty="0"/>
              <a:t>Adversarial Bandit:</a:t>
            </a:r>
          </a:p>
          <a:p>
            <a:pPr lvl="1"/>
            <a:r>
              <a:rPr lang="en-US" dirty="0"/>
              <a:t>Reward chosen by an adversary</a:t>
            </a:r>
          </a:p>
          <a:p>
            <a:pPr lvl="1"/>
            <a:r>
              <a:rPr lang="en-US" dirty="0"/>
              <a:t>Model any form of non-stationary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7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3591</TotalTime>
  <Words>790</Words>
  <Application>Microsoft Macintosh PowerPoint</Application>
  <PresentationFormat>Widescreen</PresentationFormat>
  <Paragraphs>188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Mangal</vt:lpstr>
      <vt:lpstr>Trebuchet MS</vt:lpstr>
      <vt:lpstr>Wingdings 3</vt:lpstr>
      <vt:lpstr>Facet</vt:lpstr>
      <vt:lpstr>Advanced Topics of Multi-Armed Bandits</vt:lpstr>
      <vt:lpstr>Topics</vt:lpstr>
      <vt:lpstr>UCB – Upper Confidence Bound</vt:lpstr>
      <vt:lpstr>UCB</vt:lpstr>
      <vt:lpstr>UCB Algorithm</vt:lpstr>
      <vt:lpstr>UCB – Pros and Cons</vt:lpstr>
      <vt:lpstr>UCB – Questions?</vt:lpstr>
      <vt:lpstr>Bandits under Non-Stationary Environment</vt:lpstr>
      <vt:lpstr>Bandits under Non-Stationary Environment</vt:lpstr>
      <vt:lpstr>Why is this a problem?</vt:lpstr>
      <vt:lpstr>Switching Bandit Simulation</vt:lpstr>
      <vt:lpstr>Cumulative Regret Comparison</vt:lpstr>
      <vt:lpstr>Solutions for Non-Stationary Environment</vt:lpstr>
      <vt:lpstr>Hierarchical bandits (slaved bandits)</vt:lpstr>
      <vt:lpstr>Non-Stationary Environment – Questions?</vt:lpstr>
      <vt:lpstr>Offline Evaluation of Bandits</vt:lpstr>
      <vt:lpstr>Evaluation Methods</vt:lpstr>
      <vt:lpstr>Performance and Limitations</vt:lpstr>
      <vt:lpstr>Offline Evaluation – Questions?</vt:lpstr>
      <vt:lpstr>Gaussian Process in Bandits</vt:lpstr>
      <vt:lpstr>GP - Intuition</vt:lpstr>
      <vt:lpstr>Formal Definition of GP</vt:lpstr>
      <vt:lpstr>GP - Predictions Given Observations</vt:lpstr>
      <vt:lpstr>GP – Pros and Cons</vt:lpstr>
      <vt:lpstr>GP-Thompson Sampling</vt:lpstr>
      <vt:lpstr>Thank you!  Questions?</vt:lpstr>
      <vt:lpstr>References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of Multi-Armed Bandits</dc:title>
  <dc:creator>Microsoft Office User</dc:creator>
  <cp:lastModifiedBy>Microsoft Office User</cp:lastModifiedBy>
  <cp:revision>61</cp:revision>
  <dcterms:created xsi:type="dcterms:W3CDTF">2018-11-24T02:59:56Z</dcterms:created>
  <dcterms:modified xsi:type="dcterms:W3CDTF">2018-11-28T19:31:57Z</dcterms:modified>
</cp:coreProperties>
</file>