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7" r:id="rId5"/>
    <p:sldId id="260" r:id="rId6"/>
    <p:sldId id="266" r:id="rId7"/>
    <p:sldId id="261" r:id="rId8"/>
    <p:sldId id="258" r:id="rId9"/>
    <p:sldId id="267" r:id="rId10"/>
    <p:sldId id="259" r:id="rId11"/>
    <p:sldId id="273" r:id="rId12"/>
    <p:sldId id="268" r:id="rId13"/>
    <p:sldId id="269" r:id="rId14"/>
    <p:sldId id="270" r:id="rId15"/>
    <p:sldId id="263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/>
    <p:restoredTop sz="94604"/>
  </p:normalViewPr>
  <p:slideViewPr>
    <p:cSldViewPr snapToGrid="0" snapToObjects="1">
      <p:cViewPr varScale="1">
        <p:scale>
          <a:sx n="136" d="100"/>
          <a:sy n="136" d="100"/>
        </p:scale>
        <p:origin x="24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minitab.com/blog/adventures-in-statistics-2/regression-analysis-how-do-i-interpret-r-squared-and-assess-the-goodness-of-fit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63" y="1723216"/>
            <a:ext cx="10187377" cy="1952313"/>
          </a:xfrm>
        </p:spPr>
        <p:txBody>
          <a:bodyPr/>
          <a:lstStyle/>
          <a:p>
            <a:r>
              <a:rPr lang="en-US" sz="4800" dirty="0" smtClean="0"/>
              <a:t>Predictive Model of </a:t>
            </a:r>
            <a:r>
              <a:rPr lang="en-US" sz="4400" dirty="0" smtClean="0"/>
              <a:t>Movie</a:t>
            </a:r>
            <a:r>
              <a:rPr lang="en-US" sz="4800" dirty="0" smtClean="0"/>
              <a:t> Revenues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Stephen Gou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5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7789"/>
            <a:ext cx="8596668" cy="3880773"/>
          </a:xfrm>
        </p:spPr>
        <p:txBody>
          <a:bodyPr/>
          <a:lstStyle/>
          <a:p>
            <a:r>
              <a:rPr lang="en-US" dirty="0" smtClean="0"/>
              <a:t>Residual Plot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33" y="1859494"/>
            <a:ext cx="3493709" cy="44566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334" y="6403447"/>
            <a:ext cx="6094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tx2"/>
                </a:solidFill>
              </a:rPr>
              <a:t>Source: </a:t>
            </a:r>
            <a:r>
              <a:rPr lang="en-US" sz="700" dirty="0">
                <a:solidFill>
                  <a:schemeClr val="tx2"/>
                </a:solidFill>
                <a:hlinkClick r:id="rId3"/>
              </a:rPr>
              <a:t>http://</a:t>
            </a:r>
            <a:r>
              <a:rPr lang="en-US" sz="700" dirty="0" smtClean="0">
                <a:solidFill>
                  <a:schemeClr val="tx2"/>
                </a:solidFill>
                <a:hlinkClick r:id="rId3"/>
              </a:rPr>
              <a:t>blog.minitab.com/blog/adventures-in-statistics-2/regression-analysis-how-do-i-interpret-r-squared-and-assess-the-goodness-of-fit</a:t>
            </a:r>
            <a:endParaRPr lang="en-US" sz="700" dirty="0" smtClean="0">
              <a:solidFill>
                <a:schemeClr val="tx2"/>
              </a:solidFill>
            </a:endParaRPr>
          </a:p>
          <a:p>
            <a:r>
              <a:rPr lang="en-US" sz="700" dirty="0">
                <a:solidFill>
                  <a:schemeClr val="tx2"/>
                </a:solidFill>
              </a:rPr>
              <a:t>http://</a:t>
            </a:r>
            <a:r>
              <a:rPr lang="en-US" sz="700" dirty="0" err="1">
                <a:solidFill>
                  <a:schemeClr val="tx2"/>
                </a:solidFill>
              </a:rPr>
              <a:t>blog.minitab.com</a:t>
            </a:r>
            <a:r>
              <a:rPr lang="en-US" sz="700" dirty="0">
                <a:solidFill>
                  <a:schemeClr val="tx2"/>
                </a:solidFill>
              </a:rPr>
              <a:t>/blog/adventures-in-statistics-2/why-you-need-to-check-your-residual-plots-for-regression-analysis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37" y="2545237"/>
            <a:ext cx="3954726" cy="268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1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Lessons learned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94823"/>
            <a:ext cx="4264335" cy="29234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99" y="2394823"/>
            <a:ext cx="4368995" cy="3015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30458" y="2017750"/>
            <a:ext cx="820132" cy="37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10715" y="1977945"/>
            <a:ext cx="188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Neural Network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7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7856"/>
            <a:ext cx="8596668" cy="3880773"/>
          </a:xfrm>
        </p:spPr>
        <p:txBody>
          <a:bodyPr/>
          <a:lstStyle/>
          <a:p>
            <a:r>
              <a:rPr lang="en-US" dirty="0" smtClean="0"/>
              <a:t>Multi-collinearity</a:t>
            </a:r>
          </a:p>
          <a:p>
            <a:pPr lvl="1"/>
            <a:r>
              <a:rPr lang="en-US" dirty="0" smtClean="0"/>
              <a:t>Cause problem in coefficients</a:t>
            </a:r>
          </a:p>
          <a:p>
            <a:pPr lvl="1"/>
            <a:r>
              <a:rPr lang="en-US" dirty="0"/>
              <a:t>Severe in predictors of movie revenues. E.g. budget and cast score, budget and runtime, genre and </a:t>
            </a:r>
            <a:r>
              <a:rPr lang="en-US" dirty="0" err="1"/>
              <a:t>mpaa</a:t>
            </a:r>
            <a:r>
              <a:rPr lang="en-US" dirty="0"/>
              <a:t> </a:t>
            </a:r>
            <a:r>
              <a:rPr lang="en-US" dirty="0" smtClean="0"/>
              <a:t>rating</a:t>
            </a:r>
          </a:p>
          <a:p>
            <a:pPr lvl="1"/>
            <a:r>
              <a:rPr lang="en-US" dirty="0" smtClean="0"/>
              <a:t>Condition Number</a:t>
            </a:r>
          </a:p>
          <a:p>
            <a:pPr lvl="1"/>
            <a:r>
              <a:rPr lang="en-US" dirty="0" smtClean="0"/>
              <a:t>Dummy Variable Trap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4859867"/>
          </a:xfrm>
        </p:spPr>
        <p:txBody>
          <a:bodyPr/>
          <a:lstStyle/>
          <a:p>
            <a:r>
              <a:rPr lang="en-US" dirty="0"/>
              <a:t>Log transform </a:t>
            </a:r>
            <a:r>
              <a:rPr lang="en-US" dirty="0" smtClean="0"/>
              <a:t>large monetary value</a:t>
            </a:r>
          </a:p>
          <a:p>
            <a:pPr lvl="1"/>
            <a:r>
              <a:rPr lang="en-US" dirty="0" smtClean="0"/>
              <a:t>Smaller value</a:t>
            </a:r>
          </a:p>
          <a:p>
            <a:pPr lvl="1"/>
            <a:r>
              <a:rPr lang="en-US" dirty="0" smtClean="0"/>
              <a:t>Restore symmetry</a:t>
            </a:r>
            <a:r>
              <a:rPr lang="en-US" dirty="0"/>
              <a:t> </a:t>
            </a:r>
            <a:r>
              <a:rPr lang="en-US" dirty="0" smtClean="0"/>
              <a:t>(Lognormally Distributed)</a:t>
            </a:r>
          </a:p>
          <a:p>
            <a:pPr lvl="1"/>
            <a:r>
              <a:rPr lang="en-US" dirty="0" smtClean="0"/>
              <a:t>Outliers</a:t>
            </a:r>
          </a:p>
          <a:p>
            <a:pPr lvl="1"/>
            <a:r>
              <a:rPr lang="en-US" dirty="0" smtClean="0"/>
              <a:t>Improve model performance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66" y="3158068"/>
            <a:ext cx="3650073" cy="2624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767" y="3220860"/>
            <a:ext cx="3746500" cy="2561874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>
            <a:off x="4392664" y="4165600"/>
            <a:ext cx="613833" cy="330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Rules-of-thumbs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3255"/>
            <a:ext cx="8596668" cy="3880773"/>
          </a:xfrm>
        </p:spPr>
        <p:txBody>
          <a:bodyPr/>
          <a:lstStyle/>
          <a:p>
            <a:r>
              <a:rPr lang="en-US" dirty="0" smtClean="0"/>
              <a:t>Importance of evaluation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2088487"/>
            <a:ext cx="3514725" cy="3952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98622" y="6391373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google image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5580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Rules-of-thumbs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4055"/>
            <a:ext cx="8596668" cy="3880773"/>
          </a:xfrm>
        </p:spPr>
        <p:txBody>
          <a:bodyPr/>
          <a:lstStyle/>
          <a:p>
            <a:r>
              <a:rPr lang="en-US" dirty="0" smtClean="0"/>
              <a:t>Always do sanity check on data.</a:t>
            </a:r>
          </a:p>
          <a:p>
            <a:pPr lvl="1"/>
            <a:r>
              <a:rPr lang="en-US" dirty="0" smtClean="0"/>
              <a:t>Vagueness</a:t>
            </a:r>
          </a:p>
          <a:p>
            <a:pPr lvl="1"/>
            <a:r>
              <a:rPr lang="en-US" dirty="0" smtClean="0"/>
              <a:t>Correctness</a:t>
            </a:r>
          </a:p>
          <a:p>
            <a:pPr lvl="1"/>
            <a:r>
              <a:rPr lang="en-US" dirty="0" smtClean="0"/>
              <a:t>Assumption</a:t>
            </a:r>
          </a:p>
        </p:txBody>
      </p:sp>
    </p:spTree>
    <p:extLst>
      <p:ext uri="{BB962C8B-B14F-4D97-AF65-F5344CB8AC3E}">
        <p14:creationId xmlns:p14="http://schemas.microsoft.com/office/powerpoint/2010/main" val="1600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Rules-of-thumbs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3880773"/>
          </a:xfrm>
        </p:spPr>
        <p:txBody>
          <a:bodyPr/>
          <a:lstStyle/>
          <a:p>
            <a:r>
              <a:rPr lang="en-US" dirty="0" smtClean="0"/>
              <a:t>The KISS principle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 popularity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600" y="1820333"/>
            <a:ext cx="8596668" cy="3911600"/>
          </a:xfrm>
        </p:spPr>
        <p:txBody>
          <a:bodyPr>
            <a:normAutofit/>
          </a:bodyPr>
          <a:lstStyle/>
          <a:p>
            <a:r>
              <a:rPr lang="en-US" dirty="0" smtClean="0"/>
              <a:t>Thank </a:t>
            </a:r>
            <a:r>
              <a:rPr lang="en-US" smtClean="0"/>
              <a:t>you! 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5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the </a:t>
            </a:r>
            <a:r>
              <a:rPr lang="en-US" dirty="0"/>
              <a:t>P</a:t>
            </a:r>
            <a:r>
              <a:rPr lang="en-US" dirty="0" smtClean="0"/>
              <a:t>roject</a:t>
            </a:r>
          </a:p>
          <a:p>
            <a:r>
              <a:rPr lang="en-US" dirty="0" smtClean="0"/>
              <a:t>Summary of the Result</a:t>
            </a:r>
          </a:p>
          <a:p>
            <a:r>
              <a:rPr lang="en-US" dirty="0" smtClean="0"/>
              <a:t>What Made the Project </a:t>
            </a:r>
            <a:r>
              <a:rPr lang="en-US" dirty="0"/>
              <a:t>D</a:t>
            </a:r>
            <a:r>
              <a:rPr lang="en-US" dirty="0" smtClean="0"/>
              <a:t>ifficult?</a:t>
            </a:r>
          </a:p>
          <a:p>
            <a:r>
              <a:rPr lang="en-US" dirty="0" smtClean="0"/>
              <a:t>Statistical Lessons Learned</a:t>
            </a:r>
          </a:p>
          <a:p>
            <a:r>
              <a:rPr lang="en-US" dirty="0" smtClean="0"/>
              <a:t>Rules-of-thumb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model that predicts the total revenue of a modern American movie given certain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TMDB </a:t>
            </a:r>
            <a:r>
              <a:rPr lang="en-US" dirty="0"/>
              <a:t>5000 Movies dataset. </a:t>
            </a:r>
            <a:endParaRPr lang="en-US" dirty="0" smtClean="0"/>
          </a:p>
          <a:p>
            <a:r>
              <a:rPr lang="en-US" dirty="0"/>
              <a:t>TMDB 5000 Credits dataset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New </a:t>
            </a:r>
            <a:r>
              <a:rPr lang="en-US" dirty="0"/>
              <a:t>York Times Review </a:t>
            </a:r>
            <a:r>
              <a:rPr lang="en-US" dirty="0" smtClean="0"/>
              <a:t>data. </a:t>
            </a:r>
          </a:p>
          <a:p>
            <a:r>
              <a:rPr lang="en-US" dirty="0" smtClean="0"/>
              <a:t>New </a:t>
            </a:r>
            <a:r>
              <a:rPr lang="en-US" dirty="0"/>
              <a:t>York Times Review Articles sentiment data.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actors ranking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Top </a:t>
            </a:r>
            <a:r>
              <a:rPr lang="en-US" dirty="0"/>
              <a:t>directors ranking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U.S Annual </a:t>
            </a:r>
            <a:r>
              <a:rPr lang="en-US" dirty="0"/>
              <a:t>CPI.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4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</a:p>
          <a:p>
            <a:r>
              <a:rPr lang="en-US" dirty="0" smtClean="0"/>
              <a:t>Runtime</a:t>
            </a:r>
          </a:p>
          <a:p>
            <a:r>
              <a:rPr lang="en-US" dirty="0"/>
              <a:t>C</a:t>
            </a:r>
            <a:r>
              <a:rPr lang="en-US" dirty="0" smtClean="0"/>
              <a:t>ritics pick</a:t>
            </a:r>
          </a:p>
          <a:p>
            <a:r>
              <a:rPr lang="en-US" dirty="0" smtClean="0"/>
              <a:t>Cast </a:t>
            </a:r>
            <a:r>
              <a:rPr lang="en-US" dirty="0"/>
              <a:t>score</a:t>
            </a:r>
          </a:p>
          <a:p>
            <a:r>
              <a:rPr lang="en-US" dirty="0" smtClean="0"/>
              <a:t>Director score</a:t>
            </a:r>
          </a:p>
          <a:p>
            <a:r>
              <a:rPr lang="en-US" dirty="0" smtClean="0"/>
              <a:t>NYT Review sentiment </a:t>
            </a:r>
            <a:r>
              <a:rPr lang="en-US" dirty="0"/>
              <a:t>polarity </a:t>
            </a:r>
            <a:r>
              <a:rPr lang="en-US" dirty="0" smtClean="0"/>
              <a:t>score</a:t>
            </a:r>
          </a:p>
          <a:p>
            <a:r>
              <a:rPr lang="en-US" dirty="0" smtClean="0"/>
              <a:t>Genres (18)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paa</a:t>
            </a:r>
            <a:r>
              <a:rPr lang="en-US" dirty="0" smtClean="0"/>
              <a:t> Rating (5)</a:t>
            </a:r>
          </a:p>
        </p:txBody>
      </p:sp>
    </p:spTree>
    <p:extLst>
      <p:ext uri="{BB962C8B-B14F-4D97-AF65-F5344CB8AC3E}">
        <p14:creationId xmlns:p14="http://schemas.microsoft.com/office/powerpoint/2010/main" val="10768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Method: accuracy with 20% error margin.</a:t>
            </a:r>
          </a:p>
          <a:p>
            <a:endParaRPr lang="en-US" dirty="0"/>
          </a:p>
          <a:p>
            <a:r>
              <a:rPr lang="en-US" dirty="0" smtClean="0"/>
              <a:t>Baseline: 61% accuracy by predicting the mean of log transformed revenue.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52927"/>
              </p:ext>
            </p:extLst>
          </p:nvPr>
        </p:nvGraphicFramePr>
        <p:xfrm>
          <a:off x="677334" y="2517761"/>
          <a:ext cx="8859860" cy="1735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08"/>
                <a:gridCol w="1027658"/>
                <a:gridCol w="1625600"/>
                <a:gridCol w="1947333"/>
                <a:gridCol w="910741"/>
                <a:gridCol w="1980120"/>
              </a:tblGrid>
              <a:tr h="7249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Baseline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OLS Regression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Regression Tree 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kNN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Neural Network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Hyper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Params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N/A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N/A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Split=MSE</a:t>
                      </a:r>
                    </a:p>
                    <a:p>
                      <a:r>
                        <a:rPr lang="en-US" sz="1200" b="0" dirty="0" smtClean="0"/>
                        <a:t>Depth=5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k=5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MLP: 2 layers (64,64), </a:t>
                      </a:r>
                      <a:r>
                        <a:rPr lang="en-US" sz="1200" b="0" dirty="0" err="1" smtClean="0"/>
                        <a:t>ReLu</a:t>
                      </a:r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Accuracy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61%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61%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63%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61%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74%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165258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2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Made the Project Difficult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any data and or features</a:t>
            </a:r>
          </a:p>
          <a:p>
            <a:r>
              <a:rPr lang="en-US" dirty="0" smtClean="0"/>
              <a:t>Workflow is </a:t>
            </a:r>
            <a:r>
              <a:rPr lang="en-US" dirty="0" smtClean="0"/>
              <a:t>non-linear, </a:t>
            </a:r>
            <a:r>
              <a:rPr lang="en-US" dirty="0" smtClean="0"/>
              <a:t>and iterative</a:t>
            </a:r>
          </a:p>
          <a:p>
            <a:r>
              <a:rPr lang="en-US" dirty="0" smtClean="0"/>
              <a:t>Nature of problem</a:t>
            </a:r>
          </a:p>
          <a:p>
            <a:r>
              <a:rPr lang="en-US" dirty="0" smtClean="0"/>
              <a:t>Representation of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5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Made the Project Difficult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6523"/>
            <a:ext cx="8596668" cy="3880773"/>
          </a:xfrm>
        </p:spPr>
        <p:txBody>
          <a:bodyPr/>
          <a:lstStyle/>
          <a:p>
            <a:r>
              <a:rPr lang="en-US" dirty="0" smtClean="0"/>
              <a:t>Representation of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768" y="2707084"/>
            <a:ext cx="2800006" cy="356446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628534" y="3979333"/>
            <a:ext cx="694267" cy="440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374563"/>
              </p:ext>
            </p:extLst>
          </p:nvPr>
        </p:nvGraphicFramePr>
        <p:xfrm>
          <a:off x="5229802" y="3900036"/>
          <a:ext cx="2195599" cy="519564"/>
        </p:xfrm>
        <a:graphic>
          <a:graphicData uri="http://schemas.openxmlformats.org/drawingml/2006/table">
            <a:tbl>
              <a:tblPr/>
              <a:tblGrid>
                <a:gridCol w="2195599"/>
              </a:tblGrid>
              <a:tr h="519564">
                <a:tc>
                  <a:txBody>
                    <a:bodyPr/>
                    <a:lstStyle/>
                    <a:p>
                      <a:pPr algn="r" fontAlgn="b"/>
                      <a:r>
                        <a:rPr lang="nb-NO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1.41257782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19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2448</TotalTime>
  <Words>310</Words>
  <Application>Microsoft Macintosh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Trebuchet MS</vt:lpstr>
      <vt:lpstr>Wingdings 3</vt:lpstr>
      <vt:lpstr>Arial</vt:lpstr>
      <vt:lpstr>Facet</vt:lpstr>
      <vt:lpstr>Predictive Model of Movie Revenues</vt:lpstr>
      <vt:lpstr>Topics</vt:lpstr>
      <vt:lpstr>Goal</vt:lpstr>
      <vt:lpstr>Data Collection</vt:lpstr>
      <vt:lpstr>Features and Transformation</vt:lpstr>
      <vt:lpstr>Modelling</vt:lpstr>
      <vt:lpstr>Modelling </vt:lpstr>
      <vt:lpstr>What Made the Project Difficult</vt:lpstr>
      <vt:lpstr>What Made the Project Difficult</vt:lpstr>
      <vt:lpstr>Statistical Lessons learned</vt:lpstr>
      <vt:lpstr>Statistical Lessons learned</vt:lpstr>
      <vt:lpstr>Statistical Lessons learned</vt:lpstr>
      <vt:lpstr>Statistical Lessons learned</vt:lpstr>
      <vt:lpstr>Rules-of-thumbs</vt:lpstr>
      <vt:lpstr>Rules-of-thumbs</vt:lpstr>
      <vt:lpstr>Rules-of-thumbs</vt:lpstr>
      <vt:lpstr>Thank you!   Questions?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 of Movie Revenues</dc:title>
  <dc:creator>Microsoft Office User</dc:creator>
  <cp:lastModifiedBy>Microsoft Office User</cp:lastModifiedBy>
  <cp:revision>25</cp:revision>
  <dcterms:created xsi:type="dcterms:W3CDTF">2018-11-11T01:23:07Z</dcterms:created>
  <dcterms:modified xsi:type="dcterms:W3CDTF">2018-11-13T05:22:31Z</dcterms:modified>
</cp:coreProperties>
</file>