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4"/>
  </p:notesMasterIdLst>
  <p:sldIdLst>
    <p:sldId id="296" r:id="rId2"/>
    <p:sldId id="257" r:id="rId3"/>
    <p:sldId id="258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260" r:id="rId23"/>
  </p:sldIdLst>
  <p:sldSz cx="9144000" cy="5143500" type="screen16x9"/>
  <p:notesSz cx="6858000" cy="9144000"/>
  <p:embeddedFontLst>
    <p:embeddedFont>
      <p:font typeface="Sniglet" panose="020B0604020202020204" charset="0"/>
      <p:regular r:id="rId25"/>
    </p:embeddedFont>
    <p:embeddedFont>
      <p:font typeface="Walter Turncoat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0B942B-5FDC-419F-A31C-88048C057ADA}">
  <a:tblStyle styleId="{3D0B942B-5FDC-419F-A31C-88048C057A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F752B63-FEDA-48D4-B3B7-9A5BAED313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>
          <a:extLst>
            <a:ext uri="{FF2B5EF4-FFF2-40B4-BE49-F238E27FC236}">
              <a16:creationId xmlns:a16="http://schemas.microsoft.com/office/drawing/2014/main" id="{581F4980-D16F-0208-3BFB-E8543C085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>
            <a:extLst>
              <a:ext uri="{FF2B5EF4-FFF2-40B4-BE49-F238E27FC236}">
                <a16:creationId xmlns:a16="http://schemas.microsoft.com/office/drawing/2014/main" id="{27B9E754-829C-933F-EAFD-B402BEE7A7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>
            <a:extLst>
              <a:ext uri="{FF2B5EF4-FFF2-40B4-BE49-F238E27FC236}">
                <a16:creationId xmlns:a16="http://schemas.microsoft.com/office/drawing/2014/main" id="{E996BF2A-DADC-5A60-44B8-02B8C4F983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376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2AEEC56-C61C-0245-D3B8-B360D5DCF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>
            <a:extLst>
              <a:ext uri="{FF2B5EF4-FFF2-40B4-BE49-F238E27FC236}">
                <a16:creationId xmlns:a16="http://schemas.microsoft.com/office/drawing/2014/main" id="{1E25DC18-61FB-8302-0409-49569B7B5E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>
            <a:extLst>
              <a:ext uri="{FF2B5EF4-FFF2-40B4-BE49-F238E27FC236}">
                <a16:creationId xmlns:a16="http://schemas.microsoft.com/office/drawing/2014/main" id="{BF547215-165E-E308-4193-D028717513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633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0AE8ECEE-8006-4FE4-E0C9-40A507EC2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>
            <a:extLst>
              <a:ext uri="{FF2B5EF4-FFF2-40B4-BE49-F238E27FC236}">
                <a16:creationId xmlns:a16="http://schemas.microsoft.com/office/drawing/2014/main" id="{9CE73DCC-30D5-B3FF-B949-2F530E8F76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>
            <a:extLst>
              <a:ext uri="{FF2B5EF4-FFF2-40B4-BE49-F238E27FC236}">
                <a16:creationId xmlns:a16="http://schemas.microsoft.com/office/drawing/2014/main" id="{FF0B9A43-38A3-E09A-7886-A5BA3FB840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806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DAD0FF7-32D9-4FA0-0FCC-E7F764730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>
            <a:extLst>
              <a:ext uri="{FF2B5EF4-FFF2-40B4-BE49-F238E27FC236}">
                <a16:creationId xmlns:a16="http://schemas.microsoft.com/office/drawing/2014/main" id="{038F58F1-B39F-8DF5-5AD0-695EC28A7C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>
            <a:extLst>
              <a:ext uri="{FF2B5EF4-FFF2-40B4-BE49-F238E27FC236}">
                <a16:creationId xmlns:a16="http://schemas.microsoft.com/office/drawing/2014/main" id="{8529218B-2530-5D9E-FBFD-31258F4FE2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659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C6AF975-9D15-9CB7-6693-CB8AE6119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>
            <a:extLst>
              <a:ext uri="{FF2B5EF4-FFF2-40B4-BE49-F238E27FC236}">
                <a16:creationId xmlns:a16="http://schemas.microsoft.com/office/drawing/2014/main" id="{112A385A-E1EF-D615-85AF-AB13E0AB1A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>
            <a:extLst>
              <a:ext uri="{FF2B5EF4-FFF2-40B4-BE49-F238E27FC236}">
                <a16:creationId xmlns:a16="http://schemas.microsoft.com/office/drawing/2014/main" id="{6E457E96-0C33-0E53-B760-1A27A08780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146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4ABA1BD-E389-79D2-C3B6-4525C0086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>
            <a:extLst>
              <a:ext uri="{FF2B5EF4-FFF2-40B4-BE49-F238E27FC236}">
                <a16:creationId xmlns:a16="http://schemas.microsoft.com/office/drawing/2014/main" id="{7521ED25-FF27-9151-3C0A-D9FFB38283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>
            <a:extLst>
              <a:ext uri="{FF2B5EF4-FFF2-40B4-BE49-F238E27FC236}">
                <a16:creationId xmlns:a16="http://schemas.microsoft.com/office/drawing/2014/main" id="{F70131F5-2D43-A373-5575-5583BF0557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28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4FF1E9B-F894-0F9F-5B1D-181DDD7C8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>
            <a:extLst>
              <a:ext uri="{FF2B5EF4-FFF2-40B4-BE49-F238E27FC236}">
                <a16:creationId xmlns:a16="http://schemas.microsoft.com/office/drawing/2014/main" id="{110C3EBA-7DA7-507C-E612-8285DCFA2F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>
            <a:extLst>
              <a:ext uri="{FF2B5EF4-FFF2-40B4-BE49-F238E27FC236}">
                <a16:creationId xmlns:a16="http://schemas.microsoft.com/office/drawing/2014/main" id="{624F87AB-E48B-4E3A-A344-004EF22C8F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470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34DF05D-81D2-324E-19BB-46AD6BDF2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>
            <a:extLst>
              <a:ext uri="{FF2B5EF4-FFF2-40B4-BE49-F238E27FC236}">
                <a16:creationId xmlns:a16="http://schemas.microsoft.com/office/drawing/2014/main" id="{EF72B344-912E-A715-8357-B39401DA65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>
            <a:extLst>
              <a:ext uri="{FF2B5EF4-FFF2-40B4-BE49-F238E27FC236}">
                <a16:creationId xmlns:a16="http://schemas.microsoft.com/office/drawing/2014/main" id="{47EE78D7-F2F9-7931-B602-1AD4CE67B1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596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36E782B-FA98-25FF-9D11-35060615D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>
            <a:extLst>
              <a:ext uri="{FF2B5EF4-FFF2-40B4-BE49-F238E27FC236}">
                <a16:creationId xmlns:a16="http://schemas.microsoft.com/office/drawing/2014/main" id="{C6E08098-3374-B43A-DD3F-CC647A2E89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>
            <a:extLst>
              <a:ext uri="{FF2B5EF4-FFF2-40B4-BE49-F238E27FC236}">
                <a16:creationId xmlns:a16="http://schemas.microsoft.com/office/drawing/2014/main" id="{33B6517D-5FF3-B7DC-A1A5-237BE5B61F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2691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FAD80CC6-49E9-3D8B-C7EB-94A7E5A71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>
            <a:extLst>
              <a:ext uri="{FF2B5EF4-FFF2-40B4-BE49-F238E27FC236}">
                <a16:creationId xmlns:a16="http://schemas.microsoft.com/office/drawing/2014/main" id="{84E04494-FCD2-59D4-0907-16A129FC4B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>
            <a:extLst>
              <a:ext uri="{FF2B5EF4-FFF2-40B4-BE49-F238E27FC236}">
                <a16:creationId xmlns:a16="http://schemas.microsoft.com/office/drawing/2014/main" id="{8FE899E2-913B-5804-BE62-C93807E19F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382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4A75569E-D8B0-36EB-AA36-509074B8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>
            <a:extLst>
              <a:ext uri="{FF2B5EF4-FFF2-40B4-BE49-F238E27FC236}">
                <a16:creationId xmlns:a16="http://schemas.microsoft.com/office/drawing/2014/main" id="{A8398627-633E-BBDF-06C6-8B73072CBE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>
            <a:extLst>
              <a:ext uri="{FF2B5EF4-FFF2-40B4-BE49-F238E27FC236}">
                <a16:creationId xmlns:a16="http://schemas.microsoft.com/office/drawing/2014/main" id="{A79EADBA-5BC9-9E91-81FC-F38019BD86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21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08CEDDA-6C71-24DB-2589-FB04756F3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>
            <a:extLst>
              <a:ext uri="{FF2B5EF4-FFF2-40B4-BE49-F238E27FC236}">
                <a16:creationId xmlns:a16="http://schemas.microsoft.com/office/drawing/2014/main" id="{76F1A4EB-E12F-BC24-B732-1229AE52FE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>
            <a:extLst>
              <a:ext uri="{FF2B5EF4-FFF2-40B4-BE49-F238E27FC236}">
                <a16:creationId xmlns:a16="http://schemas.microsoft.com/office/drawing/2014/main" id="{55AB8DB4-2F70-0F6E-4063-5E1C23E197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223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17F2E3A-52B2-1CEA-A30F-F4F802F81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>
            <a:extLst>
              <a:ext uri="{FF2B5EF4-FFF2-40B4-BE49-F238E27FC236}">
                <a16:creationId xmlns:a16="http://schemas.microsoft.com/office/drawing/2014/main" id="{C8D64A10-D606-1B37-C4EE-68637975F9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>
            <a:extLst>
              <a:ext uri="{FF2B5EF4-FFF2-40B4-BE49-F238E27FC236}">
                <a16:creationId xmlns:a16="http://schemas.microsoft.com/office/drawing/2014/main" id="{E5DE19BE-A6C9-F739-A98C-9DF1E302B5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703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E787437-5254-2176-D478-687EFE245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>
            <a:extLst>
              <a:ext uri="{FF2B5EF4-FFF2-40B4-BE49-F238E27FC236}">
                <a16:creationId xmlns:a16="http://schemas.microsoft.com/office/drawing/2014/main" id="{5E632B65-B211-0C84-E0E6-6407966547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>
            <a:extLst>
              <a:ext uri="{FF2B5EF4-FFF2-40B4-BE49-F238E27FC236}">
                <a16:creationId xmlns:a16="http://schemas.microsoft.com/office/drawing/2014/main" id="{A49F0BCF-295C-BCF9-6F0A-0C0E059170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81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5BF0CBB-B1C6-82A4-474D-9C1B5B3B0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>
            <a:extLst>
              <a:ext uri="{FF2B5EF4-FFF2-40B4-BE49-F238E27FC236}">
                <a16:creationId xmlns:a16="http://schemas.microsoft.com/office/drawing/2014/main" id="{6C693E46-5534-835F-0AC5-AD6CDB9A85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>
            <a:extLst>
              <a:ext uri="{FF2B5EF4-FFF2-40B4-BE49-F238E27FC236}">
                <a16:creationId xmlns:a16="http://schemas.microsoft.com/office/drawing/2014/main" id="{383F04FE-A65C-9DB6-E6FE-043AB3EF0A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22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7AFE0ECE-5CEA-C198-C11A-CC9D97333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>
            <a:extLst>
              <a:ext uri="{FF2B5EF4-FFF2-40B4-BE49-F238E27FC236}">
                <a16:creationId xmlns:a16="http://schemas.microsoft.com/office/drawing/2014/main" id="{CCFFA704-6646-87A5-F141-54CCF0F828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>
            <a:extLst>
              <a:ext uri="{FF2B5EF4-FFF2-40B4-BE49-F238E27FC236}">
                <a16:creationId xmlns:a16="http://schemas.microsoft.com/office/drawing/2014/main" id="{E220AFC1-0F19-649F-45F5-7D1CEAD2C1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847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0D637F8-D60F-7464-3EE1-74A2AFF66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>
            <a:extLst>
              <a:ext uri="{FF2B5EF4-FFF2-40B4-BE49-F238E27FC236}">
                <a16:creationId xmlns:a16="http://schemas.microsoft.com/office/drawing/2014/main" id="{2A2D5B2D-ACB2-4E08-010B-B9523BA799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>
            <a:extLst>
              <a:ext uri="{FF2B5EF4-FFF2-40B4-BE49-F238E27FC236}">
                <a16:creationId xmlns:a16="http://schemas.microsoft.com/office/drawing/2014/main" id="{A92558E1-7712-F3BE-DF9C-058CEB1C07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90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533DD9B-C4A1-E323-F96B-BB8BFEAFB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4:notes">
            <a:extLst>
              <a:ext uri="{FF2B5EF4-FFF2-40B4-BE49-F238E27FC236}">
                <a16:creationId xmlns:a16="http://schemas.microsoft.com/office/drawing/2014/main" id="{B3E647A5-A931-DCD6-228E-60EE94285D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4:notes">
            <a:extLst>
              <a:ext uri="{FF2B5EF4-FFF2-40B4-BE49-F238E27FC236}">
                <a16:creationId xmlns:a16="http://schemas.microsoft.com/office/drawing/2014/main" id="{1AF0B2E7-72EA-4839-6689-B80158F26F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853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B5EC2838-A666-5846-8AC5-853149C9A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>
            <a:extLst>
              <a:ext uri="{FF2B5EF4-FFF2-40B4-BE49-F238E27FC236}">
                <a16:creationId xmlns:a16="http://schemas.microsoft.com/office/drawing/2014/main" id="{E7067A07-1A50-AD15-E9F9-1A142558C3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>
            <a:extLst>
              <a:ext uri="{FF2B5EF4-FFF2-40B4-BE49-F238E27FC236}">
                <a16:creationId xmlns:a16="http://schemas.microsoft.com/office/drawing/2014/main" id="{4617EFA4-0551-0947-FCDA-8A1DC21E0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07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>
          <a:extLst>
            <a:ext uri="{FF2B5EF4-FFF2-40B4-BE49-F238E27FC236}">
              <a16:creationId xmlns:a16="http://schemas.microsoft.com/office/drawing/2014/main" id="{994ED7F7-4526-8D02-FBB8-387BF086A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>
            <a:extLst>
              <a:ext uri="{FF2B5EF4-FFF2-40B4-BE49-F238E27FC236}">
                <a16:creationId xmlns:a16="http://schemas.microsoft.com/office/drawing/2014/main" id="{DD989A48-65D6-FA65-7C1B-E42E6EF113CA}"/>
              </a:ext>
            </a:extLst>
          </p:cNvPr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7;p11">
            <a:extLst>
              <a:ext uri="{FF2B5EF4-FFF2-40B4-BE49-F238E27FC236}">
                <a16:creationId xmlns:a16="http://schemas.microsoft.com/office/drawing/2014/main" id="{07D47E12-0D6F-1FFE-9DF5-199FE5B1FCD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888273"/>
            <a:ext cx="7772400" cy="20443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Agile Unlocked</a:t>
            </a:r>
            <a:br>
              <a:rPr lang="en-US" dirty="0"/>
            </a:br>
            <a:r>
              <a:rPr lang="en-US" dirty="0"/>
              <a:t> </a:t>
            </a:r>
            <a:r>
              <a:rPr lang="en-US" sz="3600" dirty="0"/>
              <a:t>Boosting Team Efficiency &amp; Project Success</a:t>
            </a:r>
            <a:endParaRPr dirty="0"/>
          </a:p>
        </p:txBody>
      </p:sp>
      <p:sp>
        <p:nvSpPr>
          <p:cNvPr id="3" name="Google Shape;54;p11">
            <a:extLst>
              <a:ext uri="{FF2B5EF4-FFF2-40B4-BE49-F238E27FC236}">
                <a16:creationId xmlns:a16="http://schemas.microsoft.com/office/drawing/2014/main" id="{94EEDB7E-0252-28D6-BD5E-6E7B59169156}"/>
              </a:ext>
            </a:extLst>
          </p:cNvPr>
          <p:cNvSpPr/>
          <p:nvPr/>
        </p:nvSpPr>
        <p:spPr>
          <a:xfrm>
            <a:off x="2014408" y="2571749"/>
            <a:ext cx="1732402" cy="9507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48;p11">
            <a:extLst>
              <a:ext uri="{FF2B5EF4-FFF2-40B4-BE49-F238E27FC236}">
                <a16:creationId xmlns:a16="http://schemas.microsoft.com/office/drawing/2014/main" id="{31037236-8034-D29F-3ABF-ADDA3CB261FC}"/>
              </a:ext>
            </a:extLst>
          </p:cNvPr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5" name="Google Shape;49;p11">
              <a:extLst>
                <a:ext uri="{FF2B5EF4-FFF2-40B4-BE49-F238E27FC236}">
                  <a16:creationId xmlns:a16="http://schemas.microsoft.com/office/drawing/2014/main" id="{E8A95D3A-1BAE-C811-BC61-D47555E27850}"/>
                </a:ext>
              </a:extLst>
            </p:cNvPr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0;p11">
              <a:extLst>
                <a:ext uri="{FF2B5EF4-FFF2-40B4-BE49-F238E27FC236}">
                  <a16:creationId xmlns:a16="http://schemas.microsoft.com/office/drawing/2014/main" id="{036E42B4-9B5B-30C7-D1B0-2533058E9B2D}"/>
                </a:ext>
              </a:extLst>
            </p:cNvPr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55;p11">
            <a:extLst>
              <a:ext uri="{FF2B5EF4-FFF2-40B4-BE49-F238E27FC236}">
                <a16:creationId xmlns:a16="http://schemas.microsoft.com/office/drawing/2014/main" id="{084CDBFD-8632-D102-36C6-F4F7CDC0541F}"/>
              </a:ext>
            </a:extLst>
          </p:cNvPr>
          <p:cNvSpPr/>
          <p:nvPr/>
        </p:nvSpPr>
        <p:spPr>
          <a:xfrm>
            <a:off x="4571995" y="3407684"/>
            <a:ext cx="2058017" cy="101596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E3E56CE5-16B9-68A7-261F-967BDD2EF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4" y="118220"/>
            <a:ext cx="297367" cy="4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0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5F67F8F-65F1-BF5D-AB0E-0BF7616B1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>
            <a:extLst>
              <a:ext uri="{FF2B5EF4-FFF2-40B4-BE49-F238E27FC236}">
                <a16:creationId xmlns:a16="http://schemas.microsoft.com/office/drawing/2014/main" id="{06547314-E77F-FF56-7E41-6F05C209D94A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3763494" y="1303600"/>
            <a:ext cx="1617011" cy="605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Scrum </a:t>
            </a:r>
            <a:endParaRPr lang="en-US" sz="4800" dirty="0"/>
          </a:p>
        </p:txBody>
      </p:sp>
      <p:sp>
        <p:nvSpPr>
          <p:cNvPr id="73" name="Google Shape;73;p13">
            <a:extLst>
              <a:ext uri="{FF2B5EF4-FFF2-40B4-BE49-F238E27FC236}">
                <a16:creationId xmlns:a16="http://schemas.microsoft.com/office/drawing/2014/main" id="{4D762221-A5D3-3D38-087D-4FA5653E332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549500" y="2029716"/>
            <a:ext cx="6593700" cy="1956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Walter Turncoat"/>
              </a:rPr>
              <a:t>Scrum</a:t>
            </a:r>
            <a:r>
              <a:rPr lang="en-US" sz="1400" dirty="0">
                <a:latin typeface="Walter Turncoat"/>
              </a:rPr>
              <a:t> is an agile </a:t>
            </a:r>
            <a:r>
              <a:rPr lang="en-US" sz="1600" b="1" dirty="0">
                <a:latin typeface="Walter Turncoat"/>
              </a:rPr>
              <a:t>framework</a:t>
            </a:r>
            <a:r>
              <a:rPr lang="en-US" sz="1400" dirty="0">
                <a:latin typeface="Walter Turncoat"/>
              </a:rPr>
              <a:t> that helps teams work </a:t>
            </a:r>
            <a:r>
              <a:rPr lang="en-US" sz="1600" b="1" dirty="0">
                <a:latin typeface="Walter Turncoat"/>
              </a:rPr>
              <a:t>collaboratively</a:t>
            </a:r>
            <a:r>
              <a:rPr lang="en-US" sz="1400" dirty="0">
                <a:latin typeface="Walter Turncoat"/>
              </a:rPr>
              <a:t> to deliver value iteratively and incrementally. Rather than being a strict methodology with </a:t>
            </a:r>
            <a:r>
              <a:rPr lang="en-US" sz="1600" b="1" dirty="0">
                <a:latin typeface="Walter Turncoat"/>
              </a:rPr>
              <a:t>step‐by‐step</a:t>
            </a:r>
            <a:r>
              <a:rPr lang="en-US" sz="1600" dirty="0">
                <a:latin typeface="Walter Turncoat"/>
              </a:rPr>
              <a:t> </a:t>
            </a:r>
            <a:r>
              <a:rPr lang="en-US" sz="1400" dirty="0">
                <a:latin typeface="Walter Turncoat"/>
              </a:rPr>
              <a:t>instructions, </a:t>
            </a:r>
            <a:r>
              <a:rPr lang="en-US" sz="1600" b="1" dirty="0">
                <a:latin typeface="Walter Turncoat"/>
              </a:rPr>
              <a:t>Scrum</a:t>
            </a:r>
            <a:r>
              <a:rPr lang="en-US" sz="1400" dirty="0">
                <a:latin typeface="Walter Turncoat"/>
              </a:rPr>
              <a:t> provides a set of principles and practices that allow teams to</a:t>
            </a:r>
            <a:r>
              <a:rPr lang="en-US" sz="1600" b="1" dirty="0">
                <a:latin typeface="Walter Turncoat"/>
              </a:rPr>
              <a:t> self-organize</a:t>
            </a:r>
            <a:r>
              <a:rPr lang="en-US" sz="1600" dirty="0">
                <a:latin typeface="Walter Turncoat"/>
              </a:rPr>
              <a:t> </a:t>
            </a:r>
            <a:r>
              <a:rPr lang="en-US" sz="1400" dirty="0">
                <a:latin typeface="Walter Turncoat"/>
              </a:rPr>
              <a:t>and adapt quickly to </a:t>
            </a:r>
            <a:r>
              <a:rPr lang="en-US" sz="1600" b="1" dirty="0">
                <a:latin typeface="Walter Turncoat"/>
              </a:rPr>
              <a:t>change</a:t>
            </a:r>
            <a:r>
              <a:rPr lang="en-US" sz="1400" dirty="0">
                <a:latin typeface="Walter Turncoat"/>
              </a:rPr>
              <a:t>.</a:t>
            </a:r>
            <a:endParaRPr sz="1400" dirty="0">
              <a:latin typeface="Walter Turncoat"/>
              <a:sym typeface="Walter Turncoat"/>
            </a:endParaRPr>
          </a:p>
        </p:txBody>
      </p:sp>
      <p:sp>
        <p:nvSpPr>
          <p:cNvPr id="74" name="Google Shape;74;p13">
            <a:extLst>
              <a:ext uri="{FF2B5EF4-FFF2-40B4-BE49-F238E27FC236}">
                <a16:creationId xmlns:a16="http://schemas.microsoft.com/office/drawing/2014/main" id="{CB50731F-7EDF-21B3-07D6-ED24DFF48DAE}"/>
              </a:ext>
            </a:extLst>
          </p:cNvPr>
          <p:cNvSpPr/>
          <p:nvPr/>
        </p:nvSpPr>
        <p:spPr>
          <a:xfrm>
            <a:off x="3850175" y="1848071"/>
            <a:ext cx="1398332" cy="62505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6A8384B0-3813-C13B-0485-56AE244F30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D25689FB-D0BE-4C17-40EF-EBCD8C47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4" y="118220"/>
            <a:ext cx="297367" cy="4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6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47EEB8A9-151A-B6CF-71ED-C25A6EB5C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B8428919-58F0-6E3B-2CA8-626805D2AD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Picture 4" descr="ddddA diagram of a scrum process">
            <a:extLst>
              <a:ext uri="{FF2B5EF4-FFF2-40B4-BE49-F238E27FC236}">
                <a16:creationId xmlns:a16="http://schemas.microsoft.com/office/drawing/2014/main" id="{DD3017D1-8E9F-D532-CC40-F24AC32EE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49" y="670681"/>
            <a:ext cx="6705102" cy="3594912"/>
          </a:xfrm>
          <a:prstGeom prst="rect">
            <a:avLst/>
          </a:prstGeom>
        </p:spPr>
      </p:pic>
      <p:sp>
        <p:nvSpPr>
          <p:cNvPr id="7" name="Google Shape;642;p46">
            <a:extLst>
              <a:ext uri="{FF2B5EF4-FFF2-40B4-BE49-F238E27FC236}">
                <a16:creationId xmlns:a16="http://schemas.microsoft.com/office/drawing/2014/main" id="{E7D5A1EC-40D4-4DBD-D9E1-7B5042B525C4}"/>
              </a:ext>
            </a:extLst>
          </p:cNvPr>
          <p:cNvSpPr/>
          <p:nvPr/>
        </p:nvSpPr>
        <p:spPr>
          <a:xfrm>
            <a:off x="828907" y="364273"/>
            <a:ext cx="7486185" cy="4237464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4;p13">
            <a:extLst>
              <a:ext uri="{FF2B5EF4-FFF2-40B4-BE49-F238E27FC236}">
                <a16:creationId xmlns:a16="http://schemas.microsoft.com/office/drawing/2014/main" id="{C00E5E2F-4CBD-0824-4692-8D4E031F05C2}"/>
              </a:ext>
            </a:extLst>
          </p:cNvPr>
          <p:cNvSpPr/>
          <p:nvPr/>
        </p:nvSpPr>
        <p:spPr>
          <a:xfrm>
            <a:off x="1219449" y="541763"/>
            <a:ext cx="6616141" cy="336144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4;p13">
            <a:extLst>
              <a:ext uri="{FF2B5EF4-FFF2-40B4-BE49-F238E27FC236}">
                <a16:creationId xmlns:a16="http://schemas.microsoft.com/office/drawing/2014/main" id="{162F7CD0-D2B7-7432-AF65-376F2FBA52C2}"/>
              </a:ext>
            </a:extLst>
          </p:cNvPr>
          <p:cNvSpPr/>
          <p:nvPr/>
        </p:nvSpPr>
        <p:spPr>
          <a:xfrm rot="5150772" flipV="1">
            <a:off x="220461" y="3113039"/>
            <a:ext cx="2064384" cy="364465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4;p13">
            <a:extLst>
              <a:ext uri="{FF2B5EF4-FFF2-40B4-BE49-F238E27FC236}">
                <a16:creationId xmlns:a16="http://schemas.microsoft.com/office/drawing/2014/main" id="{B80F0800-D40E-1532-12FD-44EADC675A23}"/>
              </a:ext>
            </a:extLst>
          </p:cNvPr>
          <p:cNvSpPr/>
          <p:nvPr/>
        </p:nvSpPr>
        <p:spPr>
          <a:xfrm flipV="1">
            <a:off x="2081561" y="3984702"/>
            <a:ext cx="5404623" cy="425607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4B22C437-942A-95E5-48C2-EEFD0FF71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84" y="118220"/>
            <a:ext cx="297367" cy="4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9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FCF0FA4-ADA3-CFB1-B724-C640CA545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>
            <a:extLst>
              <a:ext uri="{FF2B5EF4-FFF2-40B4-BE49-F238E27FC236}">
                <a16:creationId xmlns:a16="http://schemas.microsoft.com/office/drawing/2014/main" id="{AF4716CD-4B97-E40B-1159-303341DAF3F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356925" y="1071581"/>
            <a:ext cx="6593700" cy="3000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600" b="1" dirty="0"/>
              <a:t>1. Key Roles in Scrum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Product Owner</a:t>
            </a:r>
            <a:r>
              <a:rPr lang="en-US" sz="1600" dirty="0"/>
              <a:t>: Responsible for defining the product vision and maintaining the </a:t>
            </a:r>
            <a:r>
              <a:rPr lang="en-US" sz="1600" b="1" dirty="0"/>
              <a:t>Product Backlog</a:t>
            </a:r>
            <a:r>
              <a:rPr lang="en-US" sz="1600" dirty="0"/>
              <a:t> (a prioritized list of tasks and features).</a:t>
            </a:r>
          </a:p>
          <a:p>
            <a:pPr marL="10160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Scrum Master</a:t>
            </a:r>
            <a:r>
              <a:rPr lang="en-US" sz="1600" dirty="0"/>
              <a:t>: Facilitates the Scrum process, ensuring the team follows Scrum principles and removes obstacles.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Team</a:t>
            </a:r>
            <a:r>
              <a:rPr lang="en-US" sz="1600" dirty="0"/>
              <a:t>: The development team that executes the work defined in the </a:t>
            </a:r>
            <a:r>
              <a:rPr lang="en-US" sz="1600" b="1" dirty="0"/>
              <a:t>Sprint Backlog</a:t>
            </a:r>
            <a:r>
              <a:rPr lang="en-US" sz="1600" dirty="0"/>
              <a:t>.</a:t>
            </a:r>
          </a:p>
        </p:txBody>
      </p:sp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E6F1A847-E0ED-3586-0D8C-1511974AE22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3" name="Google Shape;74;p13">
            <a:extLst>
              <a:ext uri="{FF2B5EF4-FFF2-40B4-BE49-F238E27FC236}">
                <a16:creationId xmlns:a16="http://schemas.microsoft.com/office/drawing/2014/main" id="{0F07F377-BF30-2DAE-50F7-9ABBAC5799C6}"/>
              </a:ext>
            </a:extLst>
          </p:cNvPr>
          <p:cNvSpPr/>
          <p:nvPr/>
        </p:nvSpPr>
        <p:spPr>
          <a:xfrm>
            <a:off x="1880840" y="1737954"/>
            <a:ext cx="1330711" cy="9084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20B701D2-ED8D-10AD-6D9A-7FA279473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4" y="118220"/>
            <a:ext cx="297367" cy="415620"/>
          </a:xfrm>
          <a:prstGeom prst="rect">
            <a:avLst/>
          </a:prstGeom>
        </p:spPr>
      </p:pic>
      <p:sp>
        <p:nvSpPr>
          <p:cNvPr id="4" name="Google Shape;74;p13">
            <a:extLst>
              <a:ext uri="{FF2B5EF4-FFF2-40B4-BE49-F238E27FC236}">
                <a16:creationId xmlns:a16="http://schemas.microsoft.com/office/drawing/2014/main" id="{B789024F-5461-4A61-0CFB-76183B969FD9}"/>
              </a:ext>
            </a:extLst>
          </p:cNvPr>
          <p:cNvSpPr/>
          <p:nvPr/>
        </p:nvSpPr>
        <p:spPr>
          <a:xfrm>
            <a:off x="1880839" y="2890334"/>
            <a:ext cx="1330711" cy="9084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4;p13">
            <a:extLst>
              <a:ext uri="{FF2B5EF4-FFF2-40B4-BE49-F238E27FC236}">
                <a16:creationId xmlns:a16="http://schemas.microsoft.com/office/drawing/2014/main" id="{339951BE-6736-8A97-DDD2-B63F6B5BDDB0}"/>
              </a:ext>
            </a:extLst>
          </p:cNvPr>
          <p:cNvSpPr/>
          <p:nvPr/>
        </p:nvSpPr>
        <p:spPr>
          <a:xfrm>
            <a:off x="1936596" y="3756412"/>
            <a:ext cx="576146" cy="9084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40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91AEF9D-41D7-56D4-F43E-7574E68C4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>
            <a:extLst>
              <a:ext uri="{FF2B5EF4-FFF2-40B4-BE49-F238E27FC236}">
                <a16:creationId xmlns:a16="http://schemas.microsoft.com/office/drawing/2014/main" id="{7828A419-796B-19EB-3389-ECD73E40D9C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356925" y="1071581"/>
            <a:ext cx="6593700" cy="3000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600" b="1" dirty="0"/>
              <a:t>2. Scrum 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Product Backlog</a:t>
            </a:r>
            <a:r>
              <a:rPr lang="en-US" sz="1600" dirty="0"/>
              <a:t>: A prioritized list of tasks, features, and requirements that need to be developed.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Sprint Planning Meeting</a:t>
            </a:r>
            <a:r>
              <a:rPr lang="en-US" sz="1600" dirty="0"/>
              <a:t>: The team selects items from the </a:t>
            </a:r>
            <a:r>
              <a:rPr lang="en-US" sz="1600" b="1" dirty="0"/>
              <a:t>Product Backlog</a:t>
            </a:r>
            <a:r>
              <a:rPr lang="en-US" sz="1600" dirty="0"/>
              <a:t> and creates a </a:t>
            </a:r>
            <a:r>
              <a:rPr lang="en-US" sz="1600" b="1" dirty="0"/>
              <a:t>Sprint Backlog</a:t>
            </a:r>
            <a:r>
              <a:rPr lang="en-US" sz="1600" dirty="0"/>
              <a:t> (a subset of tasks to be completed within a Sprint).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Sprint Backlog</a:t>
            </a:r>
            <a:r>
              <a:rPr lang="en-US" sz="1600" dirty="0"/>
              <a:t>: A structured list of work items that the team commits to completing during a Sprint.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Walter Turncoat"/>
              <a:sym typeface="Walter Turncoat"/>
            </a:endParaRPr>
          </a:p>
        </p:txBody>
      </p:sp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D38AAA5F-4407-EEF2-CD62-52B411DB77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81F0B806-91D4-CC44-A939-3EA1BF691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4" y="118220"/>
            <a:ext cx="297367" cy="415620"/>
          </a:xfrm>
          <a:prstGeom prst="rect">
            <a:avLst/>
          </a:prstGeom>
        </p:spPr>
      </p:pic>
      <p:sp>
        <p:nvSpPr>
          <p:cNvPr id="5" name="Google Shape;74;p13">
            <a:extLst>
              <a:ext uri="{FF2B5EF4-FFF2-40B4-BE49-F238E27FC236}">
                <a16:creationId xmlns:a16="http://schemas.microsoft.com/office/drawing/2014/main" id="{1D5DBEE8-A1AC-4FA8-413B-F1A3251D111D}"/>
              </a:ext>
            </a:extLst>
          </p:cNvPr>
          <p:cNvSpPr/>
          <p:nvPr/>
        </p:nvSpPr>
        <p:spPr>
          <a:xfrm>
            <a:off x="1880840" y="1737954"/>
            <a:ext cx="1330711" cy="9084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4;p13">
            <a:extLst>
              <a:ext uri="{FF2B5EF4-FFF2-40B4-BE49-F238E27FC236}">
                <a16:creationId xmlns:a16="http://schemas.microsoft.com/office/drawing/2014/main" id="{AAC2811A-0A54-EE05-CC3E-7B91B87332EF}"/>
              </a:ext>
            </a:extLst>
          </p:cNvPr>
          <p:cNvSpPr/>
          <p:nvPr/>
        </p:nvSpPr>
        <p:spPr>
          <a:xfrm>
            <a:off x="1880840" y="2626335"/>
            <a:ext cx="2126165" cy="9084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3">
            <a:extLst>
              <a:ext uri="{FF2B5EF4-FFF2-40B4-BE49-F238E27FC236}">
                <a16:creationId xmlns:a16="http://schemas.microsoft.com/office/drawing/2014/main" id="{B2F9A9A3-12BB-3ED7-D263-A95421945514}"/>
              </a:ext>
            </a:extLst>
          </p:cNvPr>
          <p:cNvSpPr/>
          <p:nvPr/>
        </p:nvSpPr>
        <p:spPr>
          <a:xfrm>
            <a:off x="1880839" y="3748890"/>
            <a:ext cx="1330711" cy="9084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839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C5184B6-6DD8-9696-8511-D13C08000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>
            <a:extLst>
              <a:ext uri="{FF2B5EF4-FFF2-40B4-BE49-F238E27FC236}">
                <a16:creationId xmlns:a16="http://schemas.microsoft.com/office/drawing/2014/main" id="{F0095275-5829-EBB6-5E0D-F1E997AEAC2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356925" y="1071581"/>
            <a:ext cx="6593700" cy="3000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600" b="1" dirty="0"/>
              <a:t>2. Scrum Workflow</a:t>
            </a:r>
          </a:p>
          <a:p>
            <a:pPr>
              <a:buNone/>
            </a:pPr>
            <a:r>
              <a:rPr lang="en-US" sz="1400" b="1" dirty="0"/>
              <a:t>Sprint Execution (1-4 Weeks)</a:t>
            </a:r>
            <a:r>
              <a:rPr lang="en-US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development team works on tasks in iterative cycles called </a:t>
            </a:r>
            <a:r>
              <a:rPr lang="en-US" sz="1400" b="1" dirty="0"/>
              <a:t>Sprints</a:t>
            </a:r>
            <a:r>
              <a:rPr lang="en-US" sz="1400" dirty="0"/>
              <a:t>.</a:t>
            </a:r>
          </a:p>
          <a:p>
            <a:pPr marL="101600" indent="0">
              <a:buNone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 Sprint lasts between </a:t>
            </a:r>
            <a:r>
              <a:rPr lang="en-US" sz="1400" b="1" dirty="0"/>
              <a:t>1 to 4 weeks</a:t>
            </a:r>
            <a:r>
              <a:rPr lang="en-US" sz="1400" dirty="0"/>
              <a:t>.</a:t>
            </a:r>
          </a:p>
          <a:p>
            <a:pPr marL="101600" indent="0">
              <a:buNone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b="1" dirty="0"/>
              <a:t>Daily Stand-up (every 24 hours)</a:t>
            </a:r>
            <a:r>
              <a:rPr lang="en-US" sz="1400" dirty="0"/>
              <a:t> is held where the team discusses progress, challenges, and plans for the day.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Walter Turncoat"/>
              <a:sym typeface="Walter Turncoat"/>
            </a:endParaRPr>
          </a:p>
        </p:txBody>
      </p:sp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4B1E2CE4-4249-D35F-A8F9-A304CB73643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8C152394-EF18-5BAE-008A-922972F5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4" y="118220"/>
            <a:ext cx="297367" cy="4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99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915CEAF-90DF-4DE3-8AD8-1EBC3AE1F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>
            <a:extLst>
              <a:ext uri="{FF2B5EF4-FFF2-40B4-BE49-F238E27FC236}">
                <a16:creationId xmlns:a16="http://schemas.microsoft.com/office/drawing/2014/main" id="{395E5378-9B65-D21F-49D7-8CA3717443C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356925" y="1071581"/>
            <a:ext cx="6593700" cy="1976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600" b="1" dirty="0"/>
              <a:t>2. Scrum Workflow</a:t>
            </a:r>
          </a:p>
          <a:p>
            <a:pPr>
              <a:buNone/>
            </a:pPr>
            <a:r>
              <a:rPr lang="en-US" sz="1400" b="1" dirty="0"/>
              <a:t>Sprint Review &amp; Sprint Retrospective: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Sprint Review: The team demonstrates completed work to stakeholders.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Sprint Retrospective: The team reflects on the Sprint, discussing improvements for the next iteration.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Walter Turncoat"/>
              <a:sym typeface="Walter Turncoat"/>
            </a:endParaRPr>
          </a:p>
        </p:txBody>
      </p:sp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8BBF661A-46F4-2F54-0C66-50F91712EAD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FABEC168-EE36-1D90-7D5B-501572333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4" y="118220"/>
            <a:ext cx="297367" cy="415620"/>
          </a:xfrm>
          <a:prstGeom prst="rect">
            <a:avLst/>
          </a:prstGeom>
        </p:spPr>
      </p:pic>
      <p:sp>
        <p:nvSpPr>
          <p:cNvPr id="3" name="Google Shape;74;p13">
            <a:extLst>
              <a:ext uri="{FF2B5EF4-FFF2-40B4-BE49-F238E27FC236}">
                <a16:creationId xmlns:a16="http://schemas.microsoft.com/office/drawing/2014/main" id="{0E98C932-2030-33BD-9F74-08131449BA11}"/>
              </a:ext>
            </a:extLst>
          </p:cNvPr>
          <p:cNvSpPr/>
          <p:nvPr/>
        </p:nvSpPr>
        <p:spPr>
          <a:xfrm>
            <a:off x="1925445" y="2027886"/>
            <a:ext cx="1025911" cy="9084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4;p13">
            <a:extLst>
              <a:ext uri="{FF2B5EF4-FFF2-40B4-BE49-F238E27FC236}">
                <a16:creationId xmlns:a16="http://schemas.microsoft.com/office/drawing/2014/main" id="{1A69BD13-37C7-2741-0D00-B2F798C51D26}"/>
              </a:ext>
            </a:extLst>
          </p:cNvPr>
          <p:cNvSpPr/>
          <p:nvPr/>
        </p:nvSpPr>
        <p:spPr>
          <a:xfrm>
            <a:off x="1925445" y="2611820"/>
            <a:ext cx="1561170" cy="9084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5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A6D4D930-89F2-B20C-9044-87A7329E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>
            <a:extLst>
              <a:ext uri="{FF2B5EF4-FFF2-40B4-BE49-F238E27FC236}">
                <a16:creationId xmlns:a16="http://schemas.microsoft.com/office/drawing/2014/main" id="{525E970F-F738-AF18-042D-5F348C2E526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356925" y="1071581"/>
            <a:ext cx="6593700" cy="3000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600" b="1" dirty="0"/>
              <a:t>2. Scrum 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Finished Work: Once reviewed, the completed tasks contribute to the overall product.</a:t>
            </a:r>
          </a:p>
          <a:p>
            <a:pPr marL="101600" indent="0">
              <a:buNone/>
            </a:pPr>
            <a:endParaRPr lang="en-US" sz="1400" b="1" dirty="0"/>
          </a:p>
          <a:p>
            <a:pPr marL="101600" indent="0">
              <a:buNone/>
            </a:pPr>
            <a:r>
              <a:rPr lang="en-US" sz="1400" b="1" dirty="0"/>
              <a:t>This cycle repeats for each Sprint, ensuring continuous improvement and delivery. Would you like a more detailed breakdown of any part?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Walter Turncoat"/>
              <a:sym typeface="Walter Turncoat"/>
            </a:endParaRPr>
          </a:p>
        </p:txBody>
      </p:sp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A86CD044-5844-80A5-7C52-3701F8D3441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410C4C6C-43EE-E2E9-0DA0-5F336FD43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4" y="118220"/>
            <a:ext cx="297367" cy="415620"/>
          </a:xfrm>
          <a:prstGeom prst="rect">
            <a:avLst/>
          </a:prstGeom>
        </p:spPr>
      </p:pic>
      <p:sp>
        <p:nvSpPr>
          <p:cNvPr id="5" name="Google Shape;74;p13">
            <a:extLst>
              <a:ext uri="{FF2B5EF4-FFF2-40B4-BE49-F238E27FC236}">
                <a16:creationId xmlns:a16="http://schemas.microsoft.com/office/drawing/2014/main" id="{0208BF84-2020-2290-0C02-72898DEFB19D}"/>
              </a:ext>
            </a:extLst>
          </p:cNvPr>
          <p:cNvSpPr/>
          <p:nvPr/>
        </p:nvSpPr>
        <p:spPr>
          <a:xfrm>
            <a:off x="1925445" y="1715652"/>
            <a:ext cx="1025911" cy="90846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363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66DDC46-7A45-02D1-3612-5159A669B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>
            <a:extLst>
              <a:ext uri="{FF2B5EF4-FFF2-40B4-BE49-F238E27FC236}">
                <a16:creationId xmlns:a16="http://schemas.microsoft.com/office/drawing/2014/main" id="{DD818946-1205-665A-3A5F-89F35C2D36FB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3528410" y="1274040"/>
            <a:ext cx="2087179" cy="605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KANBAN </a:t>
            </a:r>
            <a:endParaRPr lang="en-US" sz="4800" dirty="0"/>
          </a:p>
        </p:txBody>
      </p:sp>
      <p:sp>
        <p:nvSpPr>
          <p:cNvPr id="73" name="Google Shape;73;p13">
            <a:extLst>
              <a:ext uri="{FF2B5EF4-FFF2-40B4-BE49-F238E27FC236}">
                <a16:creationId xmlns:a16="http://schemas.microsoft.com/office/drawing/2014/main" id="{78DAFE03-3BF2-514C-4ADA-17495C68757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549500" y="2029716"/>
            <a:ext cx="6593700" cy="1956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Walter Turncoat"/>
              </a:rPr>
              <a:t>Kanban</a:t>
            </a:r>
            <a:r>
              <a:rPr lang="en-US" sz="1400" dirty="0">
                <a:latin typeface="Walter Turncoat"/>
              </a:rPr>
              <a:t> (which means “</a:t>
            </a:r>
            <a:r>
              <a:rPr lang="en-US" sz="1600" b="1" dirty="0">
                <a:latin typeface="Walter Turncoat"/>
              </a:rPr>
              <a:t>visual</a:t>
            </a:r>
            <a:r>
              <a:rPr lang="en-US" sz="1400" dirty="0">
                <a:latin typeface="Walter Turncoat"/>
              </a:rPr>
              <a:t> </a:t>
            </a:r>
            <a:r>
              <a:rPr lang="en-US" sz="1600" b="1" dirty="0">
                <a:latin typeface="Walter Turncoat"/>
              </a:rPr>
              <a:t>card</a:t>
            </a:r>
            <a:r>
              <a:rPr lang="en-US" sz="1400" dirty="0">
                <a:latin typeface="Walter Turncoat"/>
              </a:rPr>
              <a:t>” in Japanese) is a system that helps visualize the </a:t>
            </a:r>
            <a:r>
              <a:rPr lang="en-US" sz="1600" b="1" dirty="0">
                <a:latin typeface="Walter Turncoat"/>
              </a:rPr>
              <a:t>flow</a:t>
            </a:r>
            <a:r>
              <a:rPr lang="en-US" sz="1400" dirty="0">
                <a:latin typeface="Walter Turncoat"/>
              </a:rPr>
              <a:t> </a:t>
            </a:r>
            <a:r>
              <a:rPr lang="en-US" sz="1600" b="1" dirty="0">
                <a:latin typeface="Walter Turncoat"/>
              </a:rPr>
              <a:t>of</a:t>
            </a:r>
            <a:r>
              <a:rPr lang="en-US" sz="1400" dirty="0">
                <a:latin typeface="Walter Turncoat"/>
              </a:rPr>
              <a:t> </a:t>
            </a:r>
            <a:r>
              <a:rPr lang="en-US" sz="1600" b="1" dirty="0">
                <a:latin typeface="Walter Turncoat"/>
              </a:rPr>
              <a:t>work</a:t>
            </a:r>
            <a:r>
              <a:rPr lang="en-US" sz="1400" dirty="0">
                <a:latin typeface="Walter Turncoat"/>
              </a:rPr>
              <a:t>. It originated from Toyota’s manufacturing system, but now it’s widely used in </a:t>
            </a:r>
            <a:r>
              <a:rPr lang="en-US" sz="1600" b="1" dirty="0">
                <a:latin typeface="Walter Turncoat"/>
              </a:rPr>
              <a:t>Agile</a:t>
            </a:r>
            <a:r>
              <a:rPr lang="en-US" sz="1400" dirty="0">
                <a:latin typeface="Walter Turncoat"/>
              </a:rPr>
              <a:t> </a:t>
            </a:r>
            <a:r>
              <a:rPr lang="en-US" sz="1600" b="1" dirty="0">
                <a:latin typeface="Walter Turncoat"/>
              </a:rPr>
              <a:t>project</a:t>
            </a:r>
            <a:r>
              <a:rPr lang="en-US" sz="1400" dirty="0">
                <a:latin typeface="Walter Turncoat"/>
              </a:rPr>
              <a:t> </a:t>
            </a:r>
            <a:r>
              <a:rPr lang="en-US" sz="1600" b="1" dirty="0">
                <a:latin typeface="Walter Turncoat"/>
              </a:rPr>
              <a:t>management</a:t>
            </a:r>
            <a:r>
              <a:rPr lang="en-US" sz="1400" dirty="0">
                <a:latin typeface="Walter Turncoat"/>
              </a:rPr>
              <a:t>.</a:t>
            </a:r>
            <a:endParaRPr lang="en-US" sz="1400" dirty="0">
              <a:latin typeface="Walter Turncoat"/>
              <a:sym typeface="Walter Turncoat"/>
            </a:endParaRPr>
          </a:p>
        </p:txBody>
      </p:sp>
      <p:sp>
        <p:nvSpPr>
          <p:cNvPr id="74" name="Google Shape;74;p13">
            <a:extLst>
              <a:ext uri="{FF2B5EF4-FFF2-40B4-BE49-F238E27FC236}">
                <a16:creationId xmlns:a16="http://schemas.microsoft.com/office/drawing/2014/main" id="{ED628F61-B339-CF6C-C9EC-442F3D7BA943}"/>
              </a:ext>
            </a:extLst>
          </p:cNvPr>
          <p:cNvSpPr/>
          <p:nvPr/>
        </p:nvSpPr>
        <p:spPr>
          <a:xfrm>
            <a:off x="3687337" y="1879323"/>
            <a:ext cx="1851102" cy="83292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3A1A7EE9-D969-B756-22FE-C7E0B5E88B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C062879C-D1BA-A1FB-BCE8-20CF06D15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4" y="118220"/>
            <a:ext cx="297367" cy="4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3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965E499D-33ED-A617-081A-8D5C7EA4C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25F2389D-1C79-1FC4-7317-E0DFFC74B4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2" name="Picture 1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435D8037-699C-3386-5A2F-5CC6C9B87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4" y="118220"/>
            <a:ext cx="297367" cy="4156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084CDE3-32FD-4CC6-B087-634C73B6B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41" b="90557" l="5885" r="94844">
                        <a14:foregroundMark x1="42500" y1="37873" x2="42500" y2="37873"/>
                        <a14:foregroundMark x1="41771" y1="20477" x2="39115" y2="57654"/>
                        <a14:foregroundMark x1="62865" y1="26541" x2="61510" y2="68489"/>
                        <a14:foregroundMark x1="61510" y1="68489" x2="61510" y2="68489"/>
                        <a14:foregroundMark x1="91563" y1="23559" x2="88333" y2="75646"/>
                        <a14:foregroundMark x1="88333" y1="75646" x2="88021" y2="76541"/>
                        <a14:foregroundMark x1="80990" y1="20278" x2="89271" y2="20477"/>
                        <a14:foregroundMark x1="95521" y1="18986" x2="94844" y2="72465"/>
                        <a14:foregroundMark x1="94844" y1="72465" x2="80104" y2="87575"/>
                        <a14:foregroundMark x1="80104" y1="87575" x2="78333" y2="87575"/>
                        <a14:foregroundMark x1="35781" y1="90656" x2="30938" y2="88469"/>
                        <a14:foregroundMark x1="55156" y1="26143" x2="61094" y2="17197"/>
                        <a14:foregroundMark x1="61094" y1="17197" x2="63802" y2="20278"/>
                        <a14:foregroundMark x1="13333" y1="18986" x2="18073" y2="80318"/>
                        <a14:foregroundMark x1="18073" y1="80318" x2="16875" y2="86282"/>
                        <a14:foregroundMark x1="7448" y1="18588" x2="5885" y2="58052"/>
                        <a14:foregroundMark x1="5885" y1="58052" x2="6615" y2="64612"/>
                        <a14:foregroundMark x1="53073" y1="24652" x2="60990" y2="26243"/>
                        <a14:foregroundMark x1="60990" y1="26243" x2="69010" y2="25348"/>
                        <a14:foregroundMark x1="69010" y1="25348" x2="56719" y2="20080"/>
                        <a14:foregroundMark x1="56719" y1="20080" x2="56563" y2="206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53" y="1053549"/>
            <a:ext cx="5620092" cy="2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642;p46">
            <a:extLst>
              <a:ext uri="{FF2B5EF4-FFF2-40B4-BE49-F238E27FC236}">
                <a16:creationId xmlns:a16="http://schemas.microsoft.com/office/drawing/2014/main" id="{F0274467-700B-47AD-993A-5330536639D5}"/>
              </a:ext>
            </a:extLst>
          </p:cNvPr>
          <p:cNvSpPr/>
          <p:nvPr/>
        </p:nvSpPr>
        <p:spPr>
          <a:xfrm>
            <a:off x="828907" y="364273"/>
            <a:ext cx="7486185" cy="4237464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2;p13">
            <a:extLst>
              <a:ext uri="{FF2B5EF4-FFF2-40B4-BE49-F238E27FC236}">
                <a16:creationId xmlns:a16="http://schemas.microsoft.com/office/drawing/2014/main" id="{0471D388-20E7-CBD1-C3E7-2095212E2CB3}"/>
              </a:ext>
            </a:extLst>
          </p:cNvPr>
          <p:cNvSpPr txBox="1">
            <a:spLocks/>
          </p:cNvSpPr>
          <p:nvPr/>
        </p:nvSpPr>
        <p:spPr>
          <a:xfrm>
            <a:off x="2759171" y="533840"/>
            <a:ext cx="3901824" cy="60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Walter Turncoat"/>
              <a:buNone/>
              <a:defRPr sz="2600" b="0" i="0" u="none" strike="noStrike" cap="none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sz="3600" dirty="0"/>
              <a:t>KANBAN BOARD</a:t>
            </a:r>
            <a:endParaRPr lang="en-US" sz="4800" dirty="0"/>
          </a:p>
        </p:txBody>
      </p:sp>
      <p:sp>
        <p:nvSpPr>
          <p:cNvPr id="3" name="Google Shape;74;p13">
            <a:extLst>
              <a:ext uri="{FF2B5EF4-FFF2-40B4-BE49-F238E27FC236}">
                <a16:creationId xmlns:a16="http://schemas.microsoft.com/office/drawing/2014/main" id="{5E59B3EB-36F3-C75D-669D-1B85E2E5C983}"/>
              </a:ext>
            </a:extLst>
          </p:cNvPr>
          <p:cNvSpPr/>
          <p:nvPr/>
        </p:nvSpPr>
        <p:spPr>
          <a:xfrm>
            <a:off x="2929054" y="1053549"/>
            <a:ext cx="3583258" cy="150783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992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FDFABEE5-F126-5E9C-D69E-9BD92D871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>
            <a:extLst>
              <a:ext uri="{FF2B5EF4-FFF2-40B4-BE49-F238E27FC236}">
                <a16:creationId xmlns:a16="http://schemas.microsoft.com/office/drawing/2014/main" id="{8D0276BA-8B85-9451-E3AF-E1728CA5311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498719" y="1071581"/>
            <a:ext cx="6695262" cy="3000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b="1" dirty="0"/>
              <a:t>Understanding the Kanban Board :</a:t>
            </a:r>
          </a:p>
          <a:p>
            <a:pPr lvl="0" defTabSz="914400" eaLnBrk="0" fontAlgn="base" latinLnBrk="0" hangingPunct="0">
              <a:buNone/>
              <a:tabLst/>
            </a:pPr>
            <a:r>
              <a:rPr lang="en-US" altLang="en-US" sz="1400" b="1" dirty="0"/>
              <a:t>Backlog</a:t>
            </a:r>
          </a:p>
          <a:p>
            <a:pPr marL="457200" lvl="1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400" b="1" dirty="0"/>
              <a:t> This column contains tasks that need to be done but haven't been started yet.</a:t>
            </a:r>
          </a:p>
          <a:p>
            <a:pPr marL="457200" lvl="1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400" b="1" dirty="0"/>
              <a:t> It's essentially a queue of pending work.</a:t>
            </a:r>
          </a:p>
          <a:p>
            <a:pPr marL="101600" lvl="1" indent="0" eaLnBrk="0" fontAlgn="base" hangingPunct="0">
              <a:spcBef>
                <a:spcPts val="600"/>
              </a:spcBef>
              <a:buNone/>
            </a:pPr>
            <a:endParaRPr lang="en-US" altLang="en-US" sz="1400" b="1" dirty="0"/>
          </a:p>
          <a:p>
            <a:pPr eaLnBrk="0" fontAlgn="base" hangingPunct="0">
              <a:buNone/>
            </a:pPr>
            <a:r>
              <a:rPr lang="en-US" altLang="en-US" sz="1400" b="1" dirty="0"/>
              <a:t>Doing</a:t>
            </a:r>
          </a:p>
          <a:p>
            <a:pPr marL="457200" lvl="1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400" b="1" dirty="0"/>
              <a:t> Tasks in this column are actively being worked on.</a:t>
            </a:r>
          </a:p>
          <a:p>
            <a:pPr marL="457200" lvl="1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 Work-in-progress (WIP) limits can be set to avoid overload.</a:t>
            </a:r>
            <a:endParaRPr lang="en-US" altLang="en-US" sz="1400" b="1" dirty="0"/>
          </a:p>
          <a:p>
            <a:pPr marL="101600" indent="0">
              <a:buNone/>
            </a:pPr>
            <a:endParaRPr lang="en-US" sz="1600" b="1" dirty="0"/>
          </a:p>
        </p:txBody>
      </p:sp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D478654C-E896-CDB8-2277-0252E7D7A79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E3C5D15F-3A7E-A94A-9541-EC250486B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4" y="118220"/>
            <a:ext cx="297367" cy="415620"/>
          </a:xfrm>
          <a:prstGeom prst="rect">
            <a:avLst/>
          </a:prstGeom>
        </p:spPr>
      </p:pic>
      <p:sp>
        <p:nvSpPr>
          <p:cNvPr id="9" name="Google Shape;74;p13">
            <a:extLst>
              <a:ext uri="{FF2B5EF4-FFF2-40B4-BE49-F238E27FC236}">
                <a16:creationId xmlns:a16="http://schemas.microsoft.com/office/drawing/2014/main" id="{56182890-3650-8DD5-5581-C27F2E11A7D6}"/>
              </a:ext>
            </a:extLst>
          </p:cNvPr>
          <p:cNvSpPr/>
          <p:nvPr/>
        </p:nvSpPr>
        <p:spPr>
          <a:xfrm>
            <a:off x="1709855" y="1767691"/>
            <a:ext cx="579862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4;p13">
            <a:extLst>
              <a:ext uri="{FF2B5EF4-FFF2-40B4-BE49-F238E27FC236}">
                <a16:creationId xmlns:a16="http://schemas.microsoft.com/office/drawing/2014/main" id="{80D4580B-C0A1-9F6A-F424-03F2A59972E0}"/>
              </a:ext>
            </a:extLst>
          </p:cNvPr>
          <p:cNvSpPr/>
          <p:nvPr/>
        </p:nvSpPr>
        <p:spPr>
          <a:xfrm>
            <a:off x="1709855" y="3154159"/>
            <a:ext cx="408877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97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59474" y="2261146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start by discussing traditional project management methodologies.</a:t>
            </a:r>
            <a:endParaRPr dirty="0"/>
          </a:p>
        </p:txBody>
      </p:sp>
      <p:sp>
        <p:nvSpPr>
          <p:cNvPr id="62" name="Google Shape;62;p12"/>
          <p:cNvSpPr/>
          <p:nvPr/>
        </p:nvSpPr>
        <p:spPr>
          <a:xfrm>
            <a:off x="4147775" y="1456324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4352015" y="1695394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35C1EEBA-7914-998E-71E8-88A560DCC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4" y="118220"/>
            <a:ext cx="297367" cy="4156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60CB460-094E-EE96-3B43-F55C2F436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>
            <a:extLst>
              <a:ext uri="{FF2B5EF4-FFF2-40B4-BE49-F238E27FC236}">
                <a16:creationId xmlns:a16="http://schemas.microsoft.com/office/drawing/2014/main" id="{6976D69C-DF9A-B887-0002-A092E1D87E4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498719" y="1071581"/>
            <a:ext cx="6695262" cy="3000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b="1" dirty="0"/>
              <a:t>Understanding the Kanban Board :</a:t>
            </a:r>
          </a:p>
          <a:p>
            <a:pPr eaLnBrk="0" fontAlgn="base" hangingPunct="0">
              <a:buNone/>
            </a:pPr>
            <a:r>
              <a:rPr lang="en-US" altLang="en-US" sz="1400" b="1" dirty="0"/>
              <a:t>Review</a:t>
            </a:r>
          </a:p>
          <a:p>
            <a:pPr marL="457200" lvl="1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400" b="1" dirty="0"/>
              <a:t>This is where tasks go when they need approval, testing, or verification before completion.</a:t>
            </a:r>
          </a:p>
          <a:p>
            <a:pPr marL="101600" lvl="1" indent="0" eaLnBrk="0" fontAlgn="base" hangingPunct="0">
              <a:spcBef>
                <a:spcPts val="600"/>
              </a:spcBef>
              <a:buNone/>
            </a:pPr>
            <a:endParaRPr lang="en-US" altLang="en-US" sz="1400" b="1" dirty="0"/>
          </a:p>
          <a:p>
            <a:pPr eaLnBrk="0" fontAlgn="base" hangingPunct="0">
              <a:buNone/>
            </a:pPr>
            <a:r>
              <a:rPr lang="en-US" altLang="en-US" sz="1400" b="1" dirty="0"/>
              <a:t>Done</a:t>
            </a:r>
          </a:p>
          <a:p>
            <a:pPr marL="457200" lvl="1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400" b="1" dirty="0"/>
              <a:t>Tasks that have been completed successfully move to this column.</a:t>
            </a:r>
          </a:p>
          <a:p>
            <a:pPr marL="457200" lvl="1" eaLnBrk="0" fontAlgn="base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1400" b="1" dirty="0"/>
              <a:t>It serves as a record of finished work.</a:t>
            </a:r>
          </a:p>
          <a:p>
            <a:pPr marL="101600" indent="0">
              <a:buNone/>
            </a:pPr>
            <a:endParaRPr lang="en-US" sz="1600" b="1" dirty="0"/>
          </a:p>
        </p:txBody>
      </p:sp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C078D940-6EC9-0164-B010-1B03DFAF61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65C3F20C-604D-E19B-FAC6-8C60028AF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4" y="118220"/>
            <a:ext cx="297367" cy="415620"/>
          </a:xfrm>
          <a:prstGeom prst="rect">
            <a:avLst/>
          </a:prstGeom>
        </p:spPr>
      </p:pic>
      <p:sp>
        <p:nvSpPr>
          <p:cNvPr id="4" name="Google Shape;74;p13">
            <a:extLst>
              <a:ext uri="{FF2B5EF4-FFF2-40B4-BE49-F238E27FC236}">
                <a16:creationId xmlns:a16="http://schemas.microsoft.com/office/drawing/2014/main" id="{CF60351D-4089-AE0B-B82A-5E7D8950C491}"/>
              </a:ext>
            </a:extLst>
          </p:cNvPr>
          <p:cNvSpPr/>
          <p:nvPr/>
        </p:nvSpPr>
        <p:spPr>
          <a:xfrm>
            <a:off x="1680119" y="1812296"/>
            <a:ext cx="542692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4;p13">
            <a:extLst>
              <a:ext uri="{FF2B5EF4-FFF2-40B4-BE49-F238E27FC236}">
                <a16:creationId xmlns:a16="http://schemas.microsoft.com/office/drawing/2014/main" id="{3D5EAF19-E0F0-641D-778B-0842D01EE708}"/>
              </a:ext>
            </a:extLst>
          </p:cNvPr>
          <p:cNvSpPr/>
          <p:nvPr/>
        </p:nvSpPr>
        <p:spPr>
          <a:xfrm>
            <a:off x="1680119" y="2886530"/>
            <a:ext cx="446047" cy="4571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126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12BD9D6-EFF6-CF2F-1DD3-915AA841F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>
            <a:extLst>
              <a:ext uri="{FF2B5EF4-FFF2-40B4-BE49-F238E27FC236}">
                <a16:creationId xmlns:a16="http://schemas.microsoft.com/office/drawing/2014/main" id="{9ADD6D70-2CA5-3B15-9E8F-12424BAD7A2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498719" y="1071581"/>
            <a:ext cx="6695262" cy="3000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b="1" dirty="0"/>
              <a:t>How It Works</a:t>
            </a:r>
          </a:p>
          <a:p>
            <a:pPr marL="457200" lvl="1" defTabSz="914400" eaLnBrk="0" fontAlgn="base" latinLnBrk="0" hangingPunct="0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/>
              <a:t>Each task is represented by a card with details like a title, description, and possibly an assigned person.</a:t>
            </a:r>
          </a:p>
          <a:p>
            <a:pPr marL="457200" lvl="1" defTabSz="914400" eaLnBrk="0" fontAlgn="base" latinLnBrk="0" hangingPunct="0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endParaRPr lang="en-US" altLang="en-US" sz="1400" b="1" dirty="0"/>
          </a:p>
          <a:p>
            <a:pPr marL="457200" lvl="1" defTabSz="914400" eaLnBrk="0" fontAlgn="base" latinLnBrk="0" hangingPunct="0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/>
              <a:t>Cards move from left to right as work progresses, making it easy to track status at a glance.</a:t>
            </a:r>
          </a:p>
          <a:p>
            <a:pPr marL="101600" lvl="1" indent="0" defTabSz="914400" eaLnBrk="0" fontAlgn="base" latinLnBrk="0" hangingPunct="0">
              <a:spcBef>
                <a:spcPts val="600"/>
              </a:spcBef>
              <a:buNone/>
              <a:tabLst/>
            </a:pPr>
            <a:endParaRPr lang="en-US" altLang="en-US" sz="1400" b="1" dirty="0"/>
          </a:p>
          <a:p>
            <a:pPr marL="457200" lvl="1" defTabSz="914400" eaLnBrk="0" fontAlgn="base" latinLnBrk="0" hangingPunct="0">
              <a:spcBef>
                <a:spcPts val="600"/>
              </a:spcBef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/>
              <a:t>The system promotes continuous delivery, as tasks can move through the process smoothly without waiting for a batch completion</a:t>
            </a:r>
            <a:endParaRPr lang="en-US" sz="1400" b="1" dirty="0"/>
          </a:p>
        </p:txBody>
      </p:sp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A786955C-3BAF-E705-5F11-FB9D4D0C8A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38C57F73-4D6C-5268-B9AE-CE1F8A8AE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4" y="118220"/>
            <a:ext cx="297367" cy="4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25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dirty="0">
                <a:latin typeface="Walter Turncoat"/>
                <a:sym typeface="Walter Turncoat"/>
              </a:rPr>
              <a:t>Intelligence is the ability to adapt to </a:t>
            </a:r>
            <a:r>
              <a:rPr lang="en-US" sz="4800" dirty="0">
                <a:latin typeface="Walter Turncoat"/>
              </a:rPr>
              <a:t>change.</a:t>
            </a:r>
            <a:endParaRPr sz="4800" dirty="0">
              <a:latin typeface="Walter Turncoat"/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115F8-8BE1-B615-6E73-508467903B29}"/>
              </a:ext>
            </a:extLst>
          </p:cNvPr>
          <p:cNvSpPr txBox="1"/>
          <p:nvPr/>
        </p:nvSpPr>
        <p:spPr>
          <a:xfrm>
            <a:off x="3834161" y="1394546"/>
            <a:ext cx="14756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lt1"/>
                </a:solidFill>
                <a:latin typeface="Walter Turncoat"/>
                <a:sym typeface="Sniglet"/>
              </a:rPr>
              <a:t>Stephen Hawking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 idx="4294967295"/>
          </p:nvPr>
        </p:nvSpPr>
        <p:spPr>
          <a:xfrm>
            <a:off x="1313353" y="1268171"/>
            <a:ext cx="647531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Waterfall</a:t>
            </a:r>
            <a:br>
              <a:rPr lang="en" sz="4800" dirty="0"/>
            </a:br>
            <a:r>
              <a:rPr lang="en" sz="1800" dirty="0"/>
              <a:t>(</a:t>
            </a:r>
            <a:r>
              <a:rPr lang="en-US" sz="1800" dirty="0"/>
              <a:t>The grandfather of all project management models</a:t>
            </a:r>
            <a:r>
              <a:rPr lang="en" sz="1800" dirty="0"/>
              <a:t>)</a:t>
            </a:r>
            <a:br>
              <a:rPr lang="en" sz="4800" dirty="0"/>
            </a:br>
            <a:r>
              <a:rPr lang="en-US" sz="36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endParaRPr sz="48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4294967295"/>
          </p:nvPr>
        </p:nvSpPr>
        <p:spPr>
          <a:xfrm>
            <a:off x="1394097" y="2513785"/>
            <a:ext cx="6593700" cy="720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latin typeface="Walter Turncoat"/>
                <a:sym typeface="Walter Turncoat"/>
              </a:rPr>
              <a:t>The Waterfall methodology is one of the earliest formal approaches to software development and project management.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Walter Turncoat"/>
              <a:sym typeface="Walter Turncoat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2951357" y="1942384"/>
            <a:ext cx="3233854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FF941FEE-144F-3100-EDFA-8253D26C2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4" y="118220"/>
            <a:ext cx="297367" cy="4156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DE815BE-30B5-A76D-D057-39EE1709B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>
            <a:extLst>
              <a:ext uri="{FF2B5EF4-FFF2-40B4-BE49-F238E27FC236}">
                <a16:creationId xmlns:a16="http://schemas.microsoft.com/office/drawing/2014/main" id="{94C6E6D5-CC35-7024-235D-D49F142954B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275150" y="491697"/>
            <a:ext cx="6593700" cy="720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SzPts val="2600"/>
              <a:buNone/>
            </a:pPr>
            <a:r>
              <a:rPr lang="en-US" sz="2600" dirty="0">
                <a:latin typeface="Walter Turncoat"/>
                <a:sym typeface="Walter Turncoat"/>
              </a:rPr>
              <a:t>In Waterfall methodology tasks were executed in phases: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Walter Turncoat"/>
              <a:sym typeface="Walter Turncoat"/>
            </a:endParaRPr>
          </a:p>
        </p:txBody>
      </p:sp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8C4425ED-358F-C358-C111-B90203C0596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2" name="Google Shape;73;p13">
            <a:extLst>
              <a:ext uri="{FF2B5EF4-FFF2-40B4-BE49-F238E27FC236}">
                <a16:creationId xmlns:a16="http://schemas.microsoft.com/office/drawing/2014/main" id="{FF20F55A-7994-DC03-69EB-7AF0083FAB5F}"/>
              </a:ext>
            </a:extLst>
          </p:cNvPr>
          <p:cNvSpPr txBox="1">
            <a:spLocks/>
          </p:cNvSpPr>
          <p:nvPr/>
        </p:nvSpPr>
        <p:spPr>
          <a:xfrm>
            <a:off x="1275150" y="1394945"/>
            <a:ext cx="6593700" cy="72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en-US" sz="1400" dirty="0">
                <a:solidFill>
                  <a:srgbClr val="FFFFFF"/>
                </a:solidFill>
                <a:latin typeface="Walter Turncoat" panose="020B0604020202020204" charset="0"/>
              </a:rPr>
              <a:t>Each phase must be completely finished before moving to the next</a:t>
            </a:r>
            <a:endParaRPr lang="en-US" sz="1200" dirty="0">
              <a:solidFill>
                <a:srgbClr val="FFFFFF"/>
              </a:solidFill>
              <a:latin typeface="Walter Turncoat" panose="020B0604020202020204" charset="0"/>
            </a:endParaRPr>
          </a:p>
          <a:p>
            <a:pPr marL="0" indent="0">
              <a:buFont typeface="Sniglet"/>
              <a:buNone/>
            </a:pPr>
            <a:endParaRPr lang="en-US" sz="1400" dirty="0">
              <a:latin typeface="Walter Turncoat"/>
              <a:sym typeface="Walter Turncoat"/>
            </a:endParaRPr>
          </a:p>
        </p:txBody>
      </p:sp>
      <p:sp>
        <p:nvSpPr>
          <p:cNvPr id="6" name="Google Shape;147;p20">
            <a:extLst>
              <a:ext uri="{FF2B5EF4-FFF2-40B4-BE49-F238E27FC236}">
                <a16:creationId xmlns:a16="http://schemas.microsoft.com/office/drawing/2014/main" id="{83584C1C-0487-E0F8-98AD-50B1A3BC8F5C}"/>
              </a:ext>
            </a:extLst>
          </p:cNvPr>
          <p:cNvSpPr/>
          <p:nvPr/>
        </p:nvSpPr>
        <p:spPr>
          <a:xfrm>
            <a:off x="2111297" y="1873404"/>
            <a:ext cx="5032917" cy="2720897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 descr="A diagram of a waterfall method&#10;&#10;AI-generated content may be incorrect.">
            <a:extLst>
              <a:ext uri="{FF2B5EF4-FFF2-40B4-BE49-F238E27FC236}">
                <a16:creationId xmlns:a16="http://schemas.microsoft.com/office/drawing/2014/main" id="{D7B32556-0228-543A-6073-88B4A6C7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307"/>
          <a:stretch/>
        </p:blipFill>
        <p:spPr>
          <a:xfrm>
            <a:off x="2356459" y="2103411"/>
            <a:ext cx="4431082" cy="2260882"/>
          </a:xfrm>
          <a:prstGeom prst="rect">
            <a:avLst/>
          </a:prstGeom>
        </p:spPr>
      </p:pic>
      <p:pic>
        <p:nvPicPr>
          <p:cNvPr id="10" name="Picture 9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F1E0F7E4-A135-52EE-CA65-7BD2F30EF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84" y="118220"/>
            <a:ext cx="297367" cy="4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9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1ACD034-FA20-3A03-B858-4649F325F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>
            <a:extLst>
              <a:ext uri="{FF2B5EF4-FFF2-40B4-BE49-F238E27FC236}">
                <a16:creationId xmlns:a16="http://schemas.microsoft.com/office/drawing/2014/main" id="{DB4009A1-81D0-7131-FA58-2130239B546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275150" y="982371"/>
            <a:ext cx="6593700" cy="3178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  <a:latin typeface="Walter Turncoat" panose="020B0604020202020204" charset="0"/>
              </a:rPr>
              <a:t>In the Waterfall model, key parameters like budget, scope, and timeline are fixed from the very beginning. The client expects a high-quality final product—but meeting that expectation can be challenging.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Walter Turncoat" panose="020B0604020202020204" charset="0"/>
              </a:rPr>
              <a:t>The client is only involved at the start (to define requirements) and at the end (to receive the product).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Walter Turncoat" panose="020B0604020202020204" charset="0"/>
              </a:rPr>
              <a:t>Late modifications are both difficult and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Walter Turncoat" panose="020B0604020202020204" charset="0"/>
              </a:rPr>
              <a:t>The linear structure means the client has to wait a long time before seeing any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Walter Turncoat" panose="020B0604020202020204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  <a:latin typeface="Walter Turncoat" panose="020B0604020202020204" charset="0"/>
              </a:rPr>
              <a:t>This presents a major drawback: if the client is not satisfied with the final product, making changes at that stage can be extremely costly—in terms of time, money, and effort.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Walter Turncoat"/>
              <a:sym typeface="Walter Turncoat"/>
            </a:endParaRPr>
          </a:p>
        </p:txBody>
      </p:sp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DF8F5127-B97A-0D53-F406-BE1DCFD2B4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4" name="Picture 3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4819C85C-5C92-8D63-D32C-6D2813928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4" y="118220"/>
            <a:ext cx="297367" cy="4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6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E9CE044E-13E8-6618-73E9-4B8BC1EC1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>
            <a:extLst>
              <a:ext uri="{FF2B5EF4-FFF2-40B4-BE49-F238E27FC236}">
                <a16:creationId xmlns:a16="http://schemas.microsoft.com/office/drawing/2014/main" id="{8A7E875D-8F1E-C4FD-4A92-652CC620B8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74" y="2261146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let’s explore modern methodologies in project management.</a:t>
            </a:r>
            <a:endParaRPr dirty="0"/>
          </a:p>
        </p:txBody>
      </p:sp>
      <p:sp>
        <p:nvSpPr>
          <p:cNvPr id="62" name="Google Shape;62;p12">
            <a:extLst>
              <a:ext uri="{FF2B5EF4-FFF2-40B4-BE49-F238E27FC236}">
                <a16:creationId xmlns:a16="http://schemas.microsoft.com/office/drawing/2014/main" id="{6FC14451-8027-EC7D-8C38-5FC70B35FCE9}"/>
              </a:ext>
            </a:extLst>
          </p:cNvPr>
          <p:cNvSpPr/>
          <p:nvPr/>
        </p:nvSpPr>
        <p:spPr>
          <a:xfrm>
            <a:off x="4147775" y="1456324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2">
            <a:extLst>
              <a:ext uri="{FF2B5EF4-FFF2-40B4-BE49-F238E27FC236}">
                <a16:creationId xmlns:a16="http://schemas.microsoft.com/office/drawing/2014/main" id="{FF353057-ACA9-F009-8CB9-39D87D8F3AD3}"/>
              </a:ext>
            </a:extLst>
          </p:cNvPr>
          <p:cNvSpPr/>
          <p:nvPr/>
        </p:nvSpPr>
        <p:spPr>
          <a:xfrm>
            <a:off x="4352015" y="1695394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2">
            <a:extLst>
              <a:ext uri="{FF2B5EF4-FFF2-40B4-BE49-F238E27FC236}">
                <a16:creationId xmlns:a16="http://schemas.microsoft.com/office/drawing/2014/main" id="{CBC30A4C-9E6E-9A85-B35F-838C0938A75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7F9EB754-DF43-F0D7-692F-FC704FE92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4" y="118220"/>
            <a:ext cx="297367" cy="4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4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C8D2E92-6374-4489-9C49-6F57A2430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>
            <a:extLst>
              <a:ext uri="{FF2B5EF4-FFF2-40B4-BE49-F238E27FC236}">
                <a16:creationId xmlns:a16="http://schemas.microsoft.com/office/drawing/2014/main" id="{61778424-A63D-9ECC-80FC-6C90FD38B6A7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313353" y="1268171"/>
            <a:ext cx="647531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The Agile Approach</a:t>
            </a:r>
            <a:br>
              <a:rPr lang="en-US" sz="4800" dirty="0"/>
            </a:br>
            <a:r>
              <a:rPr lang="en-US" sz="36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endParaRPr lang="en-US" sz="4800" dirty="0"/>
          </a:p>
        </p:txBody>
      </p:sp>
      <p:sp>
        <p:nvSpPr>
          <p:cNvPr id="73" name="Google Shape;73;p13">
            <a:extLst>
              <a:ext uri="{FF2B5EF4-FFF2-40B4-BE49-F238E27FC236}">
                <a16:creationId xmlns:a16="http://schemas.microsoft.com/office/drawing/2014/main" id="{39148A00-F9FE-1DB4-5F13-F25E085028B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549500" y="2355495"/>
            <a:ext cx="6593700" cy="1956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latin typeface="Walter Turncoat"/>
                <a:sym typeface="Walter Turncoat"/>
              </a:rPr>
              <a:t>The </a:t>
            </a:r>
            <a:r>
              <a:rPr lang="en-US" sz="1600" b="1" i="1" dirty="0">
                <a:latin typeface="Walter Turncoat"/>
                <a:sym typeface="Walter Turncoat"/>
              </a:rPr>
              <a:t>Agile approach </a:t>
            </a:r>
            <a:r>
              <a:rPr lang="en-US" sz="1400" dirty="0">
                <a:latin typeface="Walter Turncoat"/>
                <a:sym typeface="Walter Turncoat"/>
              </a:rPr>
              <a:t>is a project management and product development methodology that emerged as a response to traditional, plan-heavy approaches like Waterfall. At its core, Agile emphasizes </a:t>
            </a:r>
            <a:r>
              <a:rPr lang="en-US" sz="1600" b="1" dirty="0">
                <a:latin typeface="Walter Turncoat"/>
                <a:sym typeface="Walter Turncoat"/>
              </a:rPr>
              <a:t>flexibility</a:t>
            </a:r>
            <a:r>
              <a:rPr lang="en-US" sz="1400" dirty="0">
                <a:latin typeface="Walter Turncoat"/>
                <a:sym typeface="Walter Turncoat"/>
              </a:rPr>
              <a:t>, </a:t>
            </a:r>
            <a:r>
              <a:rPr lang="en-US" sz="1600" b="1" dirty="0">
                <a:latin typeface="Walter Turncoat"/>
                <a:sym typeface="Walter Turncoat"/>
              </a:rPr>
              <a:t>collaboration</a:t>
            </a:r>
            <a:r>
              <a:rPr lang="en-US" sz="1400" dirty="0">
                <a:latin typeface="Walter Turncoat"/>
                <a:sym typeface="Walter Turncoat"/>
              </a:rPr>
              <a:t>, </a:t>
            </a:r>
            <a:r>
              <a:rPr lang="en-US" sz="1600" b="1" dirty="0">
                <a:latin typeface="Walter Turncoat"/>
                <a:sym typeface="Walter Turncoat"/>
              </a:rPr>
              <a:t>customer</a:t>
            </a:r>
            <a:r>
              <a:rPr lang="en-US" sz="1400" dirty="0">
                <a:latin typeface="Walter Turncoat"/>
                <a:sym typeface="Walter Turncoat"/>
              </a:rPr>
              <a:t> </a:t>
            </a:r>
            <a:r>
              <a:rPr lang="en-US" sz="1600" b="1" dirty="0">
                <a:latin typeface="Walter Turncoat"/>
                <a:sym typeface="Walter Turncoat"/>
              </a:rPr>
              <a:t>focus</a:t>
            </a:r>
            <a:r>
              <a:rPr lang="en-US" sz="1400" dirty="0">
                <a:latin typeface="Walter Turncoat"/>
                <a:sym typeface="Walter Turncoat"/>
              </a:rPr>
              <a:t>, and delivering </a:t>
            </a:r>
            <a:r>
              <a:rPr lang="en-US" sz="1600" b="1" dirty="0">
                <a:latin typeface="Walter Turncoat"/>
                <a:sym typeface="Walter Turncoat"/>
              </a:rPr>
              <a:t>value</a:t>
            </a:r>
            <a:r>
              <a:rPr lang="en-US" sz="1400" dirty="0">
                <a:latin typeface="Walter Turncoat"/>
                <a:sym typeface="Walter Turncoat"/>
              </a:rPr>
              <a:t> in small increments rather than all at once. </a:t>
            </a:r>
            <a:endParaRPr sz="1400" dirty="0">
              <a:latin typeface="Walter Turncoat"/>
              <a:sym typeface="Walter Turncoat"/>
            </a:endParaRPr>
          </a:p>
        </p:txBody>
      </p:sp>
      <p:sp>
        <p:nvSpPr>
          <p:cNvPr id="74" name="Google Shape;74;p13">
            <a:extLst>
              <a:ext uri="{FF2B5EF4-FFF2-40B4-BE49-F238E27FC236}">
                <a16:creationId xmlns:a16="http://schemas.microsoft.com/office/drawing/2014/main" id="{79ABD431-D539-6D47-3AEB-F802D1EEF4EB}"/>
              </a:ext>
            </a:extLst>
          </p:cNvPr>
          <p:cNvSpPr/>
          <p:nvPr/>
        </p:nvSpPr>
        <p:spPr>
          <a:xfrm>
            <a:off x="1813932" y="2051823"/>
            <a:ext cx="5516135" cy="133815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5218823F-7EE5-4DFB-504F-0060D1612E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2C268202-4A27-FBFC-510A-1ADDCA380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4" y="118220"/>
            <a:ext cx="297367" cy="4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3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9AC747B-921A-2A1B-8914-0C0323D85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>
            <a:extLst>
              <a:ext uri="{FF2B5EF4-FFF2-40B4-BE49-F238E27FC236}">
                <a16:creationId xmlns:a16="http://schemas.microsoft.com/office/drawing/2014/main" id="{05052931-B262-F286-FE91-A594491BC00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356925" y="1071581"/>
            <a:ext cx="6593700" cy="3000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>
              <a:buNone/>
            </a:pPr>
            <a:r>
              <a:rPr lang="en-US" sz="1800" b="1" dirty="0">
                <a:solidFill>
                  <a:srgbClr val="FFFFFF"/>
                </a:solidFill>
                <a:latin typeface="Walter Turncoat" panose="020B0604020202020204" charset="0"/>
              </a:rPr>
              <a:t>The Agile Approach and Its Advantages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Walter Turncoat" panose="020B0604020202020204" charset="0"/>
              </a:rPr>
              <a:t>Short, incremental, and iterative development cycles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Walter Turncoat" panose="020B0604020202020204" charset="0"/>
              </a:rPr>
              <a:t>Continuous client involvement throughout the process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Walter Turncoat" panose="020B0604020202020204" charset="0"/>
              </a:rPr>
              <a:t>Rapid delivery of value through functional versions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Walter Turncoat" panose="020B0604020202020204" charset="0"/>
              </a:rPr>
              <a:t>Frequent collection of feedback that guides development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Walter Turncoat" panose="020B0604020202020204" charset="0"/>
              </a:rPr>
              <a:t>Adaptation to changing user needs </a:t>
            </a:r>
          </a:p>
          <a:p>
            <a:pPr fontAlgn="base">
              <a:buNone/>
            </a:pPr>
            <a:r>
              <a:rPr lang="en-US" sz="1400" dirty="0">
                <a:solidFill>
                  <a:srgbClr val="FFFFFF"/>
                </a:solidFill>
                <a:latin typeface="Walter Turncoat" panose="020B0604020202020204" charset="0"/>
              </a:rPr>
              <a:t> </a:t>
            </a:r>
          </a:p>
          <a:p>
            <a:pPr marL="101600" indent="0" fontAlgn="base">
              <a:buNone/>
            </a:pPr>
            <a:r>
              <a:rPr lang="en-US" sz="1400" dirty="0">
                <a:solidFill>
                  <a:srgbClr val="FFFFFF"/>
                </a:solidFill>
                <a:latin typeface="Walter Turncoat" panose="020B0604020202020204" charset="0"/>
              </a:rPr>
              <a:t>Through this approach, a minimum viable product can be quickly developed to test fundamental concepts and gather valuable experience feedback, allowing for adjustments to the project's direction. 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Walter Turncoat"/>
              <a:sym typeface="Walter Turncoat"/>
            </a:endParaRPr>
          </a:p>
        </p:txBody>
      </p:sp>
      <p:sp>
        <p:nvSpPr>
          <p:cNvPr id="76" name="Google Shape;76;p13">
            <a:extLst>
              <a:ext uri="{FF2B5EF4-FFF2-40B4-BE49-F238E27FC236}">
                <a16:creationId xmlns:a16="http://schemas.microsoft.com/office/drawing/2014/main" id="{10B25295-D4C5-2BB1-E7FD-CC750DBFC1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3" name="Google Shape;74;p13">
            <a:extLst>
              <a:ext uri="{FF2B5EF4-FFF2-40B4-BE49-F238E27FC236}">
                <a16:creationId xmlns:a16="http://schemas.microsoft.com/office/drawing/2014/main" id="{E4F927B6-5BDA-B0EC-E703-FF479B7C1012}"/>
              </a:ext>
            </a:extLst>
          </p:cNvPr>
          <p:cNvSpPr/>
          <p:nvPr/>
        </p:nvSpPr>
        <p:spPr>
          <a:xfrm>
            <a:off x="1992352" y="1522364"/>
            <a:ext cx="1761892" cy="75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36480790-7F27-4EBD-6AED-F390338ED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4" y="118220"/>
            <a:ext cx="297367" cy="4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7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AC4A5320-A97E-D38D-E502-BBB17B51E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>
            <a:extLst>
              <a:ext uri="{FF2B5EF4-FFF2-40B4-BE49-F238E27FC236}">
                <a16:creationId xmlns:a16="http://schemas.microsoft.com/office/drawing/2014/main" id="{5862EAFA-0D81-1D19-E037-B632C4F7CC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74" y="2261146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Next, let’s look at some project management methods that are based on the Agile approach.</a:t>
            </a:r>
            <a:endParaRPr dirty="0"/>
          </a:p>
        </p:txBody>
      </p:sp>
      <p:sp>
        <p:nvSpPr>
          <p:cNvPr id="62" name="Google Shape;62;p12">
            <a:extLst>
              <a:ext uri="{FF2B5EF4-FFF2-40B4-BE49-F238E27FC236}">
                <a16:creationId xmlns:a16="http://schemas.microsoft.com/office/drawing/2014/main" id="{9EC96E97-CC6D-F04A-7AAC-95AF973AAD9B}"/>
              </a:ext>
            </a:extLst>
          </p:cNvPr>
          <p:cNvSpPr/>
          <p:nvPr/>
        </p:nvSpPr>
        <p:spPr>
          <a:xfrm>
            <a:off x="4147775" y="1456324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2">
            <a:extLst>
              <a:ext uri="{FF2B5EF4-FFF2-40B4-BE49-F238E27FC236}">
                <a16:creationId xmlns:a16="http://schemas.microsoft.com/office/drawing/2014/main" id="{CD1E72B5-B805-C34C-0BB0-03E22B9B1F9F}"/>
              </a:ext>
            </a:extLst>
          </p:cNvPr>
          <p:cNvSpPr/>
          <p:nvPr/>
        </p:nvSpPr>
        <p:spPr>
          <a:xfrm>
            <a:off x="4352015" y="1695394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2">
            <a:extLst>
              <a:ext uri="{FF2B5EF4-FFF2-40B4-BE49-F238E27FC236}">
                <a16:creationId xmlns:a16="http://schemas.microsoft.com/office/drawing/2014/main" id="{CDC07B45-3414-EC9B-2A94-F2FAFD6909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EB3B6155-28C3-22E5-F40D-DC8C60005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84" y="118220"/>
            <a:ext cx="297367" cy="41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08155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D1D8DF"/>
      </a:dk2>
      <a:lt2>
        <a:srgbClr val="4F565C"/>
      </a:lt2>
      <a:accent1>
        <a:srgbClr val="71AEF0"/>
      </a:accent1>
      <a:accent2>
        <a:srgbClr val="88E6DC"/>
      </a:accent2>
      <a:accent3>
        <a:srgbClr val="A6D145"/>
      </a:accent3>
      <a:accent4>
        <a:srgbClr val="FFE000"/>
      </a:accent4>
      <a:accent5>
        <a:srgbClr val="FC765C"/>
      </a:accent5>
      <a:accent6>
        <a:srgbClr val="A693C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902</Words>
  <Application>Microsoft Office PowerPoint</Application>
  <PresentationFormat>On-screen Show (16:9)</PresentationFormat>
  <Paragraphs>101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Walter Turncoat</vt:lpstr>
      <vt:lpstr>Sniglet</vt:lpstr>
      <vt:lpstr>Arial</vt:lpstr>
      <vt:lpstr>Aptos</vt:lpstr>
      <vt:lpstr>Ursula template</vt:lpstr>
      <vt:lpstr>Agile Unlocked  Boosting Team Efficiency &amp; Project Success</vt:lpstr>
      <vt:lpstr>Let's start by discussing traditional project management methodologies.</vt:lpstr>
      <vt:lpstr>Waterfall (The grandfather of all project management models)  </vt:lpstr>
      <vt:lpstr>PowerPoint Presentation</vt:lpstr>
      <vt:lpstr>PowerPoint Presentation</vt:lpstr>
      <vt:lpstr>Now, let’s explore modern methodologies in project management.</vt:lpstr>
      <vt:lpstr>The Agile Approach  </vt:lpstr>
      <vt:lpstr>PowerPoint Presentation</vt:lpstr>
      <vt:lpstr>Next, let’s look at some project management methods that are based on the Agile approach.</vt:lpstr>
      <vt:lpstr>Scrum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KANBAN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issam laafar</cp:lastModifiedBy>
  <cp:revision>25</cp:revision>
  <dcterms:modified xsi:type="dcterms:W3CDTF">2025-04-05T15:05:11Z</dcterms:modified>
</cp:coreProperties>
</file>