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7" r:id="rId5"/>
    <p:sldId id="258" r:id="rId6"/>
    <p:sldId id="274" r:id="rId7"/>
    <p:sldId id="272" r:id="rId8"/>
    <p:sldId id="273" r:id="rId9"/>
    <p:sldId id="266" r:id="rId10"/>
    <p:sldId id="269" r:id="rId11"/>
    <p:sldId id="260" r:id="rId12"/>
    <p:sldId id="263" r:id="rId13"/>
    <p:sldId id="261" r:id="rId14"/>
    <p:sldId id="267" r:id="rId15"/>
    <p:sldId id="268" r:id="rId16"/>
    <p:sldId id="262" r:id="rId17"/>
    <p:sldId id="264" r:id="rId18"/>
    <p:sldId id="265" r:id="rId19"/>
    <p:sldId id="276" r:id="rId20"/>
    <p:sldId id="259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7C999-E996-4841-9048-988914FF3011}" v="1061" dt="2020-10-28T00:52:26.837"/>
    <p1510:client id="{1D8F8665-FB94-4C29-933D-2B901C2B1F12}" v="726" dt="2020-11-06T02:02:33.852"/>
    <p1510:client id="{2EC0BFB4-1828-4809-9802-2E315A3CB8E7}" v="1423" dt="2020-11-04T21:59:54.475"/>
    <p1510:client id="{3FCE933E-1EF3-41B4-A8EE-78D8CBE4F81C}" v="933" dt="2020-11-05T21:50:27.986"/>
    <p1510:client id="{9279CB9A-7624-4AA8-8705-8DB760DF62CF}" v="378" dt="2020-11-10T00:50:56.351"/>
    <p1510:client id="{9F5D1040-2DE9-4445-9CFC-4DF51C932F60}" v="564" dt="2020-11-06T04:37:58.425"/>
    <p1510:client id="{A5A010CD-F0FF-4AF6-AC5D-A6993C438198}" v="1091" dt="2020-10-27T01:36:15.760"/>
    <p1510:client id="{AE0456D2-0D60-4B97-9265-7E962F48C0EE}" v="264" dt="2020-11-05T18:19:20.789"/>
    <p1510:client id="{B3D99F81-BE6B-42AD-9AF8-608D419B0E8B}" v="184" dt="2020-11-03T03:37:29.931"/>
    <p1510:client id="{B42CDF25-82CA-4D77-A4A5-E2B6F147A30B}" v="165" dt="2020-11-04T04:31:22.308"/>
    <p1510:client id="{B5A1BDA2-6B64-4498-A1CE-CA4B30A4F1A9}" v="26" dt="2020-11-06T04:39:25.323"/>
    <p1510:client id="{C1DA9503-D731-4AE9-8DDA-F2CC6A08538C}" v="250" dt="2020-11-08T02:39:06.167"/>
    <p1510:client id="{C4A001C4-0A18-4630-B2AA-37FCCD6703FE}" v="1322" dt="2020-11-05T03:11:27.585"/>
    <p1510:client id="{DBB364FC-7278-4101-BCA2-54190FDE8A8D}" v="6" dt="2020-11-04T03:21:22.977"/>
    <p1510:client id="{F513C6E7-FB87-402F-8A96-A4877726AEC5}" v="713" dt="2020-11-06T23:15:51.2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debian@192.168.7.2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linux.org/BeagleBone/I2CLCDDemo" TargetMode="External"/><Relationship Id="rId2" Type="http://schemas.openxmlformats.org/officeDocument/2006/relationships/hyperlink" Target="https://opencircuit.shop/resources/file/da88acc1702a90667728fcf4ac9c75c455475706466/I2C-LCD-interfac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ingmsp430.wordpress.com/2013/11/16/16x2-lcd-interfacing-in-4-bit-mode/" TargetMode="External"/><Relationship Id="rId5" Type="http://schemas.openxmlformats.org/officeDocument/2006/relationships/hyperlink" Target="https://www.sparkfun.com/datasheets/LCD/ADM1602K-NSW-FBS-3.3v.pdf" TargetMode="External"/><Relationship Id="rId4" Type="http://schemas.openxmlformats.org/officeDocument/2006/relationships/hyperlink" Target="https://datko.net/2013/11/03/bbb_i2c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a/cameon.net/beaglebone/home/i2c-devices" TargetMode="External"/><Relationship Id="rId2" Type="http://schemas.openxmlformats.org/officeDocument/2006/relationships/hyperlink" Target="https://www.teachmemicro.com/beaglebone-black-i2c-tutori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ement14.com/community/thread/75486/l/pocketbeagle-i2c-lcd-16x2-hd44780pcf8574" TargetMode="External"/><Relationship Id="rId5" Type="http://schemas.openxmlformats.org/officeDocument/2006/relationships/hyperlink" Target="https://www.engineersgarage.com/pic-microcontroller/5x10-size-font-characters-displayed-on-16x2-lcd/" TargetMode="External"/><Relationship Id="rId4" Type="http://schemas.openxmlformats.org/officeDocument/2006/relationships/hyperlink" Target="https://elinux.org/EBC_I2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ircuit board">
            <a:extLst>
              <a:ext uri="{FF2B5EF4-FFF2-40B4-BE49-F238E27FC236}">
                <a16:creationId xmlns:a16="http://schemas.microsoft.com/office/drawing/2014/main" id="{F996BC07-92CF-48DB-9A8E-7DA83833C0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43" t="9091" r="1055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453" y="-401637"/>
            <a:ext cx="4957888" cy="382236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latin typeface="Times New Roman"/>
                <a:cs typeface="Calibri Light"/>
              </a:rPr>
              <a:t>INTERFACING 16*2 LCD WITH BEAGLEBONE BLACK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452" y="3564584"/>
            <a:ext cx="6985094" cy="76244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dirty="0">
                <a:latin typeface="Times New Roman"/>
                <a:cs typeface="Calibri"/>
              </a:rPr>
              <a:t>PROJECT: CAR OVER SPEED DETECTION SYSTEM</a:t>
            </a:r>
          </a:p>
          <a:p>
            <a:pPr algn="l"/>
            <a:endParaRPr lang="en-US" dirty="0">
              <a:latin typeface="Times New Roman"/>
              <a:cs typeface="Calibri"/>
            </a:endParaRPr>
          </a:p>
          <a:p>
            <a:pPr algn="l"/>
            <a:r>
              <a:rPr lang="en-US" dirty="0">
                <a:latin typeface="Times New Roman"/>
                <a:cs typeface="Calibri"/>
              </a:rPr>
              <a:t>                                                                                         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EE79B8-7E6B-4505-85AE-7DD2927DED0F}"/>
              </a:ext>
            </a:extLst>
          </p:cNvPr>
          <p:cNvSpPr txBox="1"/>
          <p:nvPr/>
        </p:nvSpPr>
        <p:spPr>
          <a:xfrm>
            <a:off x="310551" y="4623759"/>
            <a:ext cx="8709802" cy="180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latin typeface="Times New Roman"/>
                <a:cs typeface="Times New Roman"/>
              </a:rPr>
              <a:t>SUBMITTEDBY: GOVIND RAJ</a:t>
            </a:r>
            <a:endParaRPr lang="en-US" sz="2400" dirty="0">
              <a:latin typeface="Times New Roman"/>
              <a:cs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latin typeface="Times New Roman"/>
                <a:cs typeface="Times New Roman"/>
              </a:rPr>
              <a:t>                              ID:C0753448</a:t>
            </a:r>
            <a:endParaRPr lang="en-US" sz="2400">
              <a:latin typeface="Times New Roman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latin typeface="Times New Roman"/>
                <a:cs typeface="Times New Roman"/>
              </a:rPr>
              <a:t>                              GROUP #4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08D9E-ACCF-4168-AE59-A1B35B73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CONTD...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70DEB-98E0-4925-80B1-84DB48796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>
                <a:latin typeface="Times New Roman"/>
                <a:ea typeface="+mn-lt"/>
                <a:cs typeface="+mn-lt"/>
              </a:rPr>
              <a:t> We want to interface as many peripherals as possible with the same microcontroller.</a:t>
            </a:r>
            <a:endParaRPr lang="en-US"/>
          </a:p>
          <a:p>
            <a:pPr algn="just"/>
            <a:r>
              <a:rPr lang="en-US" sz="2400">
                <a:latin typeface="Times New Roman"/>
                <a:ea typeface="+mn-lt"/>
                <a:cs typeface="+mn-lt"/>
              </a:rPr>
              <a:t>This requires either large number of ports or we need to be smart and utilize what we have to the fullest. </a:t>
            </a:r>
          </a:p>
          <a:p>
            <a:pPr algn="just"/>
            <a:r>
              <a:rPr lang="en-US" sz="2400">
                <a:latin typeface="Times New Roman"/>
                <a:ea typeface="+mn-lt"/>
                <a:cs typeface="+mn-lt"/>
              </a:rPr>
              <a:t> First thing is we try to do is reduce the number of pins required for controlling the peripheral. Here comes the need for 4 bit mode</a:t>
            </a:r>
          </a:p>
          <a:p>
            <a:pPr algn="just"/>
            <a:r>
              <a:rPr lang="en-US" sz="2400">
                <a:latin typeface="Times New Roman"/>
                <a:ea typeface="+mn-lt"/>
                <a:cs typeface="+mn-lt"/>
              </a:rPr>
              <a:t>In 4 bit mode we send the data nibble by nibble, first upper nibble and then lower nibble. For those of you who don’t know what a nibble is: a nibble is a group of four bits, so the lower four bits (D0-D3) of a byte form the lower nibble while the upper four bits (D4-D7) of a byte form the higher nibble. This enables us to send 8 bit data be it the ASCII code or the command code by using 4 pins</a:t>
            </a:r>
            <a:endParaRPr lang="en-US" sz="240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2430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93EF4-DA88-4895-85A7-4D3F35F5F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2700">
                <a:solidFill>
                  <a:schemeClr val="bg1"/>
                </a:solidFill>
                <a:latin typeface="Times New Roman"/>
                <a:cs typeface="Calibri Light"/>
              </a:rPr>
              <a:t>INTERFACING OF LCD WITH BEAGLEBONE BLACK</a:t>
            </a:r>
            <a:endParaRPr lang="en-US" sz="27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60AFE-3429-4C35-BDC9-104918CB5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945946" cy="3920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Jumper wires are used to connect lcd with </a:t>
            </a:r>
            <a:r>
              <a:rPr lang="en-US" sz="2400" dirty="0" err="1">
                <a:solidFill>
                  <a:schemeClr val="bg1"/>
                </a:solidFill>
                <a:latin typeface="Times New Roman"/>
                <a:cs typeface="Times New Roman"/>
              </a:rPr>
              <a:t>beaglebone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 black</a:t>
            </a:r>
            <a:endParaRPr lang="en-US"/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Potentiometer at back of PCF8574 can be used to adjust the contrast of  lcd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Interfacing done in 4 bit mode as it requires fewer wires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Less wiring makes the circuit looks simpler and less complex</a:t>
            </a:r>
          </a:p>
          <a:p>
            <a:pPr algn="just"/>
            <a:endParaRPr lang="en-US" sz="2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close up of a computer&#10;&#10;Description automatically generated">
            <a:extLst>
              <a:ext uri="{FF2B5EF4-FFF2-40B4-BE49-F238E27FC236}">
                <a16:creationId xmlns:a16="http://schemas.microsoft.com/office/drawing/2014/main" id="{4BB34F0B-9B88-4E46-AA7B-31D94E4DA7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" r="3047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2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718F7-62C2-4AC0-A4DE-174E36C03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SCHEMATICS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455AA67-C112-4EA1-8C1A-82101FB5D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119" r="11118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47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BCE65-6ACE-453F-A3F4-8730EDEBF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061"/>
            <a:ext cx="5599067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  <a:latin typeface="Times New Roman"/>
                <a:cs typeface="Calibri Light"/>
              </a:rPr>
              <a:t>CONNECTION DETAILS</a:t>
            </a:r>
            <a:endParaRPr lang="en-US" sz="38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234A9-5DA0-4966-92C3-A0B6F8D9A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/>
                <a:cs typeface="Calibri"/>
              </a:rPr>
              <a:t>LCD connections to </a:t>
            </a:r>
            <a:r>
              <a:rPr lang="en-US" sz="2400" err="1">
                <a:solidFill>
                  <a:schemeClr val="bg1"/>
                </a:solidFill>
                <a:latin typeface="Times New Roman"/>
                <a:cs typeface="Calibri"/>
              </a:rPr>
              <a:t>Beaglebone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Calibri"/>
              </a:rPr>
              <a:t> black: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Times New Roman"/>
                <a:cs typeface="Calibri"/>
              </a:rPr>
              <a:t>Connections: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      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F12BED6E-A557-4892-9B41-B0795B3774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6204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EFF6AE-8B0E-4DB1-ADA5-7BDA48B89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019128"/>
              </p:ext>
            </p:extLst>
          </p:nvPr>
        </p:nvGraphicFramePr>
        <p:xfrm>
          <a:off x="1351471" y="3177395"/>
          <a:ext cx="3908423" cy="222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085">
                  <a:extLst>
                    <a:ext uri="{9D8B030D-6E8A-4147-A177-3AD203B41FA5}">
                      <a16:colId xmlns:a16="http://schemas.microsoft.com/office/drawing/2014/main" val="838033858"/>
                    </a:ext>
                  </a:extLst>
                </a:gridCol>
                <a:gridCol w="1768338">
                  <a:extLst>
                    <a:ext uri="{9D8B030D-6E8A-4147-A177-3AD203B41FA5}">
                      <a16:colId xmlns:a16="http://schemas.microsoft.com/office/drawing/2014/main" val="2567143980"/>
                    </a:ext>
                  </a:extLst>
                </a:gridCol>
              </a:tblGrid>
              <a:tr h="4546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67591"/>
                  </a:ext>
                </a:extLst>
              </a:tr>
              <a:tr h="4416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SYS 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32894"/>
                  </a:ext>
                </a:extLst>
              </a:tr>
              <a:tr h="4416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493855"/>
                  </a:ext>
                </a:extLst>
              </a:tr>
              <a:tr h="4416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P9_20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110602"/>
                  </a:ext>
                </a:extLst>
              </a:tr>
              <a:tr h="4416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P9_19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551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189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5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7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29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28211-6258-4F69-A04E-4A1E4397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latin typeface="Times New Roman"/>
                <a:cs typeface="Times New Roman"/>
              </a:rPr>
              <a:t>HOW TO USE PSFTP?</a:t>
            </a:r>
          </a:p>
        </p:txBody>
      </p:sp>
      <p:sp>
        <p:nvSpPr>
          <p:cNvPr id="45" name="Rectangle 31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9" descr="Text&#10;&#10;Description automatically generated">
            <a:extLst>
              <a:ext uri="{FF2B5EF4-FFF2-40B4-BE49-F238E27FC236}">
                <a16:creationId xmlns:a16="http://schemas.microsoft.com/office/drawing/2014/main" id="{CCFC02CF-B1C4-4FD9-A063-C1E77F45B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80" r="15951" b="1"/>
          <a:stretch/>
        </p:blipFill>
        <p:spPr>
          <a:xfrm>
            <a:off x="563247" y="2089835"/>
            <a:ext cx="6124873" cy="375168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8CEE937-0A80-4BEF-A6AD-93912A113859}"/>
              </a:ext>
            </a:extLst>
          </p:cNvPr>
          <p:cNvSpPr txBox="1"/>
          <p:nvPr/>
        </p:nvSpPr>
        <p:spPr>
          <a:xfrm>
            <a:off x="6764472" y="1054667"/>
            <a:ext cx="5424998" cy="567825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/>
                <a:cs typeface="Times New Roman"/>
              </a:rPr>
              <a:t>Here I am going to say how we can transfer files from our host machine to remote system such as beaglebone black</a:t>
            </a:r>
            <a:endParaRPr lang="en-US"/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/>
                <a:cs typeface="Times New Roman"/>
              </a:rPr>
              <a:t>WinSCP is also an open source sftp client for secure transfer of files, but here I like to say how we can transfer files using psftp which is similar to sftp in linux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/>
                <a:cs typeface="Times New Roman"/>
              </a:rPr>
              <a:t>Download psftp.exe file and open command prompt then change the directory in which it contains program file 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/>
                <a:cs typeface="Times New Roman"/>
              </a:rPr>
              <a:t>Use command psftp </a:t>
            </a:r>
            <a:r>
              <a:rPr lang="en-US" sz="2400" dirty="0">
                <a:latin typeface="Times New Roman"/>
                <a:cs typeface="Times New Roman"/>
                <a:hlinkClick r:id="rId3"/>
              </a:rPr>
              <a:t>debian@192.168.7.2</a:t>
            </a:r>
            <a:r>
              <a:rPr lang="en-US" sz="2400">
                <a:latin typeface="Times New Roman"/>
                <a:cs typeface="Times New Roman"/>
              </a:rPr>
              <a:t> and password as"temppwd" to enter into psftp interface and use put "filename" to transfer file</a:t>
            </a:r>
          </a:p>
        </p:txBody>
      </p:sp>
    </p:spTree>
    <p:extLst>
      <p:ext uri="{BB962C8B-B14F-4D97-AF65-F5344CB8AC3E}">
        <p14:creationId xmlns:p14="http://schemas.microsoft.com/office/powerpoint/2010/main" val="3379914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6E2AE-41B4-4BC3-9563-8FB93FFA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latin typeface="Times New Roman"/>
                <a:cs typeface="Times"/>
              </a:rPr>
              <a:t>CONT..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1929A8-2BEB-4C5C-B257-6D2A4413E2EF}"/>
              </a:ext>
            </a:extLst>
          </p:cNvPr>
          <p:cNvSpPr txBox="1"/>
          <p:nvPr/>
        </p:nvSpPr>
        <p:spPr>
          <a:xfrm>
            <a:off x="625587" y="2201002"/>
            <a:ext cx="3856410" cy="38276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/>
                <a:cs typeface="Times New Roman"/>
              </a:rPr>
              <a:t>Before using psftp open putty and log into beaglebone using its ip address, username and password</a:t>
            </a:r>
            <a:endParaRPr lang="en-US"/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/>
                <a:cs typeface="Times New Roman"/>
              </a:rPr>
              <a:t>Use ls command to see all the files 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/>
                <a:cs typeface="Times New Roman"/>
              </a:rPr>
              <a:t>After using put "filename" command in psftp.exe we can see the file inside beaglebone </a:t>
            </a:r>
            <a:r>
              <a:rPr lang="en-US" sz="2400" dirty="0">
                <a:latin typeface="Times New Roman"/>
                <a:cs typeface="Times New Roman"/>
              </a:rPr>
              <a:t>black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8BAD179-922B-4AE3-A604-4D552736C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64" r="15911" b="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01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D874-ED6D-4540-94D4-71F6FA98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/>
                <a:cs typeface="Calibri Light"/>
              </a:rPr>
              <a:t>CODING STEPS</a:t>
            </a: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CD224C9C-FCB3-4E82-BE55-81D80534F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1495" y="1583968"/>
            <a:ext cx="6804984" cy="28575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34EF11-0BF4-487B-845D-8DC478548762}"/>
              </a:ext>
            </a:extLst>
          </p:cNvPr>
          <p:cNvSpPr txBox="1"/>
          <p:nvPr/>
        </p:nvSpPr>
        <p:spPr>
          <a:xfrm>
            <a:off x="318538" y="1462070"/>
            <a:ext cx="4845754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2400" dirty="0">
                <a:latin typeface="Times New Roman"/>
                <a:cs typeface="Calibri"/>
              </a:rPr>
              <a:t>Firstly all the header files are written. Stdio.h is used for defining variable types </a:t>
            </a:r>
            <a:r>
              <a:rPr lang="en-US" sz="2400">
                <a:latin typeface="Times New Roman"/>
                <a:cs typeface="Calibri"/>
              </a:rPr>
              <a:t>and other input/output operations</a:t>
            </a:r>
            <a:endParaRPr lang="en-US" sz="240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400">
                <a:latin typeface="Times New Roman"/>
                <a:cs typeface="Calibri"/>
              </a:rPr>
              <a:t>Stdlib.h- general purpose standard library for memmory allocation,process control</a:t>
            </a:r>
            <a:endParaRPr lang="en-US" sz="240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400">
                <a:latin typeface="Times New Roman"/>
                <a:cs typeface="Calibri"/>
              </a:rPr>
              <a:t>Unistd.h for ulseep()</a:t>
            </a:r>
            <a:endParaRPr lang="en-US" sz="240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endParaRPr lang="en-US" sz="2400" dirty="0">
              <a:latin typeface="Times New Roman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endParaRPr lang="en-US" sz="2400" dirty="0">
              <a:latin typeface="Times New Roman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9BB53C-962C-4B8E-996A-390C5107C8AA}"/>
              </a:ext>
            </a:extLst>
          </p:cNvPr>
          <p:cNvSpPr txBox="1"/>
          <p:nvPr/>
        </p:nvSpPr>
        <p:spPr>
          <a:xfrm>
            <a:off x="323498" y="4373384"/>
            <a:ext cx="1164731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Linux/i2c-dev.h for interfacing i2c devices.</a:t>
            </a:r>
            <a:endParaRPr lang="en-US" sz="2400">
              <a:latin typeface="Times New Roman"/>
              <a:cs typeface="Calibri" panose="020F0502020204030204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Fcntl.h is used for file operations.</a:t>
            </a:r>
            <a:endParaRPr lang="en-US" sz="2400">
              <a:latin typeface="Times New Roman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Ioctl.h -implementing a device driver to set the configuration on the device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/dev/i2c-2 says we are using we are using i2c-2 device bus in beaglebone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0x27 is i2c slave address for lcd module which can be seen from "i2cdetect –r 2" command</a:t>
            </a:r>
          </a:p>
        </p:txBody>
      </p:sp>
    </p:spTree>
    <p:extLst>
      <p:ext uri="{BB962C8B-B14F-4D97-AF65-F5344CB8AC3E}">
        <p14:creationId xmlns:p14="http://schemas.microsoft.com/office/powerpoint/2010/main" val="1161587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6B79C-AEA4-4E37-99F8-E2654CCA0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CONTD..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E28AE7D-618B-456C-A008-FBD1F816F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96" r="27246" b="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80F03C-0F29-4269-AC3F-21F8033D5E8B}"/>
              </a:ext>
            </a:extLst>
          </p:cNvPr>
          <p:cNvSpPr txBox="1"/>
          <p:nvPr/>
        </p:nvSpPr>
        <p:spPr>
          <a:xfrm>
            <a:off x="7129905" y="2631796"/>
            <a:ext cx="4882205" cy="40196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00050" indent="-342900" algn="just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I2c start () is used to start I2C communication for that we open the bus in read and write mode for the communicate with devices</a:t>
            </a:r>
            <a:endParaRPr lang="en-US"/>
          </a:p>
          <a:p>
            <a:pPr marL="400050" indent="-342900" algn="just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Open should result a value greater  than zero else </a:t>
            </a:r>
            <a:r>
              <a:rPr lang="en-US" sz="2400" err="1">
                <a:latin typeface="Times New Roman"/>
                <a:cs typeface="Times New Roman"/>
              </a:rPr>
              <a:t>printf</a:t>
            </a:r>
            <a:r>
              <a:rPr lang="en-US" sz="2400" dirty="0">
                <a:latin typeface="Times New Roman"/>
                <a:cs typeface="Times New Roman"/>
              </a:rPr>
              <a:t> statement is processed</a:t>
            </a:r>
          </a:p>
          <a:p>
            <a:pPr marL="400050" indent="-342900" algn="just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>
                <a:latin typeface="Times New Roman"/>
                <a:cs typeface="Calibri"/>
              </a:rPr>
              <a:t>When you open a bus we have </a:t>
            </a:r>
            <a:r>
              <a:rPr lang="en-US" sz="2400" dirty="0">
                <a:latin typeface="Times New Roman"/>
                <a:cs typeface="Calibri"/>
              </a:rPr>
              <a:t>to specify with what address we want to communicate.(0x27)</a:t>
            </a:r>
          </a:p>
          <a:p>
            <a:pPr marL="400050" indent="-342900" algn="just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latin typeface="Times New Roman"/>
                <a:cs typeface="Calibri"/>
              </a:rPr>
              <a:t>After sending the data we can use i2c_stop() to close the file</a:t>
            </a:r>
          </a:p>
          <a:p>
            <a:pPr marL="400050" indent="-342900" algn="just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 sz="24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4230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AF8B-AE69-4443-8AAD-21AD49F4A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97" y="226700"/>
            <a:ext cx="3667039" cy="167660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/>
                <a:cs typeface="Calibri Light"/>
              </a:rPr>
              <a:t>CONTD...</a:t>
            </a:r>
            <a:endParaRPr lang="en-US" sz="4000" dirty="0">
              <a:latin typeface="Times New Roman"/>
              <a:cs typeface="Times New Roman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2A5E57-01B6-45A5-88FB-09CA8977A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139" y="1820176"/>
            <a:ext cx="3667035" cy="469966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sz="2400" dirty="0">
                <a:latin typeface="Times New Roman"/>
                <a:cs typeface="Calibri"/>
              </a:rPr>
              <a:t>In main function first we start i2c communication by using i2c start()</a:t>
            </a:r>
            <a:endParaRPr lang="en-US"/>
          </a:p>
          <a:p>
            <a:pPr algn="just"/>
            <a:r>
              <a:rPr lang="en-US" sz="2400" dirty="0">
                <a:latin typeface="Times New Roman"/>
                <a:cs typeface="Calibri"/>
              </a:rPr>
              <a:t>First we should Initialize lcd</a:t>
            </a:r>
          </a:p>
          <a:p>
            <a:pPr algn="just"/>
            <a:r>
              <a:rPr lang="en-US" sz="2400" dirty="0">
                <a:latin typeface="Times New Roman"/>
                <a:cs typeface="Calibri"/>
              </a:rPr>
              <a:t>Then we should clear display </a:t>
            </a:r>
          </a:p>
          <a:p>
            <a:pPr algn="just"/>
            <a:r>
              <a:rPr lang="en-US" sz="2400" dirty="0">
                <a:latin typeface="Times New Roman"/>
                <a:cs typeface="Calibri"/>
              </a:rPr>
              <a:t>Then write the data to displayed in lcd</a:t>
            </a:r>
          </a:p>
          <a:p>
            <a:pPr algn="just"/>
            <a:r>
              <a:rPr lang="en-US" sz="2400" dirty="0" err="1">
                <a:latin typeface="Times New Roman"/>
                <a:cs typeface="Calibri"/>
              </a:rPr>
              <a:t>Goto</a:t>
            </a:r>
            <a:r>
              <a:rPr lang="en-US" sz="2400" dirty="0">
                <a:latin typeface="Times New Roman"/>
                <a:cs typeface="Calibri"/>
              </a:rPr>
              <a:t>() is used to  write from particular position in lcd </a:t>
            </a:r>
          </a:p>
          <a:p>
            <a:pPr algn="just"/>
            <a:r>
              <a:rPr lang="en-US" sz="2400" dirty="0">
                <a:latin typeface="Times New Roman"/>
                <a:cs typeface="Calibri"/>
              </a:rPr>
              <a:t>Finally closing i2c file</a:t>
            </a:r>
          </a:p>
          <a:p>
            <a:pPr algn="just"/>
            <a:endParaRPr lang="en-US" sz="2400" dirty="0">
              <a:latin typeface="Times New Roman"/>
              <a:cs typeface="Calibri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196463D-DBB2-4ADC-A57B-809769CA7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702" y="1253628"/>
            <a:ext cx="7904671" cy="460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08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computer keyboard&#10;&#10;Description automatically generated">
            <a:extLst>
              <a:ext uri="{FF2B5EF4-FFF2-40B4-BE49-F238E27FC236}">
                <a16:creationId xmlns:a16="http://schemas.microsoft.com/office/drawing/2014/main" id="{7DBAC572-4DA0-4F55-B03D-DBCF1ED7C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10" r="9089" b="856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7A3C4-1228-4908-AA32-86CAF391D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C5F98-33B8-4F71-B3DD-933D2CC0F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Successfully interfaced beaglebone black with 16*2 LCD uisng i2c protocol.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0835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CF76F-5F61-4372-83FF-FB3FDA8A1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  <a:latin typeface="Times New Roman"/>
                <a:cs typeface="Calibri Light"/>
              </a:rPr>
              <a:t>CONTENTS</a:t>
            </a:r>
            <a:endParaRPr lang="en-US" sz="38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7EA01-1D80-4315-A5FB-040F8BE3E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276589"/>
            <a:ext cx="4586513" cy="364771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r>
              <a:rPr lang="en-US" sz="24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Block diagram</a:t>
            </a:r>
            <a:endParaRPr lang="en-US" sz="2400" dirty="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r>
              <a:rPr lang="en-US" sz="24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Introduction.</a:t>
            </a:r>
            <a:endParaRPr lang="en-US" sz="2400" dirty="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Interfacing Beaglebone black with 16x2 LCD</a:t>
            </a:r>
            <a:endParaRPr lang="en-US"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2400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Schematics</a:t>
            </a:r>
            <a:endParaRPr lang="en-US" sz="2400" dirty="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Connection details</a:t>
            </a:r>
            <a:endParaRPr lang="en-US"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Coding steps</a:t>
            </a:r>
            <a:endParaRPr lang="en-US"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24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Conclusion</a:t>
            </a:r>
            <a:endParaRPr lang="en-US" sz="2400">
              <a:solidFill>
                <a:schemeClr val="bg1"/>
              </a:solidFill>
              <a:latin typeface="Times New Roman"/>
              <a:cs typeface="Calibri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References.</a:t>
            </a:r>
            <a:endParaRPr lang="en-US"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dirty="0">
              <a:solidFill>
                <a:schemeClr val="bg1"/>
              </a:solidFill>
              <a:latin typeface="Times New Roman"/>
              <a:cs typeface="Calibri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CPU with binary numbers and blueprint">
            <a:extLst>
              <a:ext uri="{FF2B5EF4-FFF2-40B4-BE49-F238E27FC236}">
                <a16:creationId xmlns:a16="http://schemas.microsoft.com/office/drawing/2014/main" id="{468FBB6C-755F-4FF8-8A75-73D2B338A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30" r="24292"/>
          <a:stretch/>
        </p:blipFill>
        <p:spPr>
          <a:xfrm>
            <a:off x="6151642" y="10"/>
            <a:ext cx="60403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70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7F54-A9D5-4423-A11B-FE09DA05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/>
                <a:cs typeface="Calibri Light"/>
              </a:rPr>
              <a:t>REFERENCE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56ACF-C953-48A6-9382-42F2F37F8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455"/>
            <a:ext cx="10760015" cy="45957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sz="2400" dirty="0">
                <a:latin typeface="Times New Roman"/>
                <a:ea typeface="+mn-lt"/>
                <a:cs typeface="+mn-lt"/>
              </a:rPr>
              <a:t>Datasheet. I</a:t>
            </a:r>
            <a:r>
              <a:rPr lang="en-US" sz="2400" i="1" dirty="0">
                <a:latin typeface="Times New Roman"/>
                <a:ea typeface="+mn-lt"/>
                <a:cs typeface="+mn-lt"/>
              </a:rPr>
              <a:t>2C 1602 Serial LCD ModuleI2C 1602 Serial LCD Module.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Retrieved from </a:t>
            </a:r>
            <a:r>
              <a:rPr lang="en-US" sz="2400" dirty="0">
                <a:latin typeface="Times New Roman"/>
                <a:ea typeface="+mn-lt"/>
                <a:cs typeface="+mn-lt"/>
                <a:hlinkClick r:id="rId2"/>
              </a:rPr>
              <a:t>https://opencircuit.shop/resources/file/da88acc1702a90667728fcf4ac9c75c455475706466/I2C-LCD-interface.pdf</a:t>
            </a:r>
            <a:endParaRPr lang="en-US" sz="2400" dirty="0">
              <a:latin typeface="Times New Roman"/>
              <a:ea typeface="+mn-lt"/>
              <a:cs typeface="+mn-lt"/>
            </a:endParaRPr>
          </a:p>
          <a:p>
            <a:pPr algn="just"/>
            <a:r>
              <a:rPr lang="en" sz="2400" dirty="0" err="1">
                <a:latin typeface="Times New Roman"/>
                <a:cs typeface="Times New Roman"/>
              </a:rPr>
              <a:t>BeagleBone</a:t>
            </a:r>
            <a:r>
              <a:rPr lang="en" sz="2400" dirty="0">
                <a:latin typeface="Times New Roman"/>
                <a:cs typeface="Times New Roman"/>
              </a:rPr>
              <a:t>/I2CLCDDemo</a:t>
            </a:r>
            <a:r>
              <a:rPr lang="en" sz="2400" dirty="0">
                <a:latin typeface="Times New Roman"/>
                <a:cs typeface="Calibri" panose="020F0502020204030204"/>
              </a:rPr>
              <a:t>. </a:t>
            </a:r>
            <a:r>
              <a:rPr lang="en-US" sz="2400" dirty="0">
                <a:latin typeface="Times New Roman"/>
                <a:cs typeface="Calibri" panose="020F0502020204030204"/>
              </a:rPr>
              <a:t>Retrieved from </a:t>
            </a:r>
            <a:r>
              <a:rPr lang="en-US" sz="2400" dirty="0">
                <a:latin typeface="Times New Roman"/>
                <a:cs typeface="Calibri" panose="020F0502020204030204"/>
                <a:hlinkClick r:id="rId3"/>
              </a:rPr>
              <a:t>https</a:t>
            </a:r>
            <a:r>
              <a:rPr lang="en-US" sz="2400" dirty="0">
                <a:latin typeface="Times New Roman"/>
                <a:ea typeface="+mn-lt"/>
                <a:cs typeface="+mn-lt"/>
                <a:hlinkClick r:id="rId3"/>
              </a:rPr>
              <a:t>://elinux.org/BeagleBone/I2CLCDDemo</a:t>
            </a:r>
            <a:endParaRPr lang="en-US" sz="2400" dirty="0">
              <a:latin typeface="Times New Roman"/>
              <a:cs typeface="Calibri" panose="020F0502020204030204"/>
            </a:endParaRPr>
          </a:p>
          <a:p>
            <a:pPr algn="just"/>
            <a:r>
              <a:rPr lang="en-US" sz="2400" dirty="0">
                <a:latin typeface="Times New Roman"/>
                <a:ea typeface="+mn-lt"/>
                <a:cs typeface="+mn-lt"/>
              </a:rPr>
              <a:t>Datko, J(2013, Nov 03). </a:t>
            </a:r>
            <a:r>
              <a:rPr lang="en-US" sz="2400" err="1">
                <a:latin typeface="Times New Roman"/>
                <a:ea typeface="+mn-lt"/>
                <a:cs typeface="+mn-lt"/>
              </a:rPr>
              <a:t>Beaglebone</a:t>
            </a:r>
            <a:r>
              <a:rPr lang="en-US" sz="2400" dirty="0">
                <a:latin typeface="Times New Roman"/>
                <a:cs typeface="Calibri" panose="020F0502020204030204"/>
              </a:rPr>
              <a:t> Black I2C References. Retrieved from </a:t>
            </a:r>
            <a:r>
              <a:rPr lang="en-US" sz="2400" dirty="0">
                <a:latin typeface="Times New Roman"/>
                <a:ea typeface="+mn-lt"/>
                <a:cs typeface="+mn-lt"/>
                <a:hlinkClick r:id="rId4"/>
              </a:rPr>
              <a:t>https://datko.net/2013/11/03/bbb_i2c/</a:t>
            </a:r>
            <a:endParaRPr lang="en-US" sz="2400" dirty="0">
              <a:latin typeface="Times New Roman"/>
              <a:ea typeface="+mn-lt"/>
              <a:cs typeface="+mn-lt"/>
            </a:endParaRPr>
          </a:p>
          <a:p>
            <a:pPr algn="just"/>
            <a:r>
              <a:rPr lang="en-US" sz="2400" dirty="0">
                <a:latin typeface="Times New Roman"/>
                <a:ea typeface="+mn-lt"/>
                <a:cs typeface="+mn-lt"/>
              </a:rPr>
              <a:t> XIAMEN AMOTEC DISPLAY CO.LTD. </a:t>
            </a:r>
            <a:r>
              <a:rPr lang="en-US" sz="2400" dirty="0">
                <a:latin typeface="Times New Roman"/>
                <a:cs typeface="Calibri" panose="020F0502020204030204"/>
              </a:rPr>
              <a:t>Specifications of LCD module. Retrieved from </a:t>
            </a:r>
            <a:r>
              <a:rPr lang="en-US" sz="2400" dirty="0">
                <a:latin typeface="Times New Roman"/>
                <a:ea typeface="+mn-lt"/>
                <a:cs typeface="+mn-lt"/>
                <a:hlinkClick r:id="rId5"/>
              </a:rPr>
              <a:t>https://www.sparkfun.com/datasheets/LCD/ADM1602K-NSW-FBS-3.3v.pdf</a:t>
            </a:r>
            <a:endParaRPr lang="en-US" sz="2400" dirty="0">
              <a:latin typeface="Times New Roman"/>
              <a:ea typeface="+mn-lt"/>
              <a:cs typeface="+mn-lt"/>
            </a:endParaRPr>
          </a:p>
          <a:p>
            <a:pPr algn="just"/>
            <a:r>
              <a:rPr lang="en-US" sz="2400" dirty="0">
                <a:latin typeface="Times New Roman"/>
                <a:ea typeface="+mn-lt"/>
                <a:cs typeface="+mn-lt"/>
              </a:rPr>
              <a:t>Manpreet(2013, Nov 16).16x2 Lcd interfacing in 4 bit mode. Retrieved from </a:t>
            </a:r>
            <a:r>
              <a:rPr lang="en-US" sz="2400" dirty="0">
                <a:latin typeface="Times New Roman"/>
                <a:ea typeface="+mn-lt"/>
                <a:cs typeface="+mn-lt"/>
                <a:hlinkClick r:id="rId6"/>
              </a:rPr>
              <a:t>https://learningmsp430.wordpress.com/2013/11/16/16x2-lcd-interfacing-in-4-bit-mode/</a:t>
            </a:r>
            <a:endParaRPr lang="en-US" sz="2400">
              <a:latin typeface="Times New Roman"/>
              <a:cs typeface="Calibri"/>
              <a:hlinkClick r:id="" action="ppaction://noaction"/>
            </a:endParaRPr>
          </a:p>
          <a:p>
            <a:pPr marL="0" indent="0" algn="just">
              <a:buNone/>
            </a:pPr>
            <a:endParaRPr lang="en-US" sz="2400" dirty="0">
              <a:latin typeface="Times New Roman"/>
              <a:cs typeface="Calibri" panose="020F0502020204030204"/>
            </a:endParaRPr>
          </a:p>
          <a:p>
            <a:pPr algn="just"/>
            <a:endParaRPr lang="en-US" sz="2400" dirty="0">
              <a:latin typeface="Times New Roman"/>
              <a:cs typeface="Calibri" panose="020F0502020204030204"/>
            </a:endParaRPr>
          </a:p>
          <a:p>
            <a:pPr algn="just"/>
            <a:endParaRPr lang="en-US" sz="2400" dirty="0"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11643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B521-E417-4235-8C1F-BC95A2D38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CONTD...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BE6C5-9F51-4042-BE69-A7947B03D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304"/>
            <a:ext cx="10601864" cy="453824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sz="2400" err="1">
                <a:latin typeface="Times New Roman"/>
                <a:cs typeface="Times New Roman"/>
              </a:rPr>
              <a:t>Pelayo,R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err="1">
                <a:latin typeface="Times New Roman"/>
                <a:cs typeface="Times New Roman"/>
              </a:rPr>
              <a:t>n.d</a:t>
            </a:r>
            <a:r>
              <a:rPr lang="en-US" sz="2400" dirty="0">
                <a:latin typeface="Times New Roman"/>
                <a:cs typeface="Times New Roman"/>
              </a:rPr>
              <a:t>).</a:t>
            </a:r>
            <a:r>
              <a:rPr lang="en-US" sz="2400" err="1">
                <a:latin typeface="Times New Roman"/>
                <a:cs typeface="Times New Roman"/>
              </a:rPr>
              <a:t>Beaglebone</a:t>
            </a:r>
            <a:r>
              <a:rPr lang="en-US" sz="2400" dirty="0">
                <a:latin typeface="Times New Roman"/>
                <a:cs typeface="Times New Roman"/>
              </a:rPr>
              <a:t> black i2c tutorial. Retrieved from </a:t>
            </a:r>
            <a:r>
              <a:rPr lang="en-US" sz="2400" dirty="0">
                <a:latin typeface="Times New Roman"/>
                <a:cs typeface="Times New Roman"/>
                <a:hlinkClick r:id="rId2"/>
              </a:rPr>
              <a:t>https://www.teachmemicro.com/beaglebone-black-i2c-tutorial/</a:t>
            </a:r>
            <a:endParaRPr lang="en-US" sz="2400">
              <a:latin typeface="Times New Roman"/>
              <a:ea typeface="+mn-lt"/>
              <a:cs typeface="+mn-lt"/>
            </a:endParaRPr>
          </a:p>
          <a:p>
            <a:pPr algn="just"/>
            <a:r>
              <a:rPr lang="en-US" sz="2400" dirty="0">
                <a:latin typeface="Times New Roman"/>
                <a:cs typeface="Calibri"/>
              </a:rPr>
              <a:t>I2C devices. Enable the I2C devices on </a:t>
            </a:r>
            <a:r>
              <a:rPr lang="en-US" sz="2400" err="1">
                <a:latin typeface="Times New Roman"/>
                <a:cs typeface="Calibri"/>
              </a:rPr>
              <a:t>beaglebone</a:t>
            </a:r>
            <a:r>
              <a:rPr lang="en-US" sz="2400" dirty="0">
                <a:latin typeface="Times New Roman"/>
                <a:cs typeface="Calibri"/>
              </a:rPr>
              <a:t> black. Retrieved from </a:t>
            </a:r>
            <a:r>
              <a:rPr lang="en-US" sz="2400" dirty="0">
                <a:latin typeface="Times New Roman"/>
                <a:ea typeface="+mn-lt"/>
                <a:cs typeface="+mn-lt"/>
                <a:hlinkClick r:id="rId3"/>
              </a:rPr>
              <a:t>https://sites.google.com/a/cameon.net/beaglebone/home/i2c-devices</a:t>
            </a:r>
            <a:endParaRPr lang="en-US" sz="2400" dirty="0">
              <a:latin typeface="Times New Roman"/>
              <a:ea typeface="+mn-lt"/>
              <a:cs typeface="+mn-lt"/>
            </a:endParaRPr>
          </a:p>
          <a:p>
            <a:pPr algn="just"/>
            <a:r>
              <a:rPr lang="en-US" sz="2400" dirty="0">
                <a:latin typeface="Times New Roman"/>
                <a:cs typeface="Calibri"/>
              </a:rPr>
              <a:t>Yoder, M. A.(</a:t>
            </a:r>
            <a:r>
              <a:rPr lang="en-US" sz="2400" err="1">
                <a:latin typeface="Times New Roman"/>
                <a:cs typeface="Calibri"/>
              </a:rPr>
              <a:t>n.d</a:t>
            </a:r>
            <a:r>
              <a:rPr lang="en-US" sz="2400" dirty="0">
                <a:latin typeface="Times New Roman"/>
                <a:cs typeface="Calibri"/>
              </a:rPr>
              <a:t>). EBC I2C. Retrieved from </a:t>
            </a:r>
            <a:r>
              <a:rPr lang="en-US" sz="2400" dirty="0">
                <a:latin typeface="Times New Roman"/>
                <a:ea typeface="+mn-lt"/>
                <a:cs typeface="+mn-lt"/>
                <a:hlinkClick r:id="rId4"/>
              </a:rPr>
              <a:t>https://elinux.org/EBC_I2C</a:t>
            </a:r>
            <a:endParaRPr lang="en-US" sz="2400" dirty="0">
              <a:latin typeface="Times New Roman"/>
              <a:ea typeface="+mn-lt"/>
              <a:cs typeface="+mn-lt"/>
            </a:endParaRPr>
          </a:p>
          <a:p>
            <a:pPr algn="just"/>
            <a:r>
              <a:rPr lang="en-US" sz="2400" dirty="0">
                <a:latin typeface="Times New Roman"/>
                <a:ea typeface="+mn-lt"/>
                <a:cs typeface="+mn-lt"/>
              </a:rPr>
              <a:t>EG </a:t>
            </a:r>
            <a:r>
              <a:rPr lang="en-US" sz="2400" err="1">
                <a:latin typeface="Times New Roman"/>
                <a:ea typeface="+mn-lt"/>
                <a:cs typeface="+mn-lt"/>
              </a:rPr>
              <a:t>PRojects</a:t>
            </a:r>
            <a:r>
              <a:rPr lang="en-US" sz="2400" dirty="0">
                <a:latin typeface="Times New Roman"/>
                <a:ea typeface="+mn-lt"/>
                <a:cs typeface="+mn-lt"/>
              </a:rPr>
              <a:t>.(2019, June 19).Engineers Garage. </a:t>
            </a:r>
            <a:r>
              <a:rPr lang="en-US" sz="2400" dirty="0">
                <a:latin typeface="Times New Roman"/>
                <a:cs typeface="Times New Roman"/>
              </a:rPr>
              <a:t>How to display 5×8 and 5×10 size font characters on 16×2 lcd with 8-bit microcontrollers. </a:t>
            </a:r>
            <a:r>
              <a:rPr lang="en-US" sz="2400" dirty="0">
                <a:latin typeface="Times New Roman"/>
                <a:cs typeface="Calibri"/>
              </a:rPr>
              <a:t>Retrieved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from </a:t>
            </a:r>
            <a:r>
              <a:rPr lang="en-US" sz="2400" dirty="0">
                <a:latin typeface="Times New Roman"/>
                <a:ea typeface="+mn-lt"/>
                <a:cs typeface="+mn-lt"/>
                <a:hlinkClick r:id="rId5"/>
              </a:rPr>
              <a:t>https://www.engineersgarage.com/pic-microcontroller/5x10-size-font-characters-displayed-on-16x2-lcd/</a:t>
            </a:r>
            <a:endParaRPr lang="en-US" sz="2400" dirty="0">
              <a:latin typeface="Times New Roman"/>
              <a:ea typeface="+mn-lt"/>
              <a:cs typeface="+mn-lt"/>
            </a:endParaRPr>
          </a:p>
          <a:p>
            <a:pPr algn="just"/>
            <a:r>
              <a:rPr lang="en-US" sz="2400">
                <a:latin typeface="Times New Roman"/>
                <a:cs typeface="Calibri"/>
              </a:rPr>
              <a:t>Christian, C(2020, April 15)Element 14.pocketbeagle i2c lcd,16x2, hd44780, PCF8574. </a:t>
            </a:r>
            <a:r>
              <a:rPr lang="en-US" sz="2400">
                <a:latin typeface="Times New Roman"/>
              </a:rPr>
              <a:t>Retrieved</a:t>
            </a:r>
            <a:r>
              <a:rPr lang="en-US" sz="2400" dirty="0">
                <a:latin typeface="Times New Roman"/>
                <a:cs typeface="Calibri"/>
              </a:rPr>
              <a:t> from </a:t>
            </a:r>
            <a:r>
              <a:rPr lang="en-US" sz="2400" dirty="0">
                <a:latin typeface="Times New Roman"/>
                <a:ea typeface="+mn-lt"/>
                <a:cs typeface="+mn-lt"/>
                <a:hlinkClick r:id="rId6"/>
              </a:rPr>
              <a:t>https://www.element14.com/community/thread/75486/l/pocketbeagle-i2c-lcd-16x2-hd44780pcf8574</a:t>
            </a:r>
            <a:endParaRPr lang="en-US" sz="2400">
              <a:latin typeface="Times New Roman"/>
              <a:ea typeface="+mn-lt"/>
              <a:cs typeface="+mn-lt"/>
            </a:endParaRPr>
          </a:p>
          <a:p>
            <a:pPr algn="just"/>
            <a:endParaRPr lang="en-US" sz="2400" dirty="0">
              <a:latin typeface="Times New Roman"/>
              <a:ea typeface="+mn-lt"/>
              <a:cs typeface="+mn-lt"/>
            </a:endParaRPr>
          </a:p>
          <a:p>
            <a:pPr algn="just"/>
            <a:endParaRPr lang="en-US" sz="2400" dirty="0">
              <a:latin typeface="Times New Roman"/>
              <a:ea typeface="+mn-lt"/>
              <a:cs typeface="+mn-lt"/>
            </a:endParaRPr>
          </a:p>
          <a:p>
            <a:pPr algn="just"/>
            <a:endParaRPr lang="en-US" sz="2400" dirty="0">
              <a:latin typeface="Times New Roman"/>
              <a:cs typeface="Calibri"/>
            </a:endParaRPr>
          </a:p>
          <a:p>
            <a:pPr algn="just"/>
            <a:endParaRPr lang="en-US" sz="2400" dirty="0">
              <a:latin typeface="Times New Roman"/>
              <a:cs typeface="Calibri"/>
            </a:endParaRPr>
          </a:p>
          <a:p>
            <a:pPr algn="just"/>
            <a:endParaRPr lang="en-US" sz="2400" dirty="0">
              <a:latin typeface="Times New Roman"/>
              <a:cs typeface="Calibri"/>
            </a:endParaRPr>
          </a:p>
          <a:p>
            <a:pPr algn="just"/>
            <a:endParaRPr lang="en-US" sz="24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99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23CBEF12-C9B8-466E-A7FE-B00B9ADF4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A79B3-C336-46C9-8B38-33537544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954" y="140281"/>
            <a:ext cx="11036778" cy="1564338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latin typeface="Times New Roman"/>
                <a:cs typeface="Calibri Light"/>
              </a:rPr>
              <a:t>CAR OVER SPEED DETECTION SYSTEM</a:t>
            </a:r>
            <a:endParaRPr lang="en-US" sz="4000">
              <a:latin typeface="Times New Roman"/>
              <a:cs typeface="Times New Roman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6DA776CE-3497-4FFF-B61A-0EB74CB4EA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2" r="5525" b="-3"/>
          <a:stretch/>
        </p:blipFill>
        <p:spPr>
          <a:xfrm>
            <a:off x="162464" y="1759723"/>
            <a:ext cx="4840149" cy="4549812"/>
          </a:xfrm>
          <a:prstGeom prst="rect">
            <a:avLst/>
          </a:prstGeom>
        </p:spPr>
      </p:pic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EA0D76C-5F6B-4A90-9DDD-F984686C46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11" b="2"/>
          <a:stretch/>
        </p:blipFill>
        <p:spPr>
          <a:xfrm>
            <a:off x="5188940" y="1946628"/>
            <a:ext cx="7003461" cy="436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3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Light bulb glowing">
            <a:extLst>
              <a:ext uri="{FF2B5EF4-FFF2-40B4-BE49-F238E27FC236}">
                <a16:creationId xmlns:a16="http://schemas.microsoft.com/office/drawing/2014/main" id="{0AA6D126-649D-4493-9760-42B07363D7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2" r="-2" b="-2"/>
          <a:stretch/>
        </p:blipFill>
        <p:spPr>
          <a:xfrm>
            <a:off x="603671" y="-1"/>
            <a:ext cx="11588329" cy="6857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86CF2-7A9C-45AB-A8FC-DCC969660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762" y="477391"/>
            <a:ext cx="3889063" cy="2262538"/>
          </a:xfrm>
        </p:spPr>
        <p:txBody>
          <a:bodyPr>
            <a:normAutofit fontScale="90000"/>
          </a:bodyPr>
          <a:lstStyle/>
          <a:p>
            <a:r>
              <a:rPr lang="en-US" sz="3700">
                <a:solidFill>
                  <a:schemeClr val="bg1"/>
                </a:solidFill>
                <a:latin typeface="Times New Roman"/>
                <a:cs typeface="Calibri Light"/>
              </a:rPr>
              <a:t>SOFTWARE AND HARDWARES USED FOR INTERFACING LCD</a:t>
            </a:r>
            <a:endParaRPr lang="en-US" sz="37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0F561-66AA-4409-AD13-8E044475A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04" y="3063677"/>
            <a:ext cx="3874685" cy="31863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  <a:latin typeface="Times New Roman"/>
                <a:cs typeface="Calibri"/>
              </a:rPr>
              <a:t>16*2 I2C LCD</a:t>
            </a:r>
          </a:p>
          <a:p>
            <a:r>
              <a:rPr lang="en-US" sz="2400">
                <a:solidFill>
                  <a:schemeClr val="bg1"/>
                </a:solidFill>
                <a:latin typeface="Times New Roman"/>
                <a:cs typeface="Calibri"/>
              </a:rPr>
              <a:t>Beaglebone black</a:t>
            </a:r>
          </a:p>
          <a:p>
            <a:r>
              <a:rPr lang="en-US" sz="2400">
                <a:solidFill>
                  <a:schemeClr val="bg1"/>
                </a:solidFill>
                <a:latin typeface="Times New Roman"/>
                <a:cs typeface="Calibri"/>
              </a:rPr>
              <a:t>Connecting wires</a:t>
            </a:r>
          </a:p>
          <a:p>
            <a:r>
              <a:rPr lang="en-US" sz="2400">
                <a:solidFill>
                  <a:schemeClr val="bg1"/>
                </a:solidFill>
                <a:latin typeface="Times New Roman"/>
                <a:cs typeface="Calibri"/>
              </a:rPr>
              <a:t>Putty </a:t>
            </a:r>
          </a:p>
          <a:p>
            <a:r>
              <a:rPr lang="en-US" sz="2400">
                <a:solidFill>
                  <a:schemeClr val="bg1"/>
                </a:solidFill>
                <a:latin typeface="Times New Roman"/>
                <a:cs typeface="Calibri"/>
              </a:rPr>
              <a:t>Psftp</a:t>
            </a:r>
          </a:p>
          <a:p>
            <a:r>
              <a:rPr lang="en-US" sz="2400">
                <a:solidFill>
                  <a:schemeClr val="bg1"/>
                </a:solidFill>
                <a:latin typeface="Times New Roman"/>
                <a:cs typeface="Calibri"/>
              </a:rPr>
              <a:t>Eclipse ,Nano editor</a:t>
            </a:r>
          </a:p>
          <a:p>
            <a:r>
              <a:rPr lang="en-US" sz="2400">
                <a:solidFill>
                  <a:schemeClr val="bg1"/>
                </a:solidFill>
                <a:latin typeface="Times New Roman"/>
                <a:cs typeface="Calibri"/>
              </a:rPr>
              <a:t>GCC compiler</a:t>
            </a:r>
          </a:p>
        </p:txBody>
      </p:sp>
    </p:spTree>
    <p:extLst>
      <p:ext uri="{BB962C8B-B14F-4D97-AF65-F5344CB8AC3E}">
        <p14:creationId xmlns:p14="http://schemas.microsoft.com/office/powerpoint/2010/main" val="285808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DA319-6C26-49D9-AABE-832BA7A8A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5116893" cy="1225650"/>
          </a:xfrm>
        </p:spPr>
        <p:txBody>
          <a:bodyPr anchor="b"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/>
                <a:cs typeface="Calibri Light"/>
              </a:rPr>
              <a:t>INTRODUCTION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70DA8-DBA6-4676-9622-84177C10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090" y="1665044"/>
            <a:ext cx="5995492" cy="46397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Times New Roman"/>
                <a:cs typeface="Calibri"/>
              </a:rPr>
              <a:t>One of the commonly used module in every embedded system projects</a:t>
            </a:r>
            <a:endParaRPr lang="en-US"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Times New Roman"/>
                <a:cs typeface="Calibri"/>
              </a:rPr>
              <a:t>16*2 lcd with i2c functionality is used in this project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Times New Roman"/>
                <a:cs typeface="Calibri"/>
              </a:rPr>
              <a:t>Operating voltage  between 5V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Times New Roman"/>
                <a:cs typeface="Calibri"/>
              </a:rPr>
              <a:t>Can display 16 characters per line and there are two such lines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Times New Roman"/>
                <a:cs typeface="Calibri"/>
              </a:rPr>
              <a:t>LCD comes with pcf8574 module soldered.</a:t>
            </a:r>
          </a:p>
          <a:p>
            <a:pPr algn="just"/>
            <a:r>
              <a:rPr lang="en-US" sz="2400">
                <a:solidFill>
                  <a:schemeClr val="bg1"/>
                </a:solidFill>
                <a:latin typeface="Times New Roman"/>
                <a:cs typeface="Calibri"/>
              </a:rPr>
              <a:t>Brightness can be adjusted with potentiometer at back of pcf8574</a:t>
            </a:r>
            <a:endParaRPr lang="en-US" sz="2400" dirty="0">
              <a:solidFill>
                <a:schemeClr val="bg1"/>
              </a:solidFill>
              <a:latin typeface="Times New Roman"/>
              <a:cs typeface="Calibri"/>
            </a:endParaRPr>
          </a:p>
          <a:p>
            <a:pPr algn="just"/>
            <a:endParaRPr lang="en-US" sz="2400" dirty="0">
              <a:solidFill>
                <a:schemeClr val="bg1"/>
              </a:solidFill>
              <a:latin typeface="Times New Roman"/>
              <a:cs typeface="Calibri"/>
            </a:endParaRPr>
          </a:p>
        </p:txBody>
      </p:sp>
      <p:pic>
        <p:nvPicPr>
          <p:cNvPr id="4" name="Picture 4" descr="A close up of a computer&#10;&#10;Description automatically generated">
            <a:extLst>
              <a:ext uri="{FF2B5EF4-FFF2-40B4-BE49-F238E27FC236}">
                <a16:creationId xmlns:a16="http://schemas.microsoft.com/office/drawing/2014/main" id="{B93E184E-44D0-4052-A3EB-101B369F38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28" r="-1" b="21902"/>
          <a:stretch/>
        </p:blipFill>
        <p:spPr>
          <a:xfrm>
            <a:off x="6525453" y="1"/>
            <a:ext cx="5666547" cy="339802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240C79-242E-4918-9F28-B101847D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2277" y="3386960"/>
            <a:ext cx="56697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close up of electronics&#10;&#10;Description automatically generated">
            <a:extLst>
              <a:ext uri="{FF2B5EF4-FFF2-40B4-BE49-F238E27FC236}">
                <a16:creationId xmlns:a16="http://schemas.microsoft.com/office/drawing/2014/main" id="{EBF4346B-F175-4C74-A255-58B201454A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47" r="-1" b="23814"/>
          <a:stretch/>
        </p:blipFill>
        <p:spPr>
          <a:xfrm>
            <a:off x="6522277" y="3398024"/>
            <a:ext cx="5669723" cy="346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2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4BAD2ACB-9B3C-432B-9E09-A3DFC8E127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46" r="9090" b="11240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C6EEF-19C1-4AC2-83A5-DEB4F63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4559577" cy="1124712"/>
          </a:xfrm>
        </p:spPr>
        <p:txBody>
          <a:bodyPr anchor="b">
            <a:noAutofit/>
          </a:bodyPr>
          <a:lstStyle/>
          <a:p>
            <a:r>
              <a:rPr lang="en-US" sz="4000" dirty="0">
                <a:latin typeface="Times New Roman"/>
                <a:cs typeface="Calibri Light"/>
              </a:rPr>
              <a:t>PURPOSE OF LCD IN THE PROJECT</a:t>
            </a:r>
            <a:endParaRPr lang="en-US" sz="4000" dirty="0">
              <a:latin typeface="Times New Roman"/>
              <a:cs typeface="Times New Roman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7770E-373F-4156-A08C-B26AA2E56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034792" cy="335103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400" dirty="0">
                <a:latin typeface="Times New Roman"/>
                <a:cs typeface="Calibri"/>
              </a:rPr>
              <a:t>16*2 lcd is used to display the speed of vehicle</a:t>
            </a:r>
            <a:endParaRPr lang="en-US"/>
          </a:p>
          <a:p>
            <a:pPr algn="just"/>
            <a:r>
              <a:rPr lang="en-US" sz="2400" dirty="0">
                <a:latin typeface="Times New Roman"/>
                <a:cs typeface="Calibri"/>
              </a:rPr>
              <a:t>If there is a overspeed it display that also. And also it displays the number of over-speeded vehicle between a particular period</a:t>
            </a:r>
          </a:p>
          <a:p>
            <a:pPr algn="just"/>
            <a:r>
              <a:rPr lang="en-US" sz="2400" dirty="0">
                <a:latin typeface="Times New Roman"/>
                <a:cs typeface="Calibri"/>
              </a:rPr>
              <a:t>LCD with  PCF8574 module is used</a:t>
            </a:r>
          </a:p>
          <a:p>
            <a:pPr algn="just"/>
            <a:r>
              <a:rPr lang="en-US" sz="2400" dirty="0">
                <a:latin typeface="Times New Roman"/>
                <a:cs typeface="Calibri"/>
              </a:rPr>
              <a:t>It is a dot matrix type of display to display characters, symbols and numbers</a:t>
            </a:r>
          </a:p>
          <a:p>
            <a:pPr algn="just"/>
            <a:endParaRPr lang="en-US" sz="2400" dirty="0">
              <a:latin typeface="Times New Roman"/>
              <a:cs typeface="Calibri"/>
            </a:endParaRPr>
          </a:p>
          <a:p>
            <a:pPr algn="just"/>
            <a:endParaRPr lang="en-US" sz="24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6592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B8521-665F-47B4-A038-F4768636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5254010" cy="1225650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chemeClr val="bg1"/>
                </a:solidFill>
                <a:latin typeface="Times New Roman"/>
                <a:cs typeface="Calibri Light"/>
              </a:rPr>
              <a:t>BEAGLEBONE BLACK I2C BUS</a:t>
            </a:r>
            <a:endParaRPr lang="en-US" sz="40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055D3-81E4-48B3-91C2-D7CC610A0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090" y="1909192"/>
            <a:ext cx="5779833" cy="364771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400">
                <a:solidFill>
                  <a:schemeClr val="bg1"/>
                </a:solidFill>
                <a:latin typeface="Times New Roman"/>
                <a:cs typeface="Calibri"/>
              </a:rPr>
              <a:t>I2C is a popular communication protocol used by lots of sensors and devices.</a:t>
            </a:r>
            <a:endParaRPr lang="en-US"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just"/>
            <a:r>
              <a:rPr lang="en-US" sz="2400">
                <a:solidFill>
                  <a:schemeClr val="bg1"/>
                </a:solidFill>
                <a:latin typeface="Times New Roman"/>
                <a:cs typeface="Calibri"/>
              </a:rPr>
              <a:t>There are three i2c buses on </a:t>
            </a:r>
            <a:r>
              <a:rPr lang="en-US" sz="2400" err="1">
                <a:solidFill>
                  <a:schemeClr val="bg1"/>
                </a:solidFill>
                <a:latin typeface="Times New Roman"/>
                <a:cs typeface="Calibri"/>
              </a:rPr>
              <a:t>beaglebone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Calibri"/>
              </a:rPr>
              <a:t> </a:t>
            </a:r>
            <a:r>
              <a:rPr lang="en-US" sz="2400">
                <a:solidFill>
                  <a:schemeClr val="bg1"/>
                </a:solidFill>
                <a:latin typeface="Times New Roman"/>
                <a:cs typeface="Calibri"/>
              </a:rPr>
              <a:t>black- I2C-0,I2C-1,I2C-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Calibri"/>
              </a:rPr>
              <a:t>2</a:t>
            </a:r>
          </a:p>
          <a:p>
            <a:pPr algn="just"/>
            <a:r>
              <a:rPr lang="en-US" sz="24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The i2c-0 bus is not accessible on the header pins while the i2c-1 bus is utilized for reading EEPROMS on cape add-on boards and may interfere with that function when used for other digital I/O operations.</a:t>
            </a:r>
          </a:p>
          <a:p>
            <a:pPr algn="just"/>
            <a:r>
              <a:rPr lang="en-US" sz="2400">
                <a:solidFill>
                  <a:schemeClr val="bg1"/>
                </a:solidFill>
                <a:latin typeface="Times New Roman"/>
                <a:cs typeface="Calibri"/>
              </a:rPr>
              <a:t>I2C-2 bus is free for use and we will be using that for interfacing lcd</a:t>
            </a:r>
            <a:endParaRPr lang="en-US" sz="2400" dirty="0">
              <a:solidFill>
                <a:schemeClr val="bg1"/>
              </a:solidFill>
              <a:latin typeface="Times New Roman"/>
              <a:cs typeface="Calibri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503A96B8-E82A-4DC1-B1B0-8F20E3CFBF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51" b="13977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5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87BCB-1182-42E7-B826-B98B92F9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>
                <a:latin typeface="Times New Roman"/>
                <a:cs typeface="Calibri Light"/>
              </a:rPr>
              <a:t>LINUX I2C TOOLS</a:t>
            </a:r>
            <a:endParaRPr lang="en-US" sz="4000">
              <a:latin typeface="Times New Roman"/>
              <a:cs typeface="Times New Roman"/>
            </a:endParaRP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92B531A-E7F1-4E41-A9AE-19C3F09D2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9854" y="3362580"/>
            <a:ext cx="6929347" cy="3132107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1B24080C-8976-4DB0-BFFE-059848B9D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949147" y="3217666"/>
            <a:ext cx="2743200" cy="422668"/>
          </a:xfrm>
          <a:prstGeom prst="rect">
            <a:avLst/>
          </a:prstGeom>
        </p:spPr>
      </p:pic>
      <p:pic>
        <p:nvPicPr>
          <p:cNvPr id="6" name="Picture 12" descr="Text&#10;&#10;Description automatically generated">
            <a:extLst>
              <a:ext uri="{FF2B5EF4-FFF2-40B4-BE49-F238E27FC236}">
                <a16:creationId xmlns:a16="http://schemas.microsoft.com/office/drawing/2014/main" id="{88048540-3E73-4133-A69E-BC4CF49CD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33" y="1362986"/>
            <a:ext cx="8177839" cy="10840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8946F2-BACC-4AAF-97EE-81326E4D303C}"/>
              </a:ext>
            </a:extLst>
          </p:cNvPr>
          <p:cNvSpPr txBox="1"/>
          <p:nvPr/>
        </p:nvSpPr>
        <p:spPr>
          <a:xfrm>
            <a:off x="842513" y="2495910"/>
            <a:ext cx="984561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Calibri"/>
              </a:rPr>
              <a:t>Linux had builtin i2c tools </a:t>
            </a:r>
            <a:r>
              <a:rPr lang="en-US" sz="2400">
                <a:latin typeface="Times New Roman"/>
                <a:cs typeface="Calibri"/>
              </a:rPr>
              <a:t>by which we can see all the i2c busses.</a:t>
            </a:r>
            <a:endParaRPr lang="en-US" sz="2400" dirty="0">
              <a:latin typeface="Times New Roman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Times New Roman"/>
                <a:cs typeface="Calibri"/>
              </a:rPr>
              <a:t>"i2cdetect" is used for checking available i2c devices</a:t>
            </a:r>
            <a:endParaRPr lang="en-US" sz="2400" dirty="0">
              <a:latin typeface="Times New Roman"/>
              <a:cs typeface="Calibri"/>
            </a:endParaRPr>
          </a:p>
          <a:p>
            <a:endParaRPr lang="en-US" sz="2400" dirty="0">
              <a:latin typeface="Times New Roman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18CE8F-1D2D-4431-A6DE-4A77A38A2E4D}"/>
              </a:ext>
            </a:extLst>
          </p:cNvPr>
          <p:cNvSpPr txBox="1"/>
          <p:nvPr/>
        </p:nvSpPr>
        <p:spPr>
          <a:xfrm>
            <a:off x="842513" y="3358550"/>
            <a:ext cx="4137803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2400">
                <a:latin typeface="Times New Roman"/>
                <a:cs typeface="Calibri"/>
              </a:rPr>
              <a:t>"i2cdetect –r 2" command is used </a:t>
            </a:r>
            <a:r>
              <a:rPr lang="en-US" sz="2400" dirty="0">
                <a:latin typeface="Times New Roman"/>
                <a:cs typeface="Calibri"/>
              </a:rPr>
              <a:t>to </a:t>
            </a:r>
            <a:r>
              <a:rPr lang="en-US" sz="2400">
                <a:latin typeface="Times New Roman"/>
                <a:cs typeface="Calibri"/>
              </a:rPr>
              <a:t>detetct devices connected to i2c-2</a:t>
            </a:r>
            <a:endParaRPr lang="en-US" sz="2400" dirty="0">
              <a:latin typeface="Times New Roman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400">
                <a:latin typeface="Times New Roman"/>
                <a:cs typeface="Calibri"/>
              </a:rPr>
              <a:t>Address shown as UU are reserved address</a:t>
            </a:r>
            <a:endParaRPr lang="en-US" sz="2400" dirty="0">
              <a:latin typeface="Times New Roman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400">
                <a:latin typeface="Times New Roman"/>
                <a:cs typeface="Calibri"/>
              </a:rPr>
              <a:t>And there is a 27 shown it’s the i2c address of lcd which is connected to beaglebone </a:t>
            </a:r>
            <a:endParaRPr lang="en-US" sz="24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338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F798-D07A-4EFC-AFE2-B0A1638B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/>
                <a:cs typeface="Calibri Light"/>
              </a:rPr>
              <a:t>WHY DO WE NEED 4 BIT MODE?</a:t>
            </a:r>
            <a:endParaRPr lang="en-US" sz="40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02F63-E004-45BA-AE89-C998F5BAA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823" y="1437437"/>
            <a:ext cx="10529977" cy="473952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sz="2400" dirty="0">
                <a:latin typeface="Times New Roman"/>
                <a:cs typeface="Calibri"/>
              </a:rPr>
              <a:t>For interfacing anything with any processor we need system-bus (data-</a:t>
            </a:r>
            <a:r>
              <a:rPr lang="en-US" sz="2400">
                <a:latin typeface="Times New Roman"/>
                <a:cs typeface="Calibri"/>
              </a:rPr>
              <a:t>bus, address-bus and control-bus). In normal case, for 8 bit mode the 8 data pins (D0-</a:t>
            </a:r>
            <a:r>
              <a:rPr lang="en-US" sz="2400" dirty="0">
                <a:latin typeface="Times New Roman"/>
                <a:cs typeface="Calibri"/>
              </a:rPr>
              <a:t>D7) are the data and address bus while the 3 control pins(RS, R/W and E) are the control bus. Thus using these we can control the peripheral that we are interfacing.</a:t>
            </a:r>
          </a:p>
          <a:p>
            <a:pPr algn="just"/>
            <a:endParaRPr lang="en-US" sz="2400" dirty="0">
              <a:latin typeface="Times New Roman"/>
              <a:cs typeface="Calibri"/>
            </a:endParaRPr>
          </a:p>
          <a:p>
            <a:pPr algn="just"/>
            <a:endParaRPr lang="en-US" sz="2400" dirty="0">
              <a:latin typeface="Times New Roman"/>
              <a:cs typeface="Calibri"/>
            </a:endParaRPr>
          </a:p>
          <a:p>
            <a:pPr algn="just"/>
            <a:r>
              <a:rPr lang="en-US" sz="2400" dirty="0">
                <a:latin typeface="Times New Roman"/>
                <a:cs typeface="Calibri"/>
              </a:rPr>
              <a:t>LCD has two kinds of interface types with MCU's: 4 bit bus and 8 bit bus. 4 bit bus and 8 bit bus are selected by DL bit of instruction register. N to select no of rows. F to select the font.</a:t>
            </a:r>
          </a:p>
          <a:p>
            <a:pPr algn="just"/>
            <a:r>
              <a:rPr lang="en-US" sz="2400" dirty="0">
                <a:latin typeface="Times New Roman"/>
                <a:cs typeface="Calibri"/>
              </a:rPr>
              <a:t>When DL="High", it means 8bit mode and when DL="Low", it means 4bit mode. Hence DL is a signal to detect 8bit or 4bit bus mode. When in 4bit mode, it needs to transfer 4bit data twice.</a:t>
            </a:r>
          </a:p>
          <a:p>
            <a:pPr algn="just"/>
            <a:endParaRPr lang="en-US" sz="2400" dirty="0">
              <a:latin typeface="Times New Roman"/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412D313-7133-4230-AB7C-2AC3EC879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75" y="3097958"/>
            <a:ext cx="9788104" cy="66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8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INTERFACING 16*2 LCD WITH BEAGLEBONE BLACK</vt:lpstr>
      <vt:lpstr>CONTENTS</vt:lpstr>
      <vt:lpstr>CAR OVER SPEED DETECTION SYSTEM</vt:lpstr>
      <vt:lpstr>SOFTWARE AND HARDWARES USED FOR INTERFACING LCD</vt:lpstr>
      <vt:lpstr>INTRODUCTION</vt:lpstr>
      <vt:lpstr>PURPOSE OF LCD IN THE PROJECT</vt:lpstr>
      <vt:lpstr>BEAGLEBONE BLACK I2C BUS</vt:lpstr>
      <vt:lpstr>LINUX I2C TOOLS</vt:lpstr>
      <vt:lpstr>WHY DO WE NEED 4 BIT MODE?</vt:lpstr>
      <vt:lpstr>CONTD...</vt:lpstr>
      <vt:lpstr>INTERFACING OF LCD WITH BEAGLEBONE BLACK</vt:lpstr>
      <vt:lpstr>SCHEMATICS</vt:lpstr>
      <vt:lpstr>CONNECTION DETAILS</vt:lpstr>
      <vt:lpstr>HOW TO USE PSFTP?</vt:lpstr>
      <vt:lpstr>CONT..</vt:lpstr>
      <vt:lpstr>CODING STEPS</vt:lpstr>
      <vt:lpstr>CONTD..</vt:lpstr>
      <vt:lpstr>CONTD...</vt:lpstr>
      <vt:lpstr>CONCLUSION</vt:lpstr>
      <vt:lpstr>REFERENCE</vt:lpstr>
      <vt:lpstr>CONTD...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1895</cp:revision>
  <dcterms:created xsi:type="dcterms:W3CDTF">2020-10-26T23:42:02Z</dcterms:created>
  <dcterms:modified xsi:type="dcterms:W3CDTF">2020-11-10T02:35:43Z</dcterms:modified>
</cp:coreProperties>
</file>