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7" r:id="rId5"/>
    <p:sldId id="258" r:id="rId6"/>
    <p:sldId id="274" r:id="rId7"/>
    <p:sldId id="280" r:id="rId8"/>
    <p:sldId id="278" r:id="rId9"/>
    <p:sldId id="279" r:id="rId10"/>
    <p:sldId id="286" r:id="rId11"/>
    <p:sldId id="284" r:id="rId12"/>
    <p:sldId id="285" r:id="rId13"/>
    <p:sldId id="283" r:id="rId14"/>
    <p:sldId id="260" r:id="rId15"/>
    <p:sldId id="261" r:id="rId16"/>
    <p:sldId id="267" r:id="rId17"/>
    <p:sldId id="268" r:id="rId18"/>
    <p:sldId id="262" r:id="rId19"/>
    <p:sldId id="264" r:id="rId20"/>
    <p:sldId id="281" r:id="rId21"/>
    <p:sldId id="282" r:id="rId22"/>
    <p:sldId id="259"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7C999-E996-4841-9048-988914FF3011}" v="1061" dt="2020-10-28T00:52:26.837"/>
    <p1510:client id="{1D8F8665-FB94-4C29-933D-2B901C2B1F12}" v="726" dt="2020-11-06T02:02:33.852"/>
    <p1510:client id="{2EC0BFB4-1828-4809-9802-2E315A3CB8E7}" v="1423" dt="2020-11-04T21:59:54.475"/>
    <p1510:client id="{34F3A0E5-9761-44DA-B99B-7F0E422470D2}" v="645" dt="2020-11-25T00:45:16.712"/>
    <p1510:client id="{3FCE933E-1EF3-41B4-A8EE-78D8CBE4F81C}" v="933" dt="2020-11-05T21:50:27.986"/>
    <p1510:client id="{4657BF99-F964-49DE-8159-A2AB773F4DB8}" v="3147" dt="2020-11-26T22:15:59.275"/>
    <p1510:client id="{4E0D9736-0A3B-4EAA-87DD-6D7D0C89E970}" v="235" dt="2020-11-29T03:21:10.228"/>
    <p1510:client id="{5D7DF4AA-2B2F-4AAB-B9FF-E86DD0B2EA93}" v="255" dt="2020-11-25T01:53:11.463"/>
    <p1510:client id="{66835D05-505D-49D1-9E32-C93C42BFD2E9}" v="65" dt="2020-11-18T19:42:25.716"/>
    <p1510:client id="{82F18C43-C8F8-424B-9676-E6D3C8F85B2F}" v="38" dt="2020-11-25T03:54:25.479"/>
    <p1510:client id="{9279CB9A-7624-4AA8-8705-8DB760DF62CF}" v="378" dt="2020-11-10T00:50:56.351"/>
    <p1510:client id="{9F5D1040-2DE9-4445-9CFC-4DF51C932F60}" v="564" dt="2020-11-06T04:37:58.425"/>
    <p1510:client id="{A2789D38-D95D-48A6-8F80-EF4CD464CC70}" v="697" dt="2020-11-24T04:44:04.717"/>
    <p1510:client id="{A5A010CD-F0FF-4AF6-AC5D-A6993C438198}" v="1091" dt="2020-10-27T01:36:15.760"/>
    <p1510:client id="{AE0456D2-0D60-4B97-9265-7E962F48C0EE}" v="264" dt="2020-11-05T18:19:20.789"/>
    <p1510:client id="{B3D99F81-BE6B-42AD-9AF8-608D419B0E8B}" v="184" dt="2020-11-03T03:37:29.931"/>
    <p1510:client id="{B42CDF25-82CA-4D77-A4A5-E2B6F147A30B}" v="165" dt="2020-11-04T04:31:22.308"/>
    <p1510:client id="{B5A1BDA2-6B64-4498-A1CE-CA4B30A4F1A9}" v="26" dt="2020-11-06T04:39:25.323"/>
    <p1510:client id="{C1DA9503-D731-4AE9-8DDA-F2CC6A08538C}" v="250" dt="2020-11-08T02:39:06.167"/>
    <p1510:client id="{C4A001C4-0A18-4630-B2AA-37FCCD6703FE}" v="1322" dt="2020-11-05T03:11:27.585"/>
    <p1510:client id="{DBB364FC-7278-4101-BCA2-54190FDE8A8D}" v="6" dt="2020-11-04T03:21:22.977"/>
    <p1510:client id="{E08FF2F3-264D-49F3-9A87-ECC226546AEF}" v="465" dt="2020-11-26T04:52:38.127"/>
    <p1510:client id="{E442F484-3588-4627-8BC8-D24D1E2382CA}" v="19" dt="2020-11-27T01:58:30.352"/>
    <p1510:client id="{E4434F1C-7DFD-4D18-B954-B6649BFC6C7D}" v="279" dt="2020-11-19T20:37:39.040"/>
    <p1510:client id="{F513C6E7-FB87-402F-8A96-A4877726AEC5}" v="713" dt="2020-11-06T23:15:51.289"/>
    <p1510:client id="{FF42C256-F578-43E1-9A78-E92C89238E34}" v="283" dt="2020-11-25T03:38:58.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debian@192.168.7.2"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lectronics.trev.id.au/2018/02/09/get-uart-serial-ports-working-beaglebone-black/" TargetMode="External"/><Relationship Id="rId2" Type="http://schemas.openxmlformats.org/officeDocument/2006/relationships/hyperlink" Target="https://tttapa.github.io/ESP8266/Chap07%20-%20Wi-Fi%20Connections.html" TargetMode="External"/><Relationship Id="rId1" Type="http://schemas.openxmlformats.org/officeDocument/2006/relationships/slideLayout" Target="../slideLayouts/slideLayout2.xml"/><Relationship Id="rId6" Type="http://schemas.openxmlformats.org/officeDocument/2006/relationships/hyperlink" Target="https://roboindia.com/tutorials/nodemcu-dht11-thingspeak-data-upload/" TargetMode="External"/><Relationship Id="rId5" Type="http://schemas.openxmlformats.org/officeDocument/2006/relationships/hyperlink" Target="https://www.youtube.com/watch?v=1ujAX-sunQc" TargetMode="External"/><Relationship Id="rId4" Type="http://schemas.openxmlformats.org/officeDocument/2006/relationships/hyperlink" Target="https://medium.com/@chardorn/set-up-a-nodemcu-to-communicate-with-thingspeak-using-mqtt-fbad7556a5bc"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tutorialspoint.com/c_standard_library/c_function_memset.htm" TargetMode="External"/><Relationship Id="rId1" Type="http://schemas.openxmlformats.org/officeDocument/2006/relationships/slideLayout" Target="../slideLayouts/slideLayout2.xml"/><Relationship Id="rId6" Type="http://schemas.openxmlformats.org/officeDocument/2006/relationships/hyperlink" Target="https://github.com/xanthium-enterprises/Serial-Port-Programming-on-Linux/blob/master/USB2SERIAL_Read/Reciever%20(PC%20Side)/SerialPort_read.c" TargetMode="External"/><Relationship Id="rId5" Type="http://schemas.openxmlformats.org/officeDocument/2006/relationships/hyperlink" Target="https://github.com/mathworks/thingspeak-arduino" TargetMode="External"/><Relationship Id="rId4" Type="http://schemas.openxmlformats.org/officeDocument/2006/relationships/hyperlink" Target="https://www.youtube.com/watch?v=t3FVP5wuG4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ircuit board">
            <a:extLst>
              <a:ext uri="{FF2B5EF4-FFF2-40B4-BE49-F238E27FC236}">
                <a16:creationId xmlns:a16="http://schemas.microsoft.com/office/drawing/2014/main" id="{F996BC07-92CF-48DB-9A8E-7DA83833C08F}"/>
              </a:ext>
            </a:extLst>
          </p:cNvPr>
          <p:cNvPicPr>
            <a:picLocks noChangeAspect="1"/>
          </p:cNvPicPr>
          <p:nvPr/>
        </p:nvPicPr>
        <p:blipFill rotWithShape="1">
          <a:blip r:embed="rId2"/>
          <a:srcRect l="12743" t="9091" r="1055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05453" y="-401637"/>
            <a:ext cx="6368999" cy="3836471"/>
          </a:xfrm>
        </p:spPr>
        <p:txBody>
          <a:bodyPr anchor="b">
            <a:normAutofit/>
          </a:bodyPr>
          <a:lstStyle/>
          <a:p>
            <a:pPr algn="l"/>
            <a:r>
              <a:rPr lang="en-US" sz="4800" dirty="0">
                <a:latin typeface="Times New Roman"/>
                <a:cs typeface="Calibri Light"/>
              </a:rPr>
              <a:t>INTERFACING THINGSPEAK WITH BEAGLEBONE BLACK</a:t>
            </a:r>
            <a:endParaRPr lang="en-US" sz="4800" dirty="0">
              <a:latin typeface="Times New Roman"/>
              <a:cs typeface="Times New Roman"/>
            </a:endParaRPr>
          </a:p>
        </p:txBody>
      </p:sp>
      <p:sp>
        <p:nvSpPr>
          <p:cNvPr id="3" name="Subtitle 2"/>
          <p:cNvSpPr>
            <a:spLocks noGrp="1"/>
          </p:cNvSpPr>
          <p:nvPr>
            <p:ph type="subTitle" idx="1"/>
          </p:nvPr>
        </p:nvSpPr>
        <p:spPr>
          <a:xfrm>
            <a:off x="305452" y="3564584"/>
            <a:ext cx="6985094" cy="762442"/>
          </a:xfrm>
        </p:spPr>
        <p:txBody>
          <a:bodyPr vert="horz" lIns="91440" tIns="45720" rIns="91440" bIns="45720" rtlCol="0" anchor="t">
            <a:noAutofit/>
          </a:bodyPr>
          <a:lstStyle/>
          <a:p>
            <a:pPr algn="l"/>
            <a:r>
              <a:rPr lang="en-US" dirty="0">
                <a:latin typeface="Times New Roman"/>
                <a:cs typeface="Calibri"/>
              </a:rPr>
              <a:t>PROJECT: CAR OVER SPEED DETECTION SYSTEM</a:t>
            </a:r>
          </a:p>
          <a:p>
            <a:pPr algn="l"/>
            <a:endParaRPr lang="en-US" dirty="0">
              <a:latin typeface="Times New Roman"/>
              <a:cs typeface="Calibri"/>
            </a:endParaRPr>
          </a:p>
          <a:p>
            <a:pPr algn="l"/>
            <a:r>
              <a:rPr lang="en-US" dirty="0">
                <a:latin typeface="Times New Roman"/>
                <a:cs typeface="Calibri"/>
              </a:rPr>
              <a:t>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7EE79B8-7E6B-4505-85AE-7DD2927DED0F}"/>
              </a:ext>
            </a:extLst>
          </p:cNvPr>
          <p:cNvSpPr txBox="1"/>
          <p:nvPr/>
        </p:nvSpPr>
        <p:spPr>
          <a:xfrm>
            <a:off x="310551" y="4623759"/>
            <a:ext cx="8709802" cy="180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en-US" sz="2400" dirty="0">
              <a:latin typeface="Times New Roman"/>
              <a:cs typeface="Times New Roman"/>
            </a:endParaRPr>
          </a:p>
          <a:p>
            <a:pPr>
              <a:lnSpc>
                <a:spcPct val="90000"/>
              </a:lnSpc>
              <a:spcBef>
                <a:spcPts val="1000"/>
              </a:spcBef>
            </a:pPr>
            <a:r>
              <a:rPr lang="en-US" sz="2400" dirty="0">
                <a:latin typeface="Times New Roman"/>
                <a:cs typeface="Times New Roman"/>
              </a:rPr>
              <a:t>SUBMITTEDBY: GOVIND RAJ</a:t>
            </a:r>
            <a:endParaRPr lang="en-US" sz="2400" dirty="0">
              <a:latin typeface="Times New Roman"/>
              <a:cs typeface="Calibri" panose="020F0502020204030204"/>
            </a:endParaRPr>
          </a:p>
          <a:p>
            <a:pPr>
              <a:lnSpc>
                <a:spcPct val="90000"/>
              </a:lnSpc>
              <a:spcBef>
                <a:spcPts val="1000"/>
              </a:spcBef>
            </a:pPr>
            <a:r>
              <a:rPr lang="en-US" sz="2400">
                <a:latin typeface="Times New Roman"/>
                <a:cs typeface="Times New Roman"/>
              </a:rPr>
              <a:t>                              ID:C0753448</a:t>
            </a:r>
            <a:endParaRPr lang="en-US" sz="2400">
              <a:latin typeface="Times New Roman"/>
              <a:ea typeface="+mn-lt"/>
              <a:cs typeface="+mn-lt"/>
            </a:endParaRPr>
          </a:p>
          <a:p>
            <a:pPr>
              <a:lnSpc>
                <a:spcPct val="90000"/>
              </a:lnSpc>
              <a:spcBef>
                <a:spcPts val="1000"/>
              </a:spcBef>
            </a:pPr>
            <a:r>
              <a:rPr lang="en-US" sz="2400">
                <a:latin typeface="Times New Roman"/>
                <a:cs typeface="Times New Roman"/>
              </a:rPr>
              <a:t>                              GROUP #4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CAB2B-5B81-40B1-AA5B-BC1A8558A2E8}"/>
              </a:ext>
            </a:extLst>
          </p:cNvPr>
          <p:cNvSpPr>
            <a:spLocks noGrp="1"/>
          </p:cNvSpPr>
          <p:nvPr>
            <p:ph type="title"/>
          </p:nvPr>
        </p:nvSpPr>
        <p:spPr>
          <a:xfrm>
            <a:off x="838200" y="585216"/>
            <a:ext cx="10515600" cy="1325563"/>
          </a:xfrm>
        </p:spPr>
        <p:txBody>
          <a:bodyPr>
            <a:normAutofit/>
          </a:bodyPr>
          <a:lstStyle/>
          <a:p>
            <a:pPr algn="ctr"/>
            <a:r>
              <a:rPr lang="en-US" sz="4000">
                <a:solidFill>
                  <a:schemeClr val="bg1"/>
                </a:solidFill>
                <a:latin typeface="Times New Roman"/>
                <a:cs typeface="Calibri Light"/>
              </a:rPr>
              <a:t>PROTOCOLS USED</a:t>
            </a:r>
            <a:endParaRPr lang="en-US" sz="4000">
              <a:solidFill>
                <a:schemeClr val="bg1"/>
              </a:solidFill>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7B50BAE7-BF5F-43A7-9D14-A2C697F6EEF7}"/>
              </a:ext>
            </a:extLst>
          </p:cNvPr>
          <p:cNvPicPr>
            <a:picLocks noChangeAspect="1"/>
          </p:cNvPicPr>
          <p:nvPr/>
        </p:nvPicPr>
        <p:blipFill rotWithShape="1">
          <a:blip r:embed="rId2"/>
          <a:srcRect t="6837" r="3" b="3"/>
          <a:stretch/>
        </p:blipFill>
        <p:spPr>
          <a:xfrm>
            <a:off x="5312606" y="2502400"/>
            <a:ext cx="6782548" cy="4005242"/>
          </a:xfrm>
          <a:prstGeom prst="rect">
            <a:avLst/>
          </a:prstGeom>
        </p:spPr>
      </p:pic>
      <p:sp>
        <p:nvSpPr>
          <p:cNvPr id="3" name="Content Placeholder 2">
            <a:extLst>
              <a:ext uri="{FF2B5EF4-FFF2-40B4-BE49-F238E27FC236}">
                <a16:creationId xmlns:a16="http://schemas.microsoft.com/office/drawing/2014/main" id="{F3982BC8-4E6E-4025-869E-DEC6A6AF932F}"/>
              </a:ext>
            </a:extLst>
          </p:cNvPr>
          <p:cNvSpPr>
            <a:spLocks noGrp="1"/>
          </p:cNvSpPr>
          <p:nvPr>
            <p:ph idx="1"/>
          </p:nvPr>
        </p:nvSpPr>
        <p:spPr>
          <a:xfrm>
            <a:off x="27491" y="2142965"/>
            <a:ext cx="5299150" cy="4824751"/>
          </a:xfrm>
        </p:spPr>
        <p:txBody>
          <a:bodyPr vert="horz" lIns="91440" tIns="45720" rIns="91440" bIns="45720" rtlCol="0" anchor="ctr">
            <a:normAutofit/>
          </a:bodyPr>
          <a:lstStyle/>
          <a:p>
            <a:pPr marL="514350" indent="-514350" algn="just">
              <a:buAutoNum type="arabicPeriod"/>
            </a:pPr>
            <a:r>
              <a:rPr lang="en-US">
                <a:latin typeface="Times New Roman"/>
                <a:cs typeface="Calibri" panose="020F0502020204030204"/>
              </a:rPr>
              <a:t>IEEE 802.11 Wireless  fidelity (wi-fi):</a:t>
            </a:r>
            <a:endParaRPr lang="en-US"/>
          </a:p>
          <a:p>
            <a:pPr marL="457200" indent="-457200" algn="just"/>
            <a:r>
              <a:rPr lang="en-US" sz="2400">
                <a:latin typeface="Times New Roman"/>
                <a:cs typeface="Calibri" panose="020F0502020204030204"/>
              </a:rPr>
              <a:t>IEEE 802.11 is designed to use in a limited area</a:t>
            </a:r>
          </a:p>
          <a:p>
            <a:pPr marL="457200" indent="-457200" algn="just"/>
            <a:r>
              <a:rPr lang="en-US" sz="2400">
                <a:latin typeface="Times New Roman"/>
                <a:cs typeface="Calibri" panose="020F0502020204030204"/>
              </a:rPr>
              <a:t>All wirless devices connect to internet using wifi. Wifi used radio waves. As shown in figure the laptop is connected top access points using wifi(wireless) and access points are connected to router (wired) and then finally router is connected to internet service provider(wired)</a:t>
            </a:r>
            <a:endParaRPr lang="en-US" sz="2400" dirty="0">
              <a:latin typeface="Times New Roman"/>
              <a:cs typeface="Calibri" panose="020F0502020204030204"/>
            </a:endParaRPr>
          </a:p>
        </p:txBody>
      </p:sp>
    </p:spTree>
    <p:extLst>
      <p:ext uri="{BB962C8B-B14F-4D97-AF65-F5344CB8AC3E}">
        <p14:creationId xmlns:p14="http://schemas.microsoft.com/office/powerpoint/2010/main" val="243335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ECDB-DA1F-4A80-A1BA-221B6ADD2A49}"/>
              </a:ext>
            </a:extLst>
          </p:cNvPr>
          <p:cNvSpPr>
            <a:spLocks noGrp="1"/>
          </p:cNvSpPr>
          <p:nvPr>
            <p:ph type="title"/>
          </p:nvPr>
        </p:nvSpPr>
        <p:spPr>
          <a:xfrm>
            <a:off x="838200" y="-51818"/>
            <a:ext cx="10515600" cy="1325563"/>
          </a:xfrm>
        </p:spPr>
        <p:txBody>
          <a:bodyPr>
            <a:normAutofit/>
          </a:bodyPr>
          <a:lstStyle/>
          <a:p>
            <a:r>
              <a:rPr lang="en-US" sz="4000">
                <a:latin typeface="Times New Roman"/>
                <a:cs typeface="Calibri Light"/>
              </a:rPr>
              <a:t>CONTD...</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ED597548-C8EA-454D-90D0-0B4605C8FA12}"/>
              </a:ext>
            </a:extLst>
          </p:cNvPr>
          <p:cNvSpPr>
            <a:spLocks noGrp="1"/>
          </p:cNvSpPr>
          <p:nvPr>
            <p:ph idx="1"/>
          </p:nvPr>
        </p:nvSpPr>
        <p:spPr>
          <a:xfrm>
            <a:off x="148088" y="1336794"/>
            <a:ext cx="11680165" cy="4840168"/>
          </a:xfrm>
        </p:spPr>
        <p:txBody>
          <a:bodyPr vert="horz" lIns="91440" tIns="45720" rIns="91440" bIns="45720" rtlCol="0" anchor="t">
            <a:noAutofit/>
          </a:bodyPr>
          <a:lstStyle/>
          <a:p>
            <a:pPr marL="0" indent="0" algn="just">
              <a:buNone/>
            </a:pPr>
            <a:r>
              <a:rPr lang="en-US" sz="2400">
                <a:latin typeface="Times New Roman"/>
                <a:ea typeface="+mn-lt"/>
                <a:cs typeface="+mn-lt"/>
              </a:rPr>
              <a:t>2.  MQTT AND ITS WORKING</a:t>
            </a:r>
            <a:endParaRPr lang="en-US" sz="2400" dirty="0">
              <a:latin typeface="Times New Roman"/>
              <a:ea typeface="+mn-lt"/>
              <a:cs typeface="+mn-lt"/>
            </a:endParaRPr>
          </a:p>
          <a:p>
            <a:pPr algn="just"/>
            <a:r>
              <a:rPr lang="en-US" sz="2400">
                <a:latin typeface="Times New Roman"/>
                <a:ea typeface="+mn-lt"/>
                <a:cs typeface="+mn-lt"/>
              </a:rPr>
              <a:t>Is one  of the most preferred</a:t>
            </a:r>
          </a:p>
          <a:p>
            <a:pPr marL="0" indent="0" algn="just">
              <a:buNone/>
            </a:pPr>
            <a:r>
              <a:rPr lang="en-US" sz="2400" dirty="0">
                <a:latin typeface="Times New Roman"/>
                <a:ea typeface="+mn-lt"/>
                <a:cs typeface="+mn-lt"/>
              </a:rPr>
              <a:t>   protocols for IOT devices . </a:t>
            </a:r>
            <a:endParaRPr lang="en-US" sz="2400">
              <a:latin typeface="Times New Roman"/>
              <a:ea typeface="+mn-lt"/>
              <a:cs typeface="+mn-lt"/>
            </a:endParaRPr>
          </a:p>
          <a:p>
            <a:pPr marL="0" indent="0" algn="just">
              <a:buNone/>
            </a:pPr>
            <a:r>
              <a:rPr lang="en-US" sz="2400" dirty="0">
                <a:latin typeface="Times New Roman"/>
                <a:ea typeface="+mn-lt"/>
                <a:cs typeface="+mn-lt"/>
              </a:rPr>
              <a:t>   It stands Message queuing</a:t>
            </a:r>
          </a:p>
          <a:p>
            <a:pPr marL="0" indent="0" algn="just">
              <a:buNone/>
            </a:pPr>
            <a:r>
              <a:rPr lang="en-US" sz="2400" dirty="0">
                <a:latin typeface="Times New Roman"/>
                <a:ea typeface="+mn-lt"/>
                <a:cs typeface="+mn-lt"/>
              </a:rPr>
              <a:t>   telemetry transport. Simple </a:t>
            </a:r>
          </a:p>
          <a:p>
            <a:pPr marL="0" indent="0" algn="just">
              <a:buNone/>
            </a:pPr>
            <a:r>
              <a:rPr lang="en-US" sz="2400" dirty="0">
                <a:latin typeface="Times New Roman"/>
                <a:ea typeface="+mn-lt"/>
                <a:cs typeface="+mn-lt"/>
              </a:rPr>
              <a:t>   and light weight , open source </a:t>
            </a:r>
          </a:p>
          <a:p>
            <a:pPr marL="0" indent="0" algn="just">
              <a:buNone/>
            </a:pPr>
            <a:r>
              <a:rPr lang="en-US" sz="2400" dirty="0">
                <a:latin typeface="Times New Roman"/>
                <a:ea typeface="+mn-lt"/>
                <a:cs typeface="+mn-lt"/>
              </a:rPr>
              <a:t>   and easy to implement</a:t>
            </a:r>
            <a:endParaRPr lang="en-US" sz="2400" dirty="0">
              <a:latin typeface="Times New Roman"/>
              <a:cs typeface="Calibri"/>
            </a:endParaRPr>
          </a:p>
          <a:p>
            <a:pPr algn="just"/>
            <a:r>
              <a:rPr lang="en-US" sz="2400" dirty="0">
                <a:latin typeface="Times New Roman"/>
                <a:cs typeface="Calibri"/>
              </a:rPr>
              <a:t>Like any internet protocol  </a:t>
            </a:r>
            <a:r>
              <a:rPr lang="en-US" sz="2400" err="1">
                <a:latin typeface="Times New Roman"/>
                <a:cs typeface="Calibri"/>
              </a:rPr>
              <a:t>mqtt</a:t>
            </a:r>
            <a:r>
              <a:rPr lang="en-US" sz="2400" dirty="0">
                <a:latin typeface="Times New Roman"/>
                <a:cs typeface="Calibri"/>
              </a:rPr>
              <a:t> is based on client and  server</a:t>
            </a:r>
            <a:endParaRPr lang="en-US" sz="2400">
              <a:latin typeface="Times New Roman"/>
              <a:cs typeface="Times New Roman"/>
            </a:endParaRPr>
          </a:p>
          <a:p>
            <a:pPr algn="just"/>
            <a:r>
              <a:rPr lang="en-US" sz="2400" dirty="0">
                <a:latin typeface="Times New Roman"/>
                <a:cs typeface="Calibri"/>
              </a:rPr>
              <a:t>MQTT server are called a broker and clients are the  connected  devices</a:t>
            </a:r>
            <a:endParaRPr lang="en-US" sz="2400">
              <a:latin typeface="Times New Roman"/>
              <a:cs typeface="Times New Roman"/>
            </a:endParaRPr>
          </a:p>
          <a:p>
            <a:pPr algn="just"/>
            <a:r>
              <a:rPr lang="en-US" sz="2400" dirty="0">
                <a:latin typeface="Times New Roman"/>
                <a:cs typeface="Calibri"/>
              </a:rPr>
              <a:t>When a device want to send the data we call this operation as publish and when the  device want get some data from broker then the operation is called as subscribe. </a:t>
            </a:r>
          </a:p>
          <a:p>
            <a:pPr algn="just"/>
            <a:r>
              <a:rPr lang="en-US" sz="2400" dirty="0">
                <a:latin typeface="Times New Roman"/>
                <a:cs typeface="Calibri"/>
              </a:rPr>
              <a:t>Broker handles both this operations</a:t>
            </a:r>
          </a:p>
        </p:txBody>
      </p:sp>
      <p:pic>
        <p:nvPicPr>
          <p:cNvPr id="4" name="Picture 4" descr="Graphical user interface, application, website&#10;&#10;Description automatically generated">
            <a:extLst>
              <a:ext uri="{FF2B5EF4-FFF2-40B4-BE49-F238E27FC236}">
                <a16:creationId xmlns:a16="http://schemas.microsoft.com/office/drawing/2014/main" id="{337D6729-E959-476B-B73B-085B95EC3A30}"/>
              </a:ext>
            </a:extLst>
          </p:cNvPr>
          <p:cNvPicPr>
            <a:picLocks noChangeAspect="1"/>
          </p:cNvPicPr>
          <p:nvPr/>
        </p:nvPicPr>
        <p:blipFill>
          <a:blip r:embed="rId2"/>
          <a:stretch>
            <a:fillRect/>
          </a:stretch>
        </p:blipFill>
        <p:spPr>
          <a:xfrm>
            <a:off x="4566248" y="1718173"/>
            <a:ext cx="7286444" cy="2645275"/>
          </a:xfrm>
          <a:prstGeom prst="rect">
            <a:avLst/>
          </a:prstGeom>
        </p:spPr>
      </p:pic>
    </p:spTree>
    <p:extLst>
      <p:ext uri="{BB962C8B-B14F-4D97-AF65-F5344CB8AC3E}">
        <p14:creationId xmlns:p14="http://schemas.microsoft.com/office/powerpoint/2010/main" val="30261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7761-4293-4F79-8B84-E2DD712826C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MQTT EXAMPLE</a:t>
            </a:r>
          </a:p>
        </p:txBody>
      </p:sp>
      <p:pic>
        <p:nvPicPr>
          <p:cNvPr id="4" name="Picture 4" descr="Diagram&#10;&#10;Description automatically generated">
            <a:extLst>
              <a:ext uri="{FF2B5EF4-FFF2-40B4-BE49-F238E27FC236}">
                <a16:creationId xmlns:a16="http://schemas.microsoft.com/office/drawing/2014/main" id="{17275916-33A3-476C-9A72-DC4E8C585810}"/>
              </a:ext>
            </a:extLst>
          </p:cNvPr>
          <p:cNvPicPr>
            <a:picLocks noGrp="1" noChangeAspect="1"/>
          </p:cNvPicPr>
          <p:nvPr>
            <p:ph idx="1"/>
          </p:nvPr>
        </p:nvPicPr>
        <p:blipFill rotWithShape="1">
          <a:blip r:embed="rId2"/>
          <a:srcRect t="4160"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0613829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B38-1D17-4A91-9B1A-4DF3E4C8108D}"/>
              </a:ext>
            </a:extLst>
          </p:cNvPr>
          <p:cNvSpPr>
            <a:spLocks noGrp="1"/>
          </p:cNvSpPr>
          <p:nvPr>
            <p:ph type="title"/>
          </p:nvPr>
        </p:nvSpPr>
        <p:spPr/>
        <p:txBody>
          <a:bodyPr>
            <a:normAutofit/>
          </a:bodyPr>
          <a:lstStyle/>
          <a:p>
            <a:r>
              <a:rPr lang="en-US" sz="4000">
                <a:latin typeface="Times New Roman"/>
                <a:cs typeface="Calibri Light"/>
              </a:rPr>
              <a:t>CONTD...</a:t>
            </a:r>
            <a:endParaRPr lang="en-US" sz="4000" dirty="0">
              <a:latin typeface="Times New Roman"/>
              <a:cs typeface="Calibri Light"/>
            </a:endParaRPr>
          </a:p>
        </p:txBody>
      </p:sp>
      <p:sp>
        <p:nvSpPr>
          <p:cNvPr id="3" name="Content Placeholder 2">
            <a:extLst>
              <a:ext uri="{FF2B5EF4-FFF2-40B4-BE49-F238E27FC236}">
                <a16:creationId xmlns:a16="http://schemas.microsoft.com/office/drawing/2014/main" id="{3198095B-1E95-44FF-90D4-CE9D8F05F5D4}"/>
              </a:ext>
            </a:extLst>
          </p:cNvPr>
          <p:cNvSpPr>
            <a:spLocks noGrp="1"/>
          </p:cNvSpPr>
          <p:nvPr>
            <p:ph idx="1"/>
          </p:nvPr>
        </p:nvSpPr>
        <p:spPr>
          <a:xfrm>
            <a:off x="219974" y="1926267"/>
            <a:ext cx="10558732" cy="4696394"/>
          </a:xfrm>
        </p:spPr>
        <p:txBody>
          <a:bodyPr vert="horz" lIns="91440" tIns="45720" rIns="91440" bIns="45720" rtlCol="0" anchor="t">
            <a:normAutofit/>
          </a:bodyPr>
          <a:lstStyle/>
          <a:p>
            <a:pPr marL="0" indent="0">
              <a:buNone/>
            </a:pPr>
            <a:r>
              <a:rPr lang="en-US" sz="2400">
                <a:latin typeface="Times New Roman"/>
                <a:cs typeface="Calibri"/>
              </a:rPr>
              <a:t>3.  HTTP AND ITS WORKING:</a:t>
            </a:r>
            <a:endParaRPr lang="en-US" sz="2400">
              <a:latin typeface="Times New Roman"/>
              <a:cs typeface="Times New Roman"/>
            </a:endParaRPr>
          </a:p>
          <a:p>
            <a:r>
              <a:rPr lang="en-US" sz="2400" dirty="0">
                <a:latin typeface="Times New Roman"/>
                <a:cs typeface="Calibri"/>
              </a:rPr>
              <a:t>Connection between client and server. It is the commonly used protocol for internet. It can be also used by IOT devices that need to push huge amount of data</a:t>
            </a:r>
            <a:endParaRPr lang="en-US" sz="2400">
              <a:latin typeface="Times New Roman"/>
              <a:cs typeface="Calibri"/>
            </a:endParaRPr>
          </a:p>
          <a:p>
            <a:r>
              <a:rPr lang="en-US" sz="2400">
                <a:latin typeface="Times New Roman"/>
                <a:cs typeface="Calibri"/>
              </a:rPr>
              <a:t>Hyper Text Transfer Protocol</a:t>
            </a:r>
            <a:endParaRPr lang="en-US" sz="2400" dirty="0">
              <a:latin typeface="Times New Roman"/>
              <a:cs typeface="Calibri"/>
            </a:endParaRPr>
          </a:p>
          <a:p>
            <a:r>
              <a:rPr lang="en-US" sz="2400">
                <a:latin typeface="Times New Roman"/>
                <a:cs typeface="Calibri"/>
              </a:rPr>
              <a:t>Client sends a request url</a:t>
            </a:r>
            <a:endParaRPr lang="en-US" sz="2400" dirty="0">
              <a:latin typeface="Times New Roman"/>
              <a:cs typeface="Calibri"/>
            </a:endParaRPr>
          </a:p>
          <a:p>
            <a:pPr marL="0" indent="0">
              <a:buNone/>
            </a:pPr>
            <a:r>
              <a:rPr lang="en-US" sz="2400">
                <a:latin typeface="Times New Roman"/>
                <a:cs typeface="Calibri"/>
              </a:rPr>
              <a:t>   and the browser carries the </a:t>
            </a:r>
            <a:endParaRPr lang="en-US" sz="2400" dirty="0">
              <a:latin typeface="Times New Roman"/>
              <a:cs typeface="Calibri"/>
            </a:endParaRPr>
          </a:p>
          <a:p>
            <a:pPr marL="0" indent="0">
              <a:buNone/>
            </a:pPr>
            <a:r>
              <a:rPr lang="en-US" sz="2400">
                <a:latin typeface="Times New Roman"/>
                <a:cs typeface="Calibri"/>
              </a:rPr>
              <a:t>   URL to server. The server then</a:t>
            </a:r>
            <a:endParaRPr lang="en-US" sz="2400" dirty="0">
              <a:latin typeface="Times New Roman"/>
              <a:cs typeface="Calibri"/>
            </a:endParaRPr>
          </a:p>
          <a:p>
            <a:pPr marL="0" indent="0">
              <a:buNone/>
            </a:pPr>
            <a:r>
              <a:rPr lang="en-US" sz="2400">
                <a:latin typeface="Times New Roman"/>
                <a:cs typeface="Calibri"/>
              </a:rPr>
              <a:t>   processes the request and </a:t>
            </a:r>
            <a:endParaRPr lang="en-US" sz="2400" dirty="0">
              <a:latin typeface="Times New Roman"/>
              <a:cs typeface="Calibri"/>
            </a:endParaRPr>
          </a:p>
          <a:p>
            <a:pPr marL="0" indent="0">
              <a:buNone/>
            </a:pPr>
            <a:r>
              <a:rPr lang="en-US" sz="2400">
                <a:latin typeface="Times New Roman"/>
                <a:cs typeface="Calibri"/>
              </a:rPr>
              <a:t>   send response</a:t>
            </a:r>
            <a:endParaRPr lang="en-US" sz="2400" dirty="0">
              <a:latin typeface="Times New Roman"/>
              <a:cs typeface="Calibri"/>
            </a:endParaRPr>
          </a:p>
        </p:txBody>
      </p:sp>
      <p:pic>
        <p:nvPicPr>
          <p:cNvPr id="4" name="Picture 4" descr="A picture containing diagram&#10;&#10;Description automatically generated">
            <a:extLst>
              <a:ext uri="{FF2B5EF4-FFF2-40B4-BE49-F238E27FC236}">
                <a16:creationId xmlns:a16="http://schemas.microsoft.com/office/drawing/2014/main" id="{D90B6CB6-B9EA-449E-9FAA-5D114F895027}"/>
              </a:ext>
            </a:extLst>
          </p:cNvPr>
          <p:cNvPicPr>
            <a:picLocks noChangeAspect="1"/>
          </p:cNvPicPr>
          <p:nvPr/>
        </p:nvPicPr>
        <p:blipFill>
          <a:blip r:embed="rId2"/>
          <a:stretch>
            <a:fillRect/>
          </a:stretch>
        </p:blipFill>
        <p:spPr>
          <a:xfrm>
            <a:off x="5155721" y="234178"/>
            <a:ext cx="5086709" cy="2047680"/>
          </a:xfrm>
          <a:prstGeom prst="rect">
            <a:avLst/>
          </a:prstGeom>
        </p:spPr>
      </p:pic>
      <p:pic>
        <p:nvPicPr>
          <p:cNvPr id="5" name="Picture 5" descr="Diagram&#10;&#10;Description automatically generated">
            <a:extLst>
              <a:ext uri="{FF2B5EF4-FFF2-40B4-BE49-F238E27FC236}">
                <a16:creationId xmlns:a16="http://schemas.microsoft.com/office/drawing/2014/main" id="{0E3714CE-E5F2-4D7B-8490-19EAD90EF02A}"/>
              </a:ext>
            </a:extLst>
          </p:cNvPr>
          <p:cNvPicPr>
            <a:picLocks noChangeAspect="1"/>
          </p:cNvPicPr>
          <p:nvPr/>
        </p:nvPicPr>
        <p:blipFill>
          <a:blip r:embed="rId3"/>
          <a:stretch>
            <a:fillRect/>
          </a:stretch>
        </p:blipFill>
        <p:spPr>
          <a:xfrm>
            <a:off x="4379344" y="3305517"/>
            <a:ext cx="7645878" cy="3323719"/>
          </a:xfrm>
          <a:prstGeom prst="rect">
            <a:avLst/>
          </a:prstGeom>
        </p:spPr>
      </p:pic>
    </p:spTree>
    <p:extLst>
      <p:ext uri="{BB962C8B-B14F-4D97-AF65-F5344CB8AC3E}">
        <p14:creationId xmlns:p14="http://schemas.microsoft.com/office/powerpoint/2010/main" val="217430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93EF4-DA88-4895-85A7-4D3F35F5F2A1}"/>
              </a:ext>
            </a:extLst>
          </p:cNvPr>
          <p:cNvSpPr>
            <a:spLocks noGrp="1"/>
          </p:cNvSpPr>
          <p:nvPr>
            <p:ph type="title"/>
          </p:nvPr>
        </p:nvSpPr>
        <p:spPr>
          <a:xfrm>
            <a:off x="589560" y="856180"/>
            <a:ext cx="4560584" cy="1128068"/>
          </a:xfrm>
        </p:spPr>
        <p:txBody>
          <a:bodyPr anchor="ctr">
            <a:normAutofit/>
          </a:bodyPr>
          <a:lstStyle/>
          <a:p>
            <a:r>
              <a:rPr lang="en-US" sz="2500">
                <a:latin typeface="Times New Roman"/>
                <a:cs typeface="Calibri Light"/>
              </a:rPr>
              <a:t>INTERFACING OF ESP8266 WITH BEAGLEBONE BLACK</a:t>
            </a:r>
            <a:endParaRPr lang="en-US" sz="2500">
              <a:latin typeface="Times New Roman"/>
              <a:cs typeface="Times New Roman"/>
            </a:endParaRP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D60AFE-3429-4C35-BDC9-104918CB5DF5}"/>
              </a:ext>
            </a:extLst>
          </p:cNvPr>
          <p:cNvSpPr>
            <a:spLocks noGrp="1"/>
          </p:cNvSpPr>
          <p:nvPr>
            <p:ph idx="1"/>
          </p:nvPr>
        </p:nvSpPr>
        <p:spPr>
          <a:xfrm>
            <a:off x="590719" y="2330505"/>
            <a:ext cx="4559425" cy="3979585"/>
          </a:xfrm>
        </p:spPr>
        <p:txBody>
          <a:bodyPr vert="horz" lIns="91440" tIns="45720" rIns="91440" bIns="45720" rtlCol="0" anchor="ctr">
            <a:normAutofit lnSpcReduction="10000"/>
          </a:bodyPr>
          <a:lstStyle/>
          <a:p>
            <a:r>
              <a:rPr lang="en-US" sz="2400">
                <a:latin typeface="Times New Roman"/>
                <a:cs typeface="Times New Roman"/>
              </a:rPr>
              <a:t>Jumper wires are used to connect ESP with </a:t>
            </a:r>
            <a:r>
              <a:rPr lang="en-US" sz="2400" err="1">
                <a:latin typeface="Times New Roman"/>
                <a:cs typeface="Times New Roman"/>
              </a:rPr>
              <a:t>beaglebone</a:t>
            </a:r>
            <a:r>
              <a:rPr lang="en-US" sz="2400">
                <a:latin typeface="Times New Roman"/>
                <a:cs typeface="Times New Roman"/>
              </a:rPr>
              <a:t> black</a:t>
            </a:r>
            <a:endParaRPr lang="en-US" sz="2400" dirty="0">
              <a:latin typeface="Times New Roman"/>
              <a:cs typeface="Times New Roman"/>
            </a:endParaRPr>
          </a:p>
          <a:p>
            <a:r>
              <a:rPr lang="en-US" sz="2400">
                <a:latin typeface="Times New Roman"/>
                <a:cs typeface="Times New Roman"/>
              </a:rPr>
              <a:t>ESP8266 node mcu gives wifi functionality to beaglebone black</a:t>
            </a:r>
            <a:endParaRPr lang="en-US" sz="2400" dirty="0">
              <a:latin typeface="Times New Roman"/>
              <a:cs typeface="Times New Roman"/>
            </a:endParaRPr>
          </a:p>
          <a:p>
            <a:r>
              <a:rPr lang="en-US" sz="2400">
                <a:latin typeface="Times New Roman"/>
                <a:cs typeface="Times New Roman"/>
              </a:rPr>
              <a:t>ESP8266 is programmed using Arduino IDE</a:t>
            </a:r>
            <a:endParaRPr lang="en-US" sz="2400" dirty="0">
              <a:latin typeface="Times New Roman"/>
              <a:cs typeface="Times New Roman"/>
            </a:endParaRPr>
          </a:p>
          <a:p>
            <a:r>
              <a:rPr lang="en-US" sz="2400">
                <a:latin typeface="Times New Roman"/>
                <a:cs typeface="Times New Roman"/>
              </a:rPr>
              <a:t>ESP can be powered up with 3.3v from BBB but for now I have loaded program using data cable so using same cable for powering up ESP also</a:t>
            </a:r>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computer keyboard&#10;&#10;Description automatically generated">
            <a:extLst>
              <a:ext uri="{FF2B5EF4-FFF2-40B4-BE49-F238E27FC236}">
                <a16:creationId xmlns:a16="http://schemas.microsoft.com/office/drawing/2014/main" id="{375A2BA0-7483-4883-BAE4-2E61D2A631A1}"/>
              </a:ext>
            </a:extLst>
          </p:cNvPr>
          <p:cNvPicPr>
            <a:picLocks noChangeAspect="1"/>
          </p:cNvPicPr>
          <p:nvPr/>
        </p:nvPicPr>
        <p:blipFill rotWithShape="1">
          <a:blip r:embed="rId2"/>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30433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9FBCE65-6ACE-453F-A3F4-8730EDEBF08C}"/>
              </a:ext>
            </a:extLst>
          </p:cNvPr>
          <p:cNvSpPr>
            <a:spLocks noGrp="1"/>
          </p:cNvSpPr>
          <p:nvPr>
            <p:ph type="title"/>
          </p:nvPr>
        </p:nvSpPr>
        <p:spPr>
          <a:xfrm>
            <a:off x="838200" y="233061"/>
            <a:ext cx="5599067" cy="1225650"/>
          </a:xfrm>
        </p:spPr>
        <p:txBody>
          <a:bodyPr anchor="b">
            <a:normAutofit/>
          </a:bodyPr>
          <a:lstStyle/>
          <a:p>
            <a:r>
              <a:rPr lang="en-US" sz="3800">
                <a:solidFill>
                  <a:schemeClr val="bg1"/>
                </a:solidFill>
                <a:latin typeface="Times New Roman"/>
                <a:cs typeface="Calibri Light"/>
              </a:rPr>
              <a:t>CONNECTION DETAILS</a:t>
            </a:r>
            <a:endParaRPr lang="en-US" sz="3800">
              <a:solidFill>
                <a:schemeClr val="bg1"/>
              </a:solidFill>
              <a:latin typeface="Times New Roman"/>
              <a:cs typeface="Times New Roman"/>
            </a:endParaRP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B234A9-5DA0-4966-92C3-A0B6F8D9AC4E}"/>
              </a:ext>
            </a:extLst>
          </p:cNvPr>
          <p:cNvSpPr>
            <a:spLocks noGrp="1"/>
          </p:cNvSpPr>
          <p:nvPr>
            <p:ph idx="1"/>
          </p:nvPr>
        </p:nvSpPr>
        <p:spPr>
          <a:xfrm>
            <a:off x="897769" y="1909192"/>
            <a:ext cx="4586513" cy="3647710"/>
          </a:xfrm>
        </p:spPr>
        <p:txBody>
          <a:bodyPr vert="horz" lIns="91440" tIns="45720" rIns="91440" bIns="45720" rtlCol="0" anchor="t">
            <a:normAutofit/>
          </a:bodyPr>
          <a:lstStyle/>
          <a:p>
            <a:r>
              <a:rPr lang="en-US" sz="2400">
                <a:solidFill>
                  <a:schemeClr val="bg1"/>
                </a:solidFill>
                <a:latin typeface="Times New Roman"/>
                <a:cs typeface="Calibri"/>
              </a:rPr>
              <a:t>ESP connections to </a:t>
            </a:r>
            <a:r>
              <a:rPr lang="en-US" sz="2400" err="1">
                <a:solidFill>
                  <a:schemeClr val="bg1"/>
                </a:solidFill>
                <a:latin typeface="Times New Roman"/>
                <a:cs typeface="Calibri"/>
              </a:rPr>
              <a:t>Beaglebone</a:t>
            </a:r>
            <a:r>
              <a:rPr lang="en-US" sz="2400" dirty="0">
                <a:solidFill>
                  <a:schemeClr val="bg1"/>
                </a:solidFill>
                <a:latin typeface="Times New Roman"/>
                <a:cs typeface="Calibri"/>
              </a:rPr>
              <a:t> black:</a:t>
            </a:r>
          </a:p>
          <a:p>
            <a:pPr marL="0" indent="0">
              <a:buNone/>
            </a:pPr>
            <a:r>
              <a:rPr lang="en-US" sz="2400" dirty="0">
                <a:solidFill>
                  <a:schemeClr val="bg1"/>
                </a:solidFill>
                <a:latin typeface="Times New Roman"/>
                <a:cs typeface="Calibri"/>
              </a:rPr>
              <a:t>Connections:</a:t>
            </a:r>
          </a:p>
          <a:p>
            <a:pPr marL="0" indent="0">
              <a:buNone/>
            </a:pPr>
            <a:r>
              <a:rPr lang="en-US" sz="2000" dirty="0">
                <a:solidFill>
                  <a:schemeClr val="bg1"/>
                </a:solidFill>
                <a:cs typeface="Calibri"/>
              </a:rPr>
              <a:t>      </a:t>
            </a: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table&#10;&#10;Description automatically generated">
            <a:extLst>
              <a:ext uri="{FF2B5EF4-FFF2-40B4-BE49-F238E27FC236}">
                <a16:creationId xmlns:a16="http://schemas.microsoft.com/office/drawing/2014/main" id="{F12BED6E-A557-4892-9B41-B0795B377475}"/>
              </a:ext>
            </a:extLst>
          </p:cNvPr>
          <p:cNvPicPr>
            <a:picLocks noChangeAspect="1"/>
          </p:cNvPicPr>
          <p:nvPr/>
        </p:nvPicPr>
        <p:blipFill rotWithShape="1">
          <a:blip r:embed="rId2"/>
          <a:srcRect r="-1" b="6204"/>
          <a:stretch/>
        </p:blipFill>
        <p:spPr>
          <a:xfrm>
            <a:off x="6525453" y="10"/>
            <a:ext cx="5666547" cy="6857990"/>
          </a:xfrm>
          <a:prstGeom prst="rect">
            <a:avLst/>
          </a:prstGeom>
        </p:spPr>
      </p:pic>
      <p:graphicFrame>
        <p:nvGraphicFramePr>
          <p:cNvPr id="5" name="Table 5">
            <a:extLst>
              <a:ext uri="{FF2B5EF4-FFF2-40B4-BE49-F238E27FC236}">
                <a16:creationId xmlns:a16="http://schemas.microsoft.com/office/drawing/2014/main" id="{6AEFF6AE-8B0E-4DB1-ADA5-7BDA48B8906B}"/>
              </a:ext>
            </a:extLst>
          </p:cNvPr>
          <p:cNvGraphicFramePr>
            <a:graphicFrameLocks noGrp="1"/>
          </p:cNvGraphicFramePr>
          <p:nvPr>
            <p:extLst>
              <p:ext uri="{D42A27DB-BD31-4B8C-83A1-F6EECF244321}">
                <p14:modId xmlns:p14="http://schemas.microsoft.com/office/powerpoint/2010/main" val="1650601603"/>
              </p:ext>
            </p:extLst>
          </p:nvPr>
        </p:nvGraphicFramePr>
        <p:xfrm>
          <a:off x="1351471" y="3177395"/>
          <a:ext cx="3908423" cy="2221148"/>
        </p:xfrm>
        <a:graphic>
          <a:graphicData uri="http://schemas.openxmlformats.org/drawingml/2006/table">
            <a:tbl>
              <a:tblPr firstRow="1" bandRow="1">
                <a:tableStyleId>{5C22544A-7EE6-4342-B048-85BDC9FD1C3A}</a:tableStyleId>
              </a:tblPr>
              <a:tblGrid>
                <a:gridCol w="2140085">
                  <a:extLst>
                    <a:ext uri="{9D8B030D-6E8A-4147-A177-3AD203B41FA5}">
                      <a16:colId xmlns:a16="http://schemas.microsoft.com/office/drawing/2014/main" val="838033858"/>
                    </a:ext>
                  </a:extLst>
                </a:gridCol>
                <a:gridCol w="1768338">
                  <a:extLst>
                    <a:ext uri="{9D8B030D-6E8A-4147-A177-3AD203B41FA5}">
                      <a16:colId xmlns:a16="http://schemas.microsoft.com/office/drawing/2014/main" val="2567143980"/>
                    </a:ext>
                  </a:extLst>
                </a:gridCol>
              </a:tblGrid>
              <a:tr h="454620">
                <a:tc>
                  <a:txBody>
                    <a:bodyPr/>
                    <a:lstStyle/>
                    <a:p>
                      <a:pPr marL="0" algn="ctr" defTabSz="914400" rtl="0" eaLnBrk="1" latinLnBrk="0" hangingPunct="1"/>
                      <a:r>
                        <a:rPr lang="en-US">
                          <a:solidFill>
                            <a:schemeClr val="tx1"/>
                          </a:solidFill>
                        </a:rPr>
                        <a:t>ESP</a:t>
                      </a:r>
                      <a:endParaRPr lang="en-US" dirty="0">
                        <a:solidFill>
                          <a:schemeClr val="tx1"/>
                        </a:solidFill>
                      </a:endParaRPr>
                    </a:p>
                  </a:txBody>
                  <a:tcPr/>
                </a:tc>
                <a:tc>
                  <a:txBody>
                    <a:bodyPr/>
                    <a:lstStyle/>
                    <a:p>
                      <a:pPr algn="ctr"/>
                      <a:r>
                        <a:rPr lang="en-US" dirty="0">
                          <a:solidFill>
                            <a:schemeClr val="tx1"/>
                          </a:solidFill>
                        </a:rPr>
                        <a:t>BBB</a:t>
                      </a:r>
                    </a:p>
                  </a:txBody>
                  <a:tcPr/>
                </a:tc>
                <a:extLst>
                  <a:ext uri="{0D108BD9-81ED-4DB2-BD59-A6C34878D82A}">
                    <a16:rowId xmlns:a16="http://schemas.microsoft.com/office/drawing/2014/main" val="2106067591"/>
                  </a:ext>
                </a:extLst>
              </a:tr>
              <a:tr h="441632">
                <a:tc>
                  <a:txBody>
                    <a:bodyPr/>
                    <a:lstStyle/>
                    <a:p>
                      <a:pPr algn="ctr"/>
                      <a:r>
                        <a:rPr lang="en-US" dirty="0">
                          <a:solidFill>
                            <a:schemeClr val="tx1"/>
                          </a:solidFill>
                        </a:rPr>
                        <a:t>VCC</a:t>
                      </a:r>
                    </a:p>
                  </a:txBody>
                  <a:tcPr/>
                </a:tc>
                <a:tc>
                  <a:txBody>
                    <a:bodyPr/>
                    <a:lstStyle/>
                    <a:p>
                      <a:pPr algn="ctr"/>
                      <a:r>
                        <a:rPr lang="en-US">
                          <a:solidFill>
                            <a:schemeClr val="tx1"/>
                          </a:solidFill>
                        </a:rPr>
                        <a:t>SYS 3.3V</a:t>
                      </a:r>
                      <a:endParaRPr lang="en-US"/>
                    </a:p>
                  </a:txBody>
                  <a:tcPr/>
                </a:tc>
                <a:extLst>
                  <a:ext uri="{0D108BD9-81ED-4DB2-BD59-A6C34878D82A}">
                    <a16:rowId xmlns:a16="http://schemas.microsoft.com/office/drawing/2014/main" val="375032894"/>
                  </a:ext>
                </a:extLst>
              </a:tr>
              <a:tr h="441632">
                <a:tc>
                  <a:txBody>
                    <a:bodyPr/>
                    <a:lstStyle/>
                    <a:p>
                      <a:pPr algn="ctr"/>
                      <a:r>
                        <a:rPr lang="en-US" dirty="0">
                          <a:solidFill>
                            <a:schemeClr val="tx1"/>
                          </a:solidFill>
                        </a:rPr>
                        <a:t>GND</a:t>
                      </a:r>
                    </a:p>
                  </a:txBody>
                  <a:tcPr/>
                </a:tc>
                <a:tc>
                  <a:txBody>
                    <a:bodyPr/>
                    <a:lstStyle/>
                    <a:p>
                      <a:pPr algn="ctr"/>
                      <a:r>
                        <a:rPr lang="en-US" dirty="0">
                          <a:solidFill>
                            <a:schemeClr val="tx1"/>
                          </a:solidFill>
                        </a:rPr>
                        <a:t>GND</a:t>
                      </a:r>
                    </a:p>
                  </a:txBody>
                  <a:tcPr/>
                </a:tc>
                <a:extLst>
                  <a:ext uri="{0D108BD9-81ED-4DB2-BD59-A6C34878D82A}">
                    <a16:rowId xmlns:a16="http://schemas.microsoft.com/office/drawing/2014/main" val="2243493855"/>
                  </a:ext>
                </a:extLst>
              </a:tr>
              <a:tr h="441632">
                <a:tc>
                  <a:txBody>
                    <a:bodyPr/>
                    <a:lstStyle/>
                    <a:p>
                      <a:pPr algn="ctr"/>
                      <a:r>
                        <a:rPr lang="en-US">
                          <a:solidFill>
                            <a:schemeClr val="tx1"/>
                          </a:solidFill>
                        </a:rPr>
                        <a:t>RX</a:t>
                      </a:r>
                      <a:endParaRPr lang="en-US" dirty="0">
                        <a:solidFill>
                          <a:schemeClr val="tx1"/>
                        </a:solidFill>
                      </a:endParaRPr>
                    </a:p>
                  </a:txBody>
                  <a:tcPr/>
                </a:tc>
                <a:tc>
                  <a:txBody>
                    <a:bodyPr/>
                    <a:lstStyle/>
                    <a:p>
                      <a:pPr algn="ctr"/>
                      <a:r>
                        <a:rPr lang="en-US">
                          <a:solidFill>
                            <a:schemeClr val="tx1"/>
                          </a:solidFill>
                        </a:rPr>
                        <a:t>P9_24</a:t>
                      </a:r>
                      <a:endParaRPr lang="en-US" dirty="0">
                        <a:solidFill>
                          <a:schemeClr val="tx1"/>
                        </a:solidFill>
                      </a:endParaRPr>
                    </a:p>
                  </a:txBody>
                  <a:tcPr/>
                </a:tc>
                <a:extLst>
                  <a:ext uri="{0D108BD9-81ED-4DB2-BD59-A6C34878D82A}">
                    <a16:rowId xmlns:a16="http://schemas.microsoft.com/office/drawing/2014/main" val="974110602"/>
                  </a:ext>
                </a:extLst>
              </a:tr>
              <a:tr h="441632">
                <a:tc>
                  <a:txBody>
                    <a:bodyPr/>
                    <a:lstStyle/>
                    <a:p>
                      <a:pPr lvl="0" algn="ctr">
                        <a:buNone/>
                      </a:pPr>
                      <a:r>
                        <a:rPr lang="en-US">
                          <a:solidFill>
                            <a:schemeClr val="tx1"/>
                          </a:solidFill>
                        </a:rPr>
                        <a:t>TX</a:t>
                      </a:r>
                      <a:endParaRPr lang="en-US" dirty="0">
                        <a:solidFill>
                          <a:schemeClr val="tx1"/>
                        </a:solidFill>
                      </a:endParaRPr>
                    </a:p>
                  </a:txBody>
                  <a:tcPr/>
                </a:tc>
                <a:tc>
                  <a:txBody>
                    <a:bodyPr/>
                    <a:lstStyle/>
                    <a:p>
                      <a:pPr lvl="0" algn="ctr">
                        <a:buNone/>
                      </a:pPr>
                      <a:r>
                        <a:rPr lang="en-US">
                          <a:solidFill>
                            <a:schemeClr val="tx1"/>
                          </a:solidFill>
                        </a:rPr>
                        <a:t>P9_26</a:t>
                      </a:r>
                      <a:endParaRPr lang="en-US" dirty="0">
                        <a:solidFill>
                          <a:schemeClr val="tx1"/>
                        </a:solidFill>
                      </a:endParaRPr>
                    </a:p>
                  </a:txBody>
                  <a:tcPr/>
                </a:tc>
                <a:extLst>
                  <a:ext uri="{0D108BD9-81ED-4DB2-BD59-A6C34878D82A}">
                    <a16:rowId xmlns:a16="http://schemas.microsoft.com/office/drawing/2014/main" val="3135551956"/>
                  </a:ext>
                </a:extLst>
              </a:tr>
            </a:tbl>
          </a:graphicData>
        </a:graphic>
      </p:graphicFrame>
    </p:spTree>
    <p:extLst>
      <p:ext uri="{BB962C8B-B14F-4D97-AF65-F5344CB8AC3E}">
        <p14:creationId xmlns:p14="http://schemas.microsoft.com/office/powerpoint/2010/main" val="413518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2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28211-6258-4F69-A04E-4A1E4397898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latin typeface="Times New Roman"/>
                <a:cs typeface="Times New Roman"/>
              </a:rPr>
              <a:t>HOW TO USE PSFTP?</a:t>
            </a:r>
          </a:p>
        </p:txBody>
      </p:sp>
      <p:sp>
        <p:nvSpPr>
          <p:cNvPr id="45" name="Rectangle 3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9" descr="Text&#10;&#10;Description automatically generated">
            <a:extLst>
              <a:ext uri="{FF2B5EF4-FFF2-40B4-BE49-F238E27FC236}">
                <a16:creationId xmlns:a16="http://schemas.microsoft.com/office/drawing/2014/main" id="{CCFC02CF-B1C4-4FD9-A063-C1E77F45B432}"/>
              </a:ext>
            </a:extLst>
          </p:cNvPr>
          <p:cNvPicPr>
            <a:picLocks noGrp="1" noChangeAspect="1"/>
          </p:cNvPicPr>
          <p:nvPr>
            <p:ph idx="1"/>
          </p:nvPr>
        </p:nvPicPr>
        <p:blipFill rotWithShape="1">
          <a:blip r:embed="rId2"/>
          <a:srcRect l="1380" r="15951" b="1"/>
          <a:stretch/>
        </p:blipFill>
        <p:spPr>
          <a:xfrm>
            <a:off x="563247" y="2089835"/>
            <a:ext cx="6124873" cy="3751684"/>
          </a:xfrm>
          <a:prstGeom prst="rect">
            <a:avLst/>
          </a:prstGeom>
        </p:spPr>
      </p:pic>
      <p:sp>
        <p:nvSpPr>
          <p:cNvPr id="21" name="TextBox 20">
            <a:extLst>
              <a:ext uri="{FF2B5EF4-FFF2-40B4-BE49-F238E27FC236}">
                <a16:creationId xmlns:a16="http://schemas.microsoft.com/office/drawing/2014/main" id="{48CEE937-0A80-4BEF-A6AD-93912A113859}"/>
              </a:ext>
            </a:extLst>
          </p:cNvPr>
          <p:cNvSpPr txBox="1"/>
          <p:nvPr/>
        </p:nvSpPr>
        <p:spPr>
          <a:xfrm>
            <a:off x="6764472" y="1054667"/>
            <a:ext cx="5424998" cy="5678251"/>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Here I am going to say how we can transfer files from our host machine to remote system such as beaglebone black</a:t>
            </a:r>
            <a:endParaRPr lang="en-US"/>
          </a:p>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WinSCP is also an open source sftp client for secure transfer of files, but here I like to say how we can transfer files using psftp which is similar to sftp in linux</a:t>
            </a:r>
          </a:p>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Download psftp.exe file and open command prompt then change the directory in which it contains program file </a:t>
            </a:r>
          </a:p>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Use command psftp </a:t>
            </a:r>
            <a:r>
              <a:rPr lang="en-US" sz="2400" dirty="0">
                <a:latin typeface="Times New Roman"/>
                <a:cs typeface="Times New Roman"/>
                <a:hlinkClick r:id="rId3"/>
              </a:rPr>
              <a:t>debian@192.168.7.2</a:t>
            </a:r>
            <a:r>
              <a:rPr lang="en-US" sz="2400">
                <a:latin typeface="Times New Roman"/>
                <a:cs typeface="Times New Roman"/>
              </a:rPr>
              <a:t> and password as"temppwd" to enter into psftp interface and use put "filename" to transfer file</a:t>
            </a:r>
          </a:p>
        </p:txBody>
      </p:sp>
    </p:spTree>
    <p:extLst>
      <p:ext uri="{BB962C8B-B14F-4D97-AF65-F5344CB8AC3E}">
        <p14:creationId xmlns:p14="http://schemas.microsoft.com/office/powerpoint/2010/main" val="337991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76E2AE-41B4-4BC3-9563-8FB93FFACE47}"/>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4000">
                <a:latin typeface="Times New Roman"/>
                <a:cs typeface="Times"/>
              </a:rPr>
              <a:t>CONT..</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81929A8-2BEB-4C5C-B257-6D2A4413E2EF}"/>
              </a:ext>
            </a:extLst>
          </p:cNvPr>
          <p:cNvSpPr txBox="1"/>
          <p:nvPr/>
        </p:nvSpPr>
        <p:spPr>
          <a:xfrm>
            <a:off x="625587" y="2201002"/>
            <a:ext cx="3856410" cy="38276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Before using psftp open putty and log into beaglebone using its ip address, username and password</a:t>
            </a:r>
            <a:endParaRPr lang="en-US"/>
          </a:p>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Use ls command to see all the files </a:t>
            </a:r>
          </a:p>
          <a:p>
            <a:pPr marL="285750" indent="-228600" algn="just">
              <a:lnSpc>
                <a:spcPct val="90000"/>
              </a:lnSpc>
              <a:spcAft>
                <a:spcPts val="600"/>
              </a:spcAft>
              <a:buFont typeface="Arial" panose="020B0604020202020204" pitchFamily="34" charset="0"/>
              <a:buChar char="•"/>
            </a:pPr>
            <a:r>
              <a:rPr lang="en-US" sz="2400">
                <a:latin typeface="Times New Roman"/>
                <a:cs typeface="Times New Roman"/>
              </a:rPr>
              <a:t>After using put "filename" command in psftp.exe we can see the file inside beaglebone </a:t>
            </a:r>
            <a:r>
              <a:rPr lang="en-US" sz="2400" dirty="0">
                <a:latin typeface="Times New Roman"/>
                <a:cs typeface="Times New Roman"/>
              </a:rPr>
              <a:t>black</a:t>
            </a:r>
          </a:p>
        </p:txBody>
      </p:sp>
      <p:pic>
        <p:nvPicPr>
          <p:cNvPr id="4" name="Picture 4" descr="Text&#10;&#10;Description automatically generated">
            <a:extLst>
              <a:ext uri="{FF2B5EF4-FFF2-40B4-BE49-F238E27FC236}">
                <a16:creationId xmlns:a16="http://schemas.microsoft.com/office/drawing/2014/main" id="{68BAD179-922B-4AE3-A604-4D552736C9E4}"/>
              </a:ext>
            </a:extLst>
          </p:cNvPr>
          <p:cNvPicPr>
            <a:picLocks noGrp="1" noChangeAspect="1"/>
          </p:cNvPicPr>
          <p:nvPr>
            <p:ph idx="1"/>
          </p:nvPr>
        </p:nvPicPr>
        <p:blipFill rotWithShape="1">
          <a:blip r:embed="rId2"/>
          <a:srcRect l="864" r="15911" b="1"/>
          <a:stretch/>
        </p:blipFill>
        <p:spPr>
          <a:xfrm>
            <a:off x="5124450" y="634382"/>
            <a:ext cx="6657213" cy="5495162"/>
          </a:xfrm>
          <a:prstGeom prst="rect">
            <a:avLst/>
          </a:prstGeom>
        </p:spPr>
      </p:pic>
    </p:spTree>
    <p:extLst>
      <p:ext uri="{BB962C8B-B14F-4D97-AF65-F5344CB8AC3E}">
        <p14:creationId xmlns:p14="http://schemas.microsoft.com/office/powerpoint/2010/main" val="281540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D874-ED6D-4540-94D4-71F6FA98234A}"/>
              </a:ext>
            </a:extLst>
          </p:cNvPr>
          <p:cNvSpPr>
            <a:spLocks noGrp="1"/>
          </p:cNvSpPr>
          <p:nvPr>
            <p:ph type="title"/>
          </p:nvPr>
        </p:nvSpPr>
        <p:spPr>
          <a:xfrm>
            <a:off x="565030" y="135087"/>
            <a:ext cx="10515600" cy="1325563"/>
          </a:xfrm>
        </p:spPr>
        <p:txBody>
          <a:bodyPr>
            <a:normAutofit/>
          </a:bodyPr>
          <a:lstStyle/>
          <a:p>
            <a:pPr algn="ctr"/>
            <a:r>
              <a:rPr lang="en-US" sz="4000" dirty="0">
                <a:latin typeface="Times New Roman"/>
                <a:cs typeface="Calibri Light"/>
              </a:rPr>
              <a:t>CODING STEPS</a:t>
            </a:r>
          </a:p>
        </p:txBody>
      </p:sp>
      <p:sp>
        <p:nvSpPr>
          <p:cNvPr id="5" name="TextBox 4">
            <a:extLst>
              <a:ext uri="{FF2B5EF4-FFF2-40B4-BE49-F238E27FC236}">
                <a16:creationId xmlns:a16="http://schemas.microsoft.com/office/drawing/2014/main" id="{F834EF11-0BF4-487B-845D-8DC478548762}"/>
              </a:ext>
            </a:extLst>
          </p:cNvPr>
          <p:cNvSpPr txBox="1"/>
          <p:nvPr/>
        </p:nvSpPr>
        <p:spPr>
          <a:xfrm>
            <a:off x="318538" y="1720863"/>
            <a:ext cx="484575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dirty="0">
                <a:latin typeface="Times New Roman"/>
                <a:cs typeface="Calibri"/>
              </a:rPr>
              <a:t>Firstly all the header files are written. Stdio.h is used for defining variable types </a:t>
            </a:r>
            <a:r>
              <a:rPr lang="en-US" sz="2400">
                <a:latin typeface="Times New Roman"/>
                <a:cs typeface="Calibri"/>
              </a:rPr>
              <a:t>and other input/output operations</a:t>
            </a:r>
            <a:endParaRPr lang="en-US" sz="2400">
              <a:latin typeface="Times New Roman"/>
              <a:cs typeface="Times New Roman"/>
            </a:endParaRPr>
          </a:p>
          <a:p>
            <a:pPr marL="285750" indent="-285750" algn="just">
              <a:buFont typeface="Arial"/>
              <a:buChar char="•"/>
            </a:pPr>
            <a:r>
              <a:rPr lang="en-US" sz="2400">
                <a:latin typeface="Times New Roman"/>
                <a:cs typeface="Calibri"/>
              </a:rPr>
              <a:t>String.h-C library for doing string operations</a:t>
            </a:r>
          </a:p>
          <a:p>
            <a:pPr marL="285750" indent="-285750" algn="just">
              <a:buFont typeface="Arial"/>
              <a:buChar char="•"/>
            </a:pPr>
            <a:r>
              <a:rPr lang="en-US" sz="2400">
                <a:latin typeface="Times New Roman"/>
                <a:cs typeface="Calibri"/>
              </a:rPr>
              <a:t>Unistd.h for ulseep()</a:t>
            </a:r>
            <a:endParaRPr lang="en-US" sz="2400">
              <a:latin typeface="Times New Roman"/>
              <a:cs typeface="Times New Roman"/>
            </a:endParaRPr>
          </a:p>
          <a:p>
            <a:pPr marL="285750" indent="-285750" algn="just">
              <a:buFont typeface="Arial"/>
              <a:buChar char="•"/>
            </a:pPr>
            <a:r>
              <a:rPr lang="en-US" sz="2400">
                <a:latin typeface="Times New Roman"/>
                <a:cs typeface="Calibri"/>
              </a:rPr>
              <a:t>Sys/types.h definiton for types like </a:t>
            </a:r>
            <a:endParaRPr lang="en-US" sz="2400" dirty="0">
              <a:latin typeface="Times New Roman"/>
              <a:cs typeface="Calibri"/>
            </a:endParaRPr>
          </a:p>
          <a:p>
            <a:pPr algn="just"/>
            <a:r>
              <a:rPr lang="en-US" sz="2400">
                <a:latin typeface="Times New Roman"/>
                <a:cs typeface="Calibri"/>
              </a:rPr>
              <a:t>    size_t, sszie_t.</a:t>
            </a:r>
            <a:endParaRPr lang="en-US" sz="2400" dirty="0">
              <a:latin typeface="Times New Roman"/>
              <a:cs typeface="Calibri"/>
            </a:endParaRPr>
          </a:p>
          <a:p>
            <a:pPr marL="285750" indent="-285750" algn="just">
              <a:buFont typeface="Arial"/>
              <a:buChar char="•"/>
            </a:pPr>
            <a:endParaRPr lang="en-US" sz="2400" dirty="0">
              <a:latin typeface="Times New Roman"/>
              <a:cs typeface="Calibri"/>
            </a:endParaRPr>
          </a:p>
        </p:txBody>
      </p:sp>
      <p:sp>
        <p:nvSpPr>
          <p:cNvPr id="6" name="TextBox 5">
            <a:extLst>
              <a:ext uri="{FF2B5EF4-FFF2-40B4-BE49-F238E27FC236}">
                <a16:creationId xmlns:a16="http://schemas.microsoft.com/office/drawing/2014/main" id="{959BB53C-962C-4B8E-996A-390C5107C8AA}"/>
              </a:ext>
            </a:extLst>
          </p:cNvPr>
          <p:cNvSpPr txBox="1"/>
          <p:nvPr/>
        </p:nvSpPr>
        <p:spPr>
          <a:xfrm>
            <a:off x="323498" y="5178516"/>
            <a:ext cx="116473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a:latin typeface="Times New Roman"/>
                <a:cs typeface="Times New Roman"/>
              </a:rPr>
              <a:t>Termios.h contains definitons used byterminal I/O interfaces</a:t>
            </a:r>
          </a:p>
          <a:p>
            <a:pPr marL="285750" indent="-285750" algn="just">
              <a:buFont typeface="Arial"/>
              <a:buChar char="•"/>
            </a:pPr>
            <a:r>
              <a:rPr lang="en-US" sz="2400">
                <a:latin typeface="Times New Roman"/>
                <a:cs typeface="Times New Roman"/>
              </a:rPr>
              <a:t>Fcntl.h is used for file operations.</a:t>
            </a:r>
            <a:endParaRPr lang="en-US" sz="2400">
              <a:latin typeface="Times New Roman"/>
              <a:cs typeface="Calibri"/>
            </a:endParaRPr>
          </a:p>
          <a:p>
            <a:pPr marL="285750" indent="-285750" algn="just">
              <a:buFont typeface="Arial"/>
              <a:buChar char="•"/>
            </a:pPr>
            <a:r>
              <a:rPr lang="en-US" sz="2400">
                <a:latin typeface="Times New Roman"/>
                <a:cs typeface="Times New Roman"/>
              </a:rPr>
              <a:t>Sys/stat.h header defines the structure of the data returned by the function</a:t>
            </a:r>
            <a:endParaRPr lang="en-US" sz="2400" dirty="0">
              <a:latin typeface="Times New Roman"/>
              <a:cs typeface="Times New Roman"/>
            </a:endParaRPr>
          </a:p>
        </p:txBody>
      </p:sp>
      <p:pic>
        <p:nvPicPr>
          <p:cNvPr id="11" name="Picture 11" descr="Text&#10;&#10;Description automatically generated">
            <a:extLst>
              <a:ext uri="{FF2B5EF4-FFF2-40B4-BE49-F238E27FC236}">
                <a16:creationId xmlns:a16="http://schemas.microsoft.com/office/drawing/2014/main" id="{327B1DCB-1397-498F-BB83-A71C1B199319}"/>
              </a:ext>
            </a:extLst>
          </p:cNvPr>
          <p:cNvPicPr>
            <a:picLocks noGrp="1" noChangeAspect="1"/>
          </p:cNvPicPr>
          <p:nvPr>
            <p:ph idx="1"/>
          </p:nvPr>
        </p:nvPicPr>
        <p:blipFill>
          <a:blip r:embed="rId2"/>
          <a:stretch>
            <a:fillRect/>
          </a:stretch>
        </p:blipFill>
        <p:spPr>
          <a:xfrm>
            <a:off x="5255553" y="1605937"/>
            <a:ext cx="6799233" cy="3324225"/>
          </a:xfrm>
        </p:spPr>
      </p:pic>
    </p:spTree>
    <p:extLst>
      <p:ext uri="{BB962C8B-B14F-4D97-AF65-F5344CB8AC3E}">
        <p14:creationId xmlns:p14="http://schemas.microsoft.com/office/powerpoint/2010/main" val="116158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6B79C-AEA4-4E37-99F8-E2654CCA06D6}"/>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CONTD..</a:t>
            </a:r>
          </a:p>
        </p:txBody>
      </p:sp>
      <p:sp>
        <p:nvSpPr>
          <p:cNvPr id="5" name="TextBox 4">
            <a:extLst>
              <a:ext uri="{FF2B5EF4-FFF2-40B4-BE49-F238E27FC236}">
                <a16:creationId xmlns:a16="http://schemas.microsoft.com/office/drawing/2014/main" id="{5E80F03C-0F29-4269-AC3F-21F8033D5E8B}"/>
              </a:ext>
            </a:extLst>
          </p:cNvPr>
          <p:cNvSpPr txBox="1"/>
          <p:nvPr/>
        </p:nvSpPr>
        <p:spPr>
          <a:xfrm>
            <a:off x="7273678" y="3121958"/>
            <a:ext cx="4810318" cy="3631430"/>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indent="-342900" algn="just">
              <a:lnSpc>
                <a:spcPct val="90000"/>
              </a:lnSpc>
              <a:spcAft>
                <a:spcPts val="600"/>
              </a:spcAft>
              <a:buFont typeface="Arial"/>
              <a:buChar char="•"/>
            </a:pPr>
            <a:r>
              <a:rPr lang="en-US" sz="2400" dirty="0">
                <a:latin typeface="Times New Roman"/>
                <a:cs typeface="Times New Roman"/>
              </a:rPr>
              <a:t>Here we are using UART_1 for interfacing </a:t>
            </a:r>
            <a:r>
              <a:rPr lang="en-US" sz="2400" dirty="0" err="1">
                <a:latin typeface="Times New Roman"/>
                <a:cs typeface="Times New Roman"/>
              </a:rPr>
              <a:t>esp</a:t>
            </a:r>
            <a:r>
              <a:rPr lang="en-US" sz="2400" dirty="0">
                <a:latin typeface="Times New Roman"/>
                <a:cs typeface="Times New Roman"/>
              </a:rPr>
              <a:t> with </a:t>
            </a:r>
            <a:r>
              <a:rPr lang="en-US" sz="2400" dirty="0" err="1">
                <a:latin typeface="Times New Roman"/>
                <a:cs typeface="Times New Roman"/>
              </a:rPr>
              <a:t>beaglebone</a:t>
            </a:r>
            <a:r>
              <a:rPr lang="en-US" sz="2400" dirty="0">
                <a:latin typeface="Times New Roman"/>
                <a:cs typeface="Times New Roman"/>
              </a:rPr>
              <a:t> black. </a:t>
            </a:r>
          </a:p>
          <a:p>
            <a:pPr marL="400050" indent="-342900" algn="just">
              <a:lnSpc>
                <a:spcPct val="90000"/>
              </a:lnSpc>
              <a:spcAft>
                <a:spcPts val="600"/>
              </a:spcAft>
              <a:buFont typeface="Arial"/>
              <a:buChar char="•"/>
            </a:pPr>
            <a:r>
              <a:rPr lang="en-US" sz="2400" dirty="0">
                <a:latin typeface="Times New Roman"/>
                <a:cs typeface="Times New Roman"/>
              </a:rPr>
              <a:t>So here we are opening "/dev/ttyO1" in read and write mode.</a:t>
            </a:r>
          </a:p>
          <a:p>
            <a:pPr marL="400050" indent="-342900" algn="just">
              <a:lnSpc>
                <a:spcPct val="90000"/>
              </a:lnSpc>
              <a:spcAft>
                <a:spcPts val="600"/>
              </a:spcAft>
              <a:buFont typeface="Arial"/>
              <a:buChar char="•"/>
            </a:pPr>
            <a:r>
              <a:rPr lang="en-US" sz="2400" dirty="0">
                <a:latin typeface="Times New Roman"/>
                <a:cs typeface="Times New Roman"/>
              </a:rPr>
              <a:t>SetUART1() is used to initialize uart1</a:t>
            </a:r>
          </a:p>
          <a:p>
            <a:pPr marL="400050" indent="-342900" algn="just">
              <a:lnSpc>
                <a:spcPct val="90000"/>
              </a:lnSpc>
              <a:spcAft>
                <a:spcPts val="600"/>
              </a:spcAft>
              <a:buFont typeface="Arial"/>
              <a:buChar char="•"/>
            </a:pPr>
            <a:r>
              <a:rPr lang="en-US" sz="2400" dirty="0">
                <a:latin typeface="Times New Roman"/>
                <a:cs typeface="Times New Roman"/>
              </a:rPr>
              <a:t>If speed is greater than threshold the no of car count in a particular day get increases in </a:t>
            </a:r>
            <a:r>
              <a:rPr lang="en-US" sz="2400" dirty="0" err="1">
                <a:latin typeface="Times New Roman"/>
                <a:cs typeface="Times New Roman"/>
              </a:rPr>
              <a:t>thingspeak</a:t>
            </a:r>
            <a:r>
              <a:rPr lang="en-US" sz="2400" dirty="0">
                <a:latin typeface="Times New Roman"/>
                <a:cs typeface="Times New Roman"/>
              </a:rPr>
              <a:t> server</a:t>
            </a:r>
          </a:p>
          <a:p>
            <a:pPr marL="400050" indent="-342900" algn="just">
              <a:lnSpc>
                <a:spcPct val="90000"/>
              </a:lnSpc>
              <a:spcAft>
                <a:spcPts val="600"/>
              </a:spcAft>
              <a:buFont typeface="Arial"/>
              <a:buChar char="•"/>
            </a:pPr>
            <a:endParaRPr lang="en-US" sz="2400" dirty="0">
              <a:latin typeface="Times New Roman"/>
              <a:cs typeface="Times New Roman"/>
            </a:endParaRPr>
          </a:p>
          <a:p>
            <a:pPr marL="400050" indent="-342900" algn="just">
              <a:lnSpc>
                <a:spcPct val="90000"/>
              </a:lnSpc>
              <a:spcAft>
                <a:spcPts val="600"/>
              </a:spcAft>
              <a:buFont typeface="Arial"/>
              <a:buChar char="•"/>
            </a:pPr>
            <a:endParaRPr lang="en-US" sz="2400" dirty="0">
              <a:latin typeface="Times New Roman"/>
              <a:cs typeface="Calibri"/>
            </a:endParaRPr>
          </a:p>
        </p:txBody>
      </p:sp>
      <p:pic>
        <p:nvPicPr>
          <p:cNvPr id="7" name="Picture 7" descr="Text&#10;&#10;Description automatically generated">
            <a:extLst>
              <a:ext uri="{FF2B5EF4-FFF2-40B4-BE49-F238E27FC236}">
                <a16:creationId xmlns:a16="http://schemas.microsoft.com/office/drawing/2014/main" id="{D810B69B-45FE-4080-AE60-F66D9B03BB0B}"/>
              </a:ext>
            </a:extLst>
          </p:cNvPr>
          <p:cNvPicPr>
            <a:picLocks noGrp="1" noChangeAspect="1"/>
          </p:cNvPicPr>
          <p:nvPr>
            <p:ph idx="1"/>
          </p:nvPr>
        </p:nvPicPr>
        <p:blipFill>
          <a:blip r:embed="rId2"/>
          <a:stretch>
            <a:fillRect/>
          </a:stretch>
        </p:blipFill>
        <p:spPr>
          <a:xfrm>
            <a:off x="111356" y="2214879"/>
            <a:ext cx="7282268" cy="4351338"/>
          </a:xfrm>
        </p:spPr>
      </p:pic>
    </p:spTree>
    <p:extLst>
      <p:ext uri="{BB962C8B-B14F-4D97-AF65-F5344CB8AC3E}">
        <p14:creationId xmlns:p14="http://schemas.microsoft.com/office/powerpoint/2010/main" val="163423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86CF76F-5F61-4372-83FF-FB3FDA8A1723}"/>
              </a:ext>
            </a:extLst>
          </p:cNvPr>
          <p:cNvSpPr>
            <a:spLocks noGrp="1"/>
          </p:cNvSpPr>
          <p:nvPr>
            <p:ph type="title"/>
          </p:nvPr>
        </p:nvSpPr>
        <p:spPr>
          <a:xfrm>
            <a:off x="838200" y="175551"/>
            <a:ext cx="4707671" cy="1225650"/>
          </a:xfrm>
        </p:spPr>
        <p:txBody>
          <a:bodyPr anchor="b">
            <a:normAutofit/>
          </a:bodyPr>
          <a:lstStyle/>
          <a:p>
            <a:r>
              <a:rPr lang="en-US" sz="4000" dirty="0">
                <a:solidFill>
                  <a:schemeClr val="bg1"/>
                </a:solidFill>
                <a:latin typeface="Times New Roman"/>
                <a:cs typeface="Calibri Light"/>
              </a:rPr>
              <a:t>CONTENTS</a:t>
            </a:r>
            <a:endParaRPr lang="en-US" sz="4000" dirty="0">
              <a:solidFill>
                <a:schemeClr val="bg1"/>
              </a:solidFill>
              <a:latin typeface="Times New Roman"/>
              <a:cs typeface="Times New Roman"/>
            </a:endParaRPr>
          </a:p>
        </p:txBody>
      </p:sp>
      <p:cxnSp>
        <p:nvCxnSpPr>
          <p:cNvPr id="20" name="Straight Connector 1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07EA01-1D80-4315-A5FB-040F8BE3E530}"/>
              </a:ext>
            </a:extLst>
          </p:cNvPr>
          <p:cNvSpPr>
            <a:spLocks noGrp="1"/>
          </p:cNvSpPr>
          <p:nvPr>
            <p:ph idx="1"/>
          </p:nvPr>
        </p:nvSpPr>
        <p:spPr>
          <a:xfrm>
            <a:off x="897769" y="1449117"/>
            <a:ext cx="4586513" cy="3647710"/>
          </a:xfrm>
        </p:spPr>
        <p:txBody>
          <a:bodyPr vert="horz" lIns="91440" tIns="45720" rIns="91440" bIns="45720" rtlCol="0" anchor="t">
            <a:noAutofit/>
          </a:bodyPr>
          <a:lstStyle/>
          <a:p>
            <a:pPr marL="0" indent="0">
              <a:buNone/>
            </a:pPr>
            <a:endParaRPr lang="en-US" sz="2400" dirty="0">
              <a:solidFill>
                <a:schemeClr val="bg1"/>
              </a:solidFill>
              <a:latin typeface="Times New Roman"/>
              <a:ea typeface="+mn-lt"/>
              <a:cs typeface="+mn-lt"/>
            </a:endParaRPr>
          </a:p>
          <a:p>
            <a:r>
              <a:rPr lang="en-US" sz="2400" dirty="0">
                <a:solidFill>
                  <a:schemeClr val="bg1"/>
                </a:solidFill>
                <a:latin typeface="Times New Roman"/>
                <a:ea typeface="+mn-lt"/>
                <a:cs typeface="+mn-lt"/>
              </a:rPr>
              <a:t>Block diagram</a:t>
            </a:r>
          </a:p>
          <a:p>
            <a:r>
              <a:rPr lang="en-US" sz="2400">
                <a:solidFill>
                  <a:schemeClr val="bg1"/>
                </a:solidFill>
                <a:latin typeface="Times New Roman"/>
                <a:ea typeface="+mn-lt"/>
                <a:cs typeface="Calibri"/>
              </a:rPr>
              <a:t>Softwares and hardwares required</a:t>
            </a:r>
            <a:endParaRPr lang="en-US" sz="2400" dirty="0">
              <a:solidFill>
                <a:schemeClr val="bg1"/>
              </a:solidFill>
              <a:latin typeface="Times New Roman"/>
              <a:ea typeface="+mn-lt"/>
              <a:cs typeface="Calibri"/>
            </a:endParaRPr>
          </a:p>
          <a:p>
            <a:r>
              <a:rPr lang="en-US" sz="2400" dirty="0">
                <a:solidFill>
                  <a:schemeClr val="bg1"/>
                </a:solidFill>
                <a:latin typeface="Times New Roman"/>
                <a:ea typeface="+mn-lt"/>
                <a:cs typeface="Times New Roman"/>
              </a:rPr>
              <a:t>Introduction of </a:t>
            </a:r>
            <a:r>
              <a:rPr lang="en-US" sz="2400" dirty="0" err="1">
                <a:solidFill>
                  <a:schemeClr val="bg1"/>
                </a:solidFill>
                <a:latin typeface="Times New Roman"/>
                <a:ea typeface="+mn-lt"/>
                <a:cs typeface="Times New Roman"/>
              </a:rPr>
              <a:t>Thingspeak</a:t>
            </a:r>
            <a:endParaRPr lang="en-US" sz="2400">
              <a:solidFill>
                <a:schemeClr val="bg1"/>
              </a:solidFill>
              <a:latin typeface="Times New Roman"/>
              <a:ea typeface="+mn-lt"/>
              <a:cs typeface="Times New Roman"/>
            </a:endParaRPr>
          </a:p>
          <a:p>
            <a:r>
              <a:rPr lang="en-US" sz="2400">
                <a:solidFill>
                  <a:schemeClr val="bg1"/>
                </a:solidFill>
                <a:latin typeface="Times New Roman"/>
                <a:cs typeface="Calibri"/>
              </a:rPr>
              <a:t>Setting up thingspeak</a:t>
            </a:r>
          </a:p>
          <a:p>
            <a:r>
              <a:rPr lang="en-US" sz="2400">
                <a:solidFill>
                  <a:schemeClr val="bg1"/>
                </a:solidFill>
                <a:latin typeface="Times New Roman"/>
                <a:ea typeface="+mn-lt"/>
                <a:cs typeface="Times New Roman"/>
              </a:rPr>
              <a:t>Protocols used</a:t>
            </a:r>
            <a:endParaRPr lang="en-US" sz="2400" dirty="0">
              <a:solidFill>
                <a:schemeClr val="bg1"/>
              </a:solidFill>
              <a:latin typeface="Times New Roman"/>
              <a:ea typeface="+mn-lt"/>
              <a:cs typeface="Times New Roman"/>
            </a:endParaRPr>
          </a:p>
          <a:p>
            <a:r>
              <a:rPr lang="en-US" sz="2400">
                <a:solidFill>
                  <a:schemeClr val="bg1"/>
                </a:solidFill>
                <a:latin typeface="Times New Roman"/>
                <a:ea typeface="+mn-lt"/>
                <a:cs typeface="+mn-lt"/>
              </a:rPr>
              <a:t>Hardware details</a:t>
            </a:r>
            <a:endParaRPr lang="en-US" sz="2400">
              <a:solidFill>
                <a:schemeClr val="bg1"/>
              </a:solidFill>
              <a:latin typeface="Times New Roman"/>
              <a:cs typeface="Times New Roman"/>
            </a:endParaRPr>
          </a:p>
          <a:p>
            <a:r>
              <a:rPr lang="en-US" sz="2400" dirty="0">
                <a:solidFill>
                  <a:schemeClr val="bg1"/>
                </a:solidFill>
                <a:latin typeface="Times New Roman"/>
                <a:ea typeface="+mn-lt"/>
                <a:cs typeface="+mn-lt"/>
              </a:rPr>
              <a:t>Coding steps</a:t>
            </a:r>
            <a:endParaRPr lang="en-US" sz="2400" dirty="0">
              <a:solidFill>
                <a:schemeClr val="bg1"/>
              </a:solidFill>
              <a:latin typeface="Times New Roman"/>
              <a:cs typeface="Times New Roman"/>
            </a:endParaRPr>
          </a:p>
          <a:p>
            <a:r>
              <a:rPr lang="en-US" sz="2400" dirty="0">
                <a:solidFill>
                  <a:schemeClr val="bg1"/>
                </a:solidFill>
                <a:latin typeface="Times New Roman"/>
                <a:ea typeface="+mn-lt"/>
                <a:cs typeface="+mn-lt"/>
              </a:rPr>
              <a:t>Conclusion</a:t>
            </a:r>
            <a:endParaRPr lang="en-US" sz="2400" dirty="0">
              <a:solidFill>
                <a:schemeClr val="bg1"/>
              </a:solidFill>
              <a:latin typeface="Times New Roman"/>
              <a:cs typeface="Calibri"/>
            </a:endParaRPr>
          </a:p>
          <a:p>
            <a:r>
              <a:rPr lang="en-US" sz="2400" dirty="0">
                <a:solidFill>
                  <a:schemeClr val="bg1"/>
                </a:solidFill>
                <a:latin typeface="Times New Roman"/>
                <a:ea typeface="+mn-lt"/>
                <a:cs typeface="+mn-lt"/>
              </a:rPr>
              <a:t>References.</a:t>
            </a:r>
            <a:endParaRPr lang="en-US" sz="2400" dirty="0">
              <a:solidFill>
                <a:schemeClr val="bg1"/>
              </a:solidFill>
              <a:latin typeface="Times New Roman"/>
              <a:cs typeface="Times New Roman"/>
            </a:endParaRPr>
          </a:p>
          <a:p>
            <a:endParaRPr lang="en-US" sz="2400" dirty="0">
              <a:solidFill>
                <a:schemeClr val="bg1"/>
              </a:solidFill>
              <a:latin typeface="Times New Roman"/>
              <a:cs typeface="Calibri"/>
            </a:endParaRPr>
          </a:p>
        </p:txBody>
      </p:sp>
      <p:cxnSp>
        <p:nvCxnSpPr>
          <p:cNvPr id="22" name="Straight Connector 2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CPU with binary numbers and blueprint">
            <a:extLst>
              <a:ext uri="{FF2B5EF4-FFF2-40B4-BE49-F238E27FC236}">
                <a16:creationId xmlns:a16="http://schemas.microsoft.com/office/drawing/2014/main" id="{468FBB6C-755F-4FF8-8A75-73D2B338A284}"/>
              </a:ext>
            </a:extLst>
          </p:cNvPr>
          <p:cNvPicPr>
            <a:picLocks noChangeAspect="1"/>
          </p:cNvPicPr>
          <p:nvPr/>
        </p:nvPicPr>
        <p:blipFill rotWithShape="1">
          <a:blip r:embed="rId2"/>
          <a:srcRect l="29230" r="24292"/>
          <a:stretch/>
        </p:blipFill>
        <p:spPr>
          <a:xfrm>
            <a:off x="6151642" y="10"/>
            <a:ext cx="6040358" cy="6857990"/>
          </a:xfrm>
          <a:prstGeom prst="rect">
            <a:avLst/>
          </a:prstGeom>
        </p:spPr>
      </p:pic>
    </p:spTree>
    <p:extLst>
      <p:ext uri="{BB962C8B-B14F-4D97-AF65-F5344CB8AC3E}">
        <p14:creationId xmlns:p14="http://schemas.microsoft.com/office/powerpoint/2010/main" val="1992870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67B23-4F26-4F3F-BB48-4DD7B7151C5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EXECUTION</a:t>
            </a: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chart&#10;&#10;Description automatically generated">
            <a:extLst>
              <a:ext uri="{FF2B5EF4-FFF2-40B4-BE49-F238E27FC236}">
                <a16:creationId xmlns:a16="http://schemas.microsoft.com/office/drawing/2014/main" id="{719E3C04-A9F7-4686-BC4B-9D62E7116483}"/>
              </a:ext>
            </a:extLst>
          </p:cNvPr>
          <p:cNvPicPr>
            <a:picLocks noGrp="1" noChangeAspect="1"/>
          </p:cNvPicPr>
          <p:nvPr>
            <p:ph idx="1"/>
          </p:nvPr>
        </p:nvPicPr>
        <p:blipFill rotWithShape="1">
          <a:blip r:embed="rId2"/>
          <a:srcRect r="10951" b="-1"/>
          <a:stretch/>
        </p:blipFill>
        <p:spPr>
          <a:xfrm>
            <a:off x="228936" y="427205"/>
            <a:ext cx="8111511" cy="5556962"/>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34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E7453-03FF-48C9-A890-948DD4A31F85}"/>
              </a:ext>
            </a:extLst>
          </p:cNvPr>
          <p:cNvSpPr>
            <a:spLocks noGrp="1"/>
          </p:cNvSpPr>
          <p:nvPr>
            <p:ph type="title"/>
          </p:nvPr>
        </p:nvSpPr>
        <p:spPr>
          <a:xfrm>
            <a:off x="838200" y="894027"/>
            <a:ext cx="3494362" cy="4782873"/>
          </a:xfrm>
        </p:spPr>
        <p:txBody>
          <a:bodyPr>
            <a:normAutofit/>
          </a:bodyPr>
          <a:lstStyle/>
          <a:p>
            <a:pPr algn="r"/>
            <a:r>
              <a:rPr lang="en-US" sz="3700">
                <a:solidFill>
                  <a:schemeClr val="bg1"/>
                </a:solidFill>
                <a:latin typeface="Times New Roman"/>
                <a:cs typeface="Calibri Light"/>
              </a:rPr>
              <a:t>CONCLUSION</a:t>
            </a:r>
            <a:endParaRPr lang="en-US" sz="3700">
              <a:solidFill>
                <a:schemeClr val="bg1"/>
              </a:solidFill>
              <a:latin typeface="Times New Roman"/>
              <a:cs typeface="Times New Roman"/>
            </a:endParaRP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23E24D-D4EC-4D8F-B206-BEA8D1831681}"/>
              </a:ext>
            </a:extLst>
          </p:cNvPr>
          <p:cNvSpPr>
            <a:spLocks noGrp="1"/>
          </p:cNvSpPr>
          <p:nvPr>
            <p:ph idx="1"/>
          </p:nvPr>
        </p:nvSpPr>
        <p:spPr>
          <a:xfrm>
            <a:off x="4976032" y="894027"/>
            <a:ext cx="6377768" cy="4782873"/>
          </a:xfrm>
        </p:spPr>
        <p:txBody>
          <a:bodyPr vert="horz" lIns="91440" tIns="45720" rIns="91440" bIns="45720" rtlCol="0" anchor="ctr">
            <a:normAutofit/>
          </a:bodyPr>
          <a:lstStyle/>
          <a:p>
            <a:r>
              <a:rPr lang="en-US" sz="2400">
                <a:solidFill>
                  <a:schemeClr val="bg1"/>
                </a:solidFill>
                <a:latin typeface="Times New Roman"/>
                <a:cs typeface="Calibri"/>
              </a:rPr>
              <a:t>From this task we were able to interface </a:t>
            </a:r>
            <a:r>
              <a:rPr lang="en-US" sz="2400" err="1">
                <a:solidFill>
                  <a:schemeClr val="bg1"/>
                </a:solidFill>
                <a:latin typeface="Times New Roman"/>
                <a:cs typeface="Calibri"/>
              </a:rPr>
              <a:t>Thingspeak</a:t>
            </a:r>
            <a:r>
              <a:rPr lang="en-US" sz="2400">
                <a:solidFill>
                  <a:schemeClr val="bg1"/>
                </a:solidFill>
                <a:latin typeface="Times New Roman"/>
                <a:cs typeface="Calibri"/>
              </a:rPr>
              <a:t> service with  </a:t>
            </a:r>
            <a:r>
              <a:rPr lang="en-US" sz="2400" err="1">
                <a:solidFill>
                  <a:schemeClr val="bg1"/>
                </a:solidFill>
                <a:latin typeface="Times New Roman"/>
                <a:cs typeface="Calibri"/>
              </a:rPr>
              <a:t>Beaglebone</a:t>
            </a:r>
            <a:r>
              <a:rPr lang="en-US" sz="2400">
                <a:solidFill>
                  <a:schemeClr val="bg1"/>
                </a:solidFill>
                <a:latin typeface="Times New Roman"/>
                <a:cs typeface="Calibri"/>
              </a:rPr>
              <a:t> black with the help of ESP8266 node </a:t>
            </a:r>
            <a:r>
              <a:rPr lang="en-US" sz="2400" err="1">
                <a:solidFill>
                  <a:schemeClr val="bg1"/>
                </a:solidFill>
                <a:latin typeface="Times New Roman"/>
                <a:cs typeface="Calibri"/>
              </a:rPr>
              <a:t>mcu</a:t>
            </a:r>
            <a:r>
              <a:rPr lang="en-US" sz="2400">
                <a:solidFill>
                  <a:schemeClr val="bg1"/>
                </a:solidFill>
                <a:latin typeface="Times New Roman"/>
                <a:cs typeface="Calibri"/>
              </a:rPr>
              <a:t>.</a:t>
            </a:r>
          </a:p>
          <a:p>
            <a:r>
              <a:rPr lang="en-US" sz="2400">
                <a:solidFill>
                  <a:schemeClr val="bg1"/>
                </a:solidFill>
                <a:latin typeface="Times New Roman"/>
                <a:cs typeface="Calibri"/>
              </a:rPr>
              <a:t>We were able to see the overspeed car count get updated in </a:t>
            </a:r>
            <a:r>
              <a:rPr lang="en-US" sz="2400" err="1">
                <a:solidFill>
                  <a:schemeClr val="bg1"/>
                </a:solidFill>
                <a:latin typeface="Times New Roman"/>
                <a:cs typeface="Calibri"/>
              </a:rPr>
              <a:t>Thingspeak</a:t>
            </a:r>
            <a:r>
              <a:rPr lang="en-US" sz="2400">
                <a:solidFill>
                  <a:schemeClr val="bg1"/>
                </a:solidFill>
                <a:latin typeface="Times New Roman"/>
                <a:cs typeface="Calibri"/>
              </a:rPr>
              <a:t> and can be seen with respect to date </a:t>
            </a:r>
          </a:p>
          <a:p>
            <a:endParaRPr lang="en-US" sz="2400" dirty="0">
              <a:solidFill>
                <a:schemeClr val="bg1"/>
              </a:solidFill>
              <a:latin typeface="Times New Roman"/>
              <a:cs typeface="Calibri"/>
            </a:endParaRPr>
          </a:p>
        </p:txBody>
      </p:sp>
    </p:spTree>
    <p:extLst>
      <p:ext uri="{BB962C8B-B14F-4D97-AF65-F5344CB8AC3E}">
        <p14:creationId xmlns:p14="http://schemas.microsoft.com/office/powerpoint/2010/main" val="19889744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7F54-A9D5-4423-A11B-FE09DA052705}"/>
              </a:ext>
            </a:extLst>
          </p:cNvPr>
          <p:cNvSpPr>
            <a:spLocks noGrp="1"/>
          </p:cNvSpPr>
          <p:nvPr>
            <p:ph type="title"/>
          </p:nvPr>
        </p:nvSpPr>
        <p:spPr/>
        <p:txBody>
          <a:bodyPr/>
          <a:lstStyle/>
          <a:p>
            <a:pPr algn="ctr"/>
            <a:r>
              <a:rPr lang="en-US" dirty="0">
                <a:latin typeface="Times New Roman"/>
                <a:cs typeface="Calibri Light"/>
              </a:rPr>
              <a:t>REFERENCE</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BBE56ACF-C953-48A6-9382-42F2F37F86E1}"/>
              </a:ext>
            </a:extLst>
          </p:cNvPr>
          <p:cNvSpPr>
            <a:spLocks noGrp="1"/>
          </p:cNvSpPr>
          <p:nvPr>
            <p:ph idx="1"/>
          </p:nvPr>
        </p:nvSpPr>
        <p:spPr>
          <a:xfrm>
            <a:off x="521898" y="1423059"/>
            <a:ext cx="11004430" cy="5070205"/>
          </a:xfrm>
        </p:spPr>
        <p:txBody>
          <a:bodyPr vert="horz" lIns="91440" tIns="45720" rIns="91440" bIns="45720" rtlCol="0" anchor="t">
            <a:normAutofit/>
          </a:bodyPr>
          <a:lstStyle/>
          <a:p>
            <a:pPr algn="just"/>
            <a:r>
              <a:rPr lang="en-US" sz="2400" dirty="0">
                <a:latin typeface="Times New Roman"/>
                <a:ea typeface="+mn-lt"/>
                <a:cs typeface="+mn-lt"/>
              </a:rPr>
              <a:t>Establishing </a:t>
            </a:r>
            <a:r>
              <a:rPr lang="en-US" sz="2400" err="1">
                <a:latin typeface="Times New Roman"/>
                <a:ea typeface="+mn-lt"/>
                <a:cs typeface="+mn-lt"/>
              </a:rPr>
              <a:t>wifi</a:t>
            </a:r>
            <a:r>
              <a:rPr lang="en-US" sz="2400" dirty="0">
                <a:latin typeface="Times New Roman"/>
                <a:ea typeface="+mn-lt"/>
                <a:cs typeface="+mn-lt"/>
              </a:rPr>
              <a:t> connection.(</a:t>
            </a:r>
            <a:r>
              <a:rPr lang="en-US" sz="2400" err="1">
                <a:latin typeface="Times New Roman"/>
                <a:ea typeface="+mn-lt"/>
                <a:cs typeface="+mn-lt"/>
              </a:rPr>
              <a:t>n.d</a:t>
            </a:r>
            <a:r>
              <a:rPr lang="en-US" sz="2400" dirty="0">
                <a:latin typeface="Times New Roman"/>
                <a:ea typeface="+mn-lt"/>
                <a:cs typeface="+mn-lt"/>
              </a:rPr>
              <a:t>). Retrieved from: </a:t>
            </a:r>
            <a:r>
              <a:rPr lang="en-US" sz="2400" dirty="0">
                <a:latin typeface="Times New Roman"/>
                <a:ea typeface="+mn-lt"/>
                <a:cs typeface="+mn-lt"/>
                <a:hlinkClick r:id="rId2"/>
              </a:rPr>
              <a:t>https://tttapa.github.io/ESP8266/Chap07%20-%20Wi-Fi%20Connections.html</a:t>
            </a:r>
            <a:endParaRPr lang="en-US" sz="2400" dirty="0">
              <a:latin typeface="Times New Roman"/>
              <a:cs typeface="Calibri" panose="020F0502020204030204"/>
            </a:endParaRPr>
          </a:p>
          <a:p>
            <a:pPr algn="just"/>
            <a:r>
              <a:rPr lang="en-US" sz="2400" dirty="0">
                <a:latin typeface="Times New Roman"/>
                <a:cs typeface="Calibri" panose="020F0502020204030204"/>
              </a:rPr>
              <a:t>Trevor's electronic blog.(</a:t>
            </a:r>
            <a:r>
              <a:rPr lang="en-US" sz="2400" err="1">
                <a:latin typeface="Times New Roman"/>
                <a:cs typeface="Calibri" panose="020F0502020204030204"/>
              </a:rPr>
              <a:t>n.d</a:t>
            </a:r>
            <a:r>
              <a:rPr lang="en-US" sz="2400" dirty="0">
                <a:latin typeface="Times New Roman"/>
                <a:cs typeface="Calibri" panose="020F0502020204030204"/>
              </a:rPr>
              <a:t>). How to get UART serial port working on </a:t>
            </a:r>
            <a:r>
              <a:rPr lang="en-US" sz="2400" err="1">
                <a:latin typeface="Times New Roman"/>
                <a:cs typeface="Calibri" panose="020F0502020204030204"/>
              </a:rPr>
              <a:t>beaglebone</a:t>
            </a:r>
            <a:r>
              <a:rPr lang="en-US" sz="2400" dirty="0">
                <a:latin typeface="Times New Roman"/>
                <a:cs typeface="Calibri" panose="020F0502020204030204"/>
              </a:rPr>
              <a:t> black. Retrieved from </a:t>
            </a:r>
            <a:r>
              <a:rPr lang="en-US" sz="2400" dirty="0">
                <a:latin typeface="Times New Roman"/>
                <a:ea typeface="+mn-lt"/>
                <a:cs typeface="+mn-lt"/>
                <a:hlinkClick r:id="rId3"/>
              </a:rPr>
              <a:t>https://electronics.trev.id.au/2018/02/09/get-uart-serial-ports-working-beaglebone-black/</a:t>
            </a:r>
            <a:endParaRPr lang="en-US" sz="2400" dirty="0">
              <a:latin typeface="Times New Roman"/>
              <a:cs typeface="Calibri" panose="020F0502020204030204"/>
            </a:endParaRPr>
          </a:p>
          <a:p>
            <a:pPr algn="just"/>
            <a:r>
              <a:rPr lang="en-US" sz="2400">
                <a:latin typeface="Times New Roman"/>
                <a:ea typeface="+mn-lt"/>
                <a:cs typeface="+mn-lt"/>
              </a:rPr>
              <a:t>Dorn, C(April 23). Setup a Node MCU to communicate with thingspeak. Retrieved from </a:t>
            </a:r>
            <a:r>
              <a:rPr lang="en-US" sz="2400" dirty="0">
                <a:latin typeface="Times New Roman"/>
                <a:ea typeface="+mn-lt"/>
                <a:cs typeface="+mn-lt"/>
                <a:hlinkClick r:id="rId4"/>
              </a:rPr>
              <a:t>https://medium.com/@chardorn/set-up-a-nodemcu-to-communicate-with-thingspeak-using-mqtt-fbad7556a5bc</a:t>
            </a:r>
            <a:endParaRPr lang="en-US" sz="2400" dirty="0">
              <a:latin typeface="Times New Roman"/>
              <a:ea typeface="+mn-lt"/>
              <a:cs typeface="+mn-lt"/>
            </a:endParaRPr>
          </a:p>
          <a:p>
            <a:pPr algn="just"/>
            <a:r>
              <a:rPr lang="en-US" sz="2400" dirty="0">
                <a:latin typeface="Times New Roman"/>
                <a:cs typeface="Calibri" panose="020F0502020204030204"/>
              </a:rPr>
              <a:t>Technical Hub(2020, April 18). MQTT vs HTTP. Retrieved from </a:t>
            </a:r>
            <a:r>
              <a:rPr lang="en-US" sz="2400" dirty="0">
                <a:latin typeface="Times New Roman"/>
                <a:ea typeface="+mn-lt"/>
                <a:cs typeface="+mn-lt"/>
                <a:hlinkClick r:id="rId5"/>
              </a:rPr>
              <a:t>https://www.youtube.com/watch?v=1ujAX-sunQc</a:t>
            </a:r>
            <a:endParaRPr lang="en-US" sz="2400" dirty="0">
              <a:latin typeface="Times New Roman"/>
              <a:cs typeface="Calibri" panose="020F0502020204030204"/>
            </a:endParaRPr>
          </a:p>
          <a:p>
            <a:pPr algn="just"/>
            <a:r>
              <a:rPr lang="en-US" sz="2400">
                <a:latin typeface="Times New Roman"/>
                <a:cs typeface="Times New Roman"/>
              </a:rPr>
              <a:t>Robo india (n.d.).NodeMCU data upload on Thingspeak on Arduino IDE. Retrieved from </a:t>
            </a:r>
            <a:r>
              <a:rPr lang="en-US" sz="2400" dirty="0">
                <a:latin typeface="Times New Roman"/>
                <a:cs typeface="Times New Roman"/>
                <a:hlinkClick r:id="rId6"/>
              </a:rPr>
              <a:t>https://roboindia.com/tutorials/nodemcu-dht11-thingspeak-data-upload/</a:t>
            </a:r>
            <a:endParaRPr lang="en-US" sz="2400" dirty="0">
              <a:latin typeface="Times New Roman"/>
              <a:cs typeface="Calibri" panose="020F0502020204030204"/>
            </a:endParaRPr>
          </a:p>
          <a:p>
            <a:pPr algn="just"/>
            <a:endParaRPr lang="en-US" sz="2400" dirty="0">
              <a:latin typeface="Times New Roman"/>
              <a:cs typeface="Calibri" panose="020F0502020204030204"/>
            </a:endParaRPr>
          </a:p>
          <a:p>
            <a:pPr algn="just"/>
            <a:endParaRPr lang="en-US" sz="2400" dirty="0">
              <a:latin typeface="Times New Roman"/>
              <a:ea typeface="+mn-lt"/>
              <a:cs typeface="+mn-lt"/>
            </a:endParaRPr>
          </a:p>
          <a:p>
            <a:pPr algn="just"/>
            <a:endParaRPr lang="en-US" sz="2400" dirty="0">
              <a:latin typeface="Times New Roman"/>
              <a:cs typeface="Calibri" panose="020F0502020204030204"/>
            </a:endParaRPr>
          </a:p>
          <a:p>
            <a:pPr algn="just"/>
            <a:endParaRPr lang="en-US" sz="2400" dirty="0">
              <a:latin typeface="Times New Roman"/>
              <a:cs typeface="Calibri" panose="020F0502020204030204"/>
            </a:endParaRPr>
          </a:p>
          <a:p>
            <a:pPr algn="just"/>
            <a:endParaRPr lang="en-US" sz="2400" dirty="0">
              <a:latin typeface="Times New Roman"/>
              <a:cs typeface="Calibri" panose="020F0502020204030204"/>
            </a:endParaRPr>
          </a:p>
          <a:p>
            <a:pPr algn="just"/>
            <a:endParaRPr lang="en-US" sz="2400" dirty="0">
              <a:latin typeface="Times New Roman"/>
              <a:cs typeface="Calibri" panose="020F0502020204030204"/>
            </a:endParaRPr>
          </a:p>
          <a:p>
            <a:pPr marL="0" indent="0" algn="just">
              <a:buNone/>
            </a:pPr>
            <a:endParaRPr lang="en-US" sz="2400" dirty="0">
              <a:latin typeface="Times New Roman"/>
              <a:cs typeface="Calibri" panose="020F0502020204030204"/>
            </a:endParaRPr>
          </a:p>
          <a:p>
            <a:pPr algn="just"/>
            <a:endParaRPr lang="en-US" sz="2400" dirty="0">
              <a:latin typeface="Times New Roman"/>
              <a:cs typeface="Calibri" panose="020F0502020204030204"/>
            </a:endParaRPr>
          </a:p>
          <a:p>
            <a:pPr algn="just"/>
            <a:endParaRPr lang="en-US" sz="2400" dirty="0">
              <a:latin typeface="Times New Roman"/>
              <a:cs typeface="Calibri" panose="020F0502020204030204"/>
            </a:endParaRPr>
          </a:p>
        </p:txBody>
      </p:sp>
    </p:spTree>
    <p:extLst>
      <p:ext uri="{BB962C8B-B14F-4D97-AF65-F5344CB8AC3E}">
        <p14:creationId xmlns:p14="http://schemas.microsoft.com/office/powerpoint/2010/main" val="3811643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D5F2-AFCC-42F4-8856-D1643096CB8A}"/>
              </a:ext>
            </a:extLst>
          </p:cNvPr>
          <p:cNvSpPr>
            <a:spLocks noGrp="1"/>
          </p:cNvSpPr>
          <p:nvPr>
            <p:ph type="title"/>
          </p:nvPr>
        </p:nvSpPr>
        <p:spPr>
          <a:xfrm>
            <a:off x="824089" y="139347"/>
            <a:ext cx="10515600" cy="1325563"/>
          </a:xfrm>
        </p:spPr>
        <p:txBody>
          <a:bodyPr>
            <a:normAutofit/>
          </a:bodyPr>
          <a:lstStyle/>
          <a:p>
            <a:r>
              <a:rPr lang="en-US" sz="4000">
                <a:latin typeface="Times New Roman"/>
                <a:cs typeface="Calibri Light"/>
              </a:rPr>
              <a:t>CONTD...</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C96C985F-94C2-4708-B7F1-5ED42ECCB50C}"/>
              </a:ext>
            </a:extLst>
          </p:cNvPr>
          <p:cNvSpPr>
            <a:spLocks noGrp="1"/>
          </p:cNvSpPr>
          <p:nvPr>
            <p:ph idx="1"/>
          </p:nvPr>
        </p:nvSpPr>
        <p:spPr>
          <a:xfrm>
            <a:off x="824089" y="1289403"/>
            <a:ext cx="10529711" cy="5056893"/>
          </a:xfrm>
        </p:spPr>
        <p:txBody>
          <a:bodyPr vert="horz" lIns="91440" tIns="45720" rIns="91440" bIns="45720" rtlCol="0" anchor="t">
            <a:normAutofit/>
          </a:bodyPr>
          <a:lstStyle/>
          <a:p>
            <a:r>
              <a:rPr lang="en-US" sz="2400" dirty="0" err="1">
                <a:latin typeface="Times New Roman"/>
                <a:cs typeface="Times New Roman"/>
              </a:rPr>
              <a:t>Tutorialspoint</a:t>
            </a:r>
            <a:r>
              <a:rPr lang="en-US" sz="2400" dirty="0">
                <a:latin typeface="Times New Roman"/>
                <a:cs typeface="Times New Roman"/>
              </a:rPr>
              <a:t>. (</a:t>
            </a:r>
            <a:r>
              <a:rPr lang="en-US" sz="2400" dirty="0" err="1">
                <a:latin typeface="Times New Roman"/>
                <a:cs typeface="Times New Roman"/>
              </a:rPr>
              <a:t>n.d</a:t>
            </a:r>
            <a:r>
              <a:rPr lang="en-US" sz="2400" dirty="0">
                <a:latin typeface="Times New Roman"/>
                <a:cs typeface="Times New Roman"/>
              </a:rPr>
              <a:t>). C library function </a:t>
            </a:r>
            <a:r>
              <a:rPr lang="en-US" sz="2400" dirty="0" err="1">
                <a:latin typeface="Times New Roman"/>
                <a:cs typeface="Times New Roman"/>
              </a:rPr>
              <a:t>memset</a:t>
            </a:r>
            <a:r>
              <a:rPr lang="en-US" sz="2400" dirty="0">
                <a:latin typeface="Times New Roman"/>
                <a:cs typeface="Times New Roman"/>
              </a:rPr>
              <a:t>(). Retrieved from </a:t>
            </a:r>
            <a:r>
              <a:rPr lang="en-US" sz="2400" dirty="0">
                <a:latin typeface="Times New Roman"/>
                <a:cs typeface="Times New Roman"/>
                <a:hlinkClick r:id="rId2"/>
              </a:rPr>
              <a:t>https://www.tutorialspoint.com/c_standard_library/c_function_memset.htm</a:t>
            </a:r>
            <a:endParaRPr lang="en-US" sz="2400">
              <a:latin typeface="Times New Roman"/>
              <a:ea typeface="+mn-lt"/>
              <a:cs typeface="+mn-lt"/>
            </a:endParaRPr>
          </a:p>
          <a:p>
            <a:pPr algn="just"/>
            <a:r>
              <a:rPr lang="en-US" sz="2400" dirty="0">
                <a:latin typeface="Times New Roman"/>
                <a:cs typeface="Times New Roman"/>
              </a:rPr>
              <a:t>MDN web docs. (</a:t>
            </a:r>
            <a:r>
              <a:rPr lang="en-US" sz="2400" err="1">
                <a:latin typeface="Times New Roman"/>
                <a:cs typeface="Times New Roman"/>
              </a:rPr>
              <a:t>n.d</a:t>
            </a:r>
            <a:r>
              <a:rPr lang="en-US" sz="2400" dirty="0">
                <a:latin typeface="Times New Roman"/>
                <a:cs typeface="Times New Roman"/>
              </a:rPr>
              <a:t>). Http response status codes. Retrieved from </a:t>
            </a:r>
            <a:r>
              <a:rPr lang="en-US" sz="2400" dirty="0">
                <a:latin typeface="Times New Roman"/>
                <a:cs typeface="Times New Roman"/>
                <a:hlinkClick r:id="rId3"/>
              </a:rPr>
              <a:t>https://developer.mozilla.org/en-US/docs/Web/HTTP/Status</a:t>
            </a:r>
            <a:endParaRPr lang="en-US" sz="2400" dirty="0">
              <a:latin typeface="Times New Roman"/>
              <a:cs typeface="Times New Roman"/>
            </a:endParaRPr>
          </a:p>
          <a:p>
            <a:pPr algn="just"/>
            <a:r>
              <a:rPr lang="en-US" sz="2400" dirty="0">
                <a:latin typeface="Times New Roman"/>
                <a:cs typeface="Times New Roman"/>
              </a:rPr>
              <a:t>Neso Academy(2020, may 18). IEEE 802.11 Wireless fidelity(wi-fi). Retrieved from </a:t>
            </a:r>
            <a:r>
              <a:rPr lang="en-US" sz="2400" dirty="0">
                <a:latin typeface="Times New Roman"/>
                <a:cs typeface="Times New Roman"/>
                <a:hlinkClick r:id="rId4"/>
              </a:rPr>
              <a:t>https://www.youtube.com/watch?v=t3FVP5wuG4g</a:t>
            </a:r>
            <a:endParaRPr lang="en-US" sz="2400" dirty="0">
              <a:latin typeface="Times New Roman"/>
              <a:cs typeface="Times New Roman"/>
            </a:endParaRPr>
          </a:p>
          <a:p>
            <a:pPr algn="just"/>
            <a:r>
              <a:rPr lang="en-US" sz="2400" err="1">
                <a:latin typeface="Times New Roman"/>
                <a:cs typeface="Times New Roman"/>
              </a:rPr>
              <a:t>Mathworks</a:t>
            </a:r>
            <a:r>
              <a:rPr lang="en-US" sz="2400" dirty="0">
                <a:latin typeface="Times New Roman"/>
                <a:cs typeface="Times New Roman"/>
              </a:rPr>
              <a:t>(2019, Sep 13). </a:t>
            </a:r>
            <a:r>
              <a:rPr lang="en-US" sz="2400" err="1">
                <a:latin typeface="Times New Roman"/>
                <a:cs typeface="Times New Roman"/>
              </a:rPr>
              <a:t>Thingspeak</a:t>
            </a:r>
            <a:r>
              <a:rPr lang="en-US" sz="2400" dirty="0">
                <a:latin typeface="Times New Roman"/>
                <a:cs typeface="Times New Roman"/>
              </a:rPr>
              <a:t>-Arduino. Retrieved from </a:t>
            </a:r>
            <a:r>
              <a:rPr lang="en-US" sz="2400" dirty="0">
                <a:latin typeface="Times New Roman"/>
                <a:ea typeface="+mn-lt"/>
                <a:cs typeface="+mn-lt"/>
                <a:hlinkClick r:id="rId5"/>
              </a:rPr>
              <a:t>https://github.com/mathworks/thingspeak-arduino</a:t>
            </a:r>
            <a:endParaRPr lang="en-US" sz="2400">
              <a:latin typeface="Times New Roman"/>
              <a:ea typeface="+mn-lt"/>
              <a:cs typeface="+mn-lt"/>
            </a:endParaRPr>
          </a:p>
          <a:p>
            <a:pPr algn="just"/>
            <a:r>
              <a:rPr lang="en-US" sz="2400" err="1">
                <a:latin typeface="Times New Roman"/>
                <a:cs typeface="Calibri"/>
              </a:rPr>
              <a:t>Xantium</a:t>
            </a:r>
            <a:r>
              <a:rPr lang="en-US" sz="2400" dirty="0">
                <a:latin typeface="Times New Roman"/>
                <a:cs typeface="Calibri"/>
              </a:rPr>
              <a:t>-enterprises(2015,sept 4).Serial port programming on </a:t>
            </a:r>
            <a:r>
              <a:rPr lang="en-US" sz="2400" err="1">
                <a:latin typeface="Times New Roman"/>
                <a:cs typeface="Calibri"/>
              </a:rPr>
              <a:t>linux</a:t>
            </a:r>
            <a:r>
              <a:rPr lang="en-US" sz="2400" dirty="0">
                <a:latin typeface="Times New Roman"/>
                <a:cs typeface="Calibri"/>
              </a:rPr>
              <a:t>. Retrieved from </a:t>
            </a:r>
            <a:r>
              <a:rPr lang="en-US" sz="2400" dirty="0">
                <a:latin typeface="Times New Roman"/>
                <a:ea typeface="+mn-lt"/>
                <a:cs typeface="+mn-lt"/>
                <a:hlinkClick r:id="rId6"/>
              </a:rPr>
              <a:t>https://github.com/xanthium-enterprises/Serial-Port-Programming-on-Linux/blob/master/USB2SERIAL_Read/Reciever%20(PC%20Side)/SerialPort_read.c</a:t>
            </a:r>
            <a:endParaRPr lang="en-US" sz="2400" dirty="0">
              <a:latin typeface="Times New Roman"/>
              <a:cs typeface="Calibri"/>
            </a:endParaRPr>
          </a:p>
          <a:p>
            <a:pPr algn="just"/>
            <a:endParaRPr lang="en-US" sz="2400" dirty="0">
              <a:latin typeface="Times New Roman"/>
              <a:cs typeface="Calibri"/>
            </a:endParaRPr>
          </a:p>
          <a:p>
            <a:pPr algn="just"/>
            <a:endParaRPr lang="en-US" sz="2400" dirty="0">
              <a:latin typeface="Times New Roman"/>
              <a:cs typeface="Calibri"/>
            </a:endParaRPr>
          </a:p>
          <a:p>
            <a:pPr algn="just"/>
            <a:endParaRPr lang="en-US" sz="2400" dirty="0">
              <a:latin typeface="Times New Roman"/>
              <a:cs typeface="Calibri"/>
            </a:endParaRPr>
          </a:p>
          <a:p>
            <a:endParaRPr lang="en-US" sz="2400" dirty="0">
              <a:latin typeface="Times New Roman"/>
              <a:cs typeface="Calibri"/>
            </a:endParaRPr>
          </a:p>
        </p:txBody>
      </p:sp>
    </p:spTree>
    <p:extLst>
      <p:ext uri="{BB962C8B-B14F-4D97-AF65-F5344CB8AC3E}">
        <p14:creationId xmlns:p14="http://schemas.microsoft.com/office/powerpoint/2010/main" val="370537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A79B3-C336-46C9-8B38-33537544E732}"/>
              </a:ext>
            </a:extLst>
          </p:cNvPr>
          <p:cNvSpPr>
            <a:spLocks noGrp="1"/>
          </p:cNvSpPr>
          <p:nvPr>
            <p:ph type="title"/>
          </p:nvPr>
        </p:nvSpPr>
        <p:spPr>
          <a:xfrm>
            <a:off x="866954" y="140281"/>
            <a:ext cx="11036778" cy="1564338"/>
          </a:xfrm>
        </p:spPr>
        <p:txBody>
          <a:bodyPr>
            <a:normAutofit/>
          </a:bodyPr>
          <a:lstStyle/>
          <a:p>
            <a:pPr algn="ctr"/>
            <a:r>
              <a:rPr lang="en-US" sz="4000">
                <a:latin typeface="Times New Roman"/>
                <a:cs typeface="Calibri Light"/>
              </a:rPr>
              <a:t>CAR OVER SPEED DETECTION SYSTEM</a:t>
            </a:r>
            <a:endParaRPr lang="en-US" sz="4000">
              <a:latin typeface="Times New Roman"/>
              <a:cs typeface="Times New Roman"/>
            </a:endParaRPr>
          </a:p>
        </p:txBody>
      </p:sp>
      <p:pic>
        <p:nvPicPr>
          <p:cNvPr id="5" name="Picture 5" descr="Diagram&#10;&#10;Description automatically generated">
            <a:extLst>
              <a:ext uri="{FF2B5EF4-FFF2-40B4-BE49-F238E27FC236}">
                <a16:creationId xmlns:a16="http://schemas.microsoft.com/office/drawing/2014/main" id="{6DA776CE-3497-4FFF-B61A-0EB74CB4EA7A}"/>
              </a:ext>
            </a:extLst>
          </p:cNvPr>
          <p:cNvPicPr>
            <a:picLocks noChangeAspect="1"/>
          </p:cNvPicPr>
          <p:nvPr/>
        </p:nvPicPr>
        <p:blipFill rotWithShape="1">
          <a:blip r:embed="rId2"/>
          <a:srcRect l="1982" r="5525" b="-3"/>
          <a:stretch/>
        </p:blipFill>
        <p:spPr>
          <a:xfrm>
            <a:off x="162464" y="1759723"/>
            <a:ext cx="4840149" cy="4549812"/>
          </a:xfrm>
          <a:prstGeom prst="rect">
            <a:avLst/>
          </a:prstGeom>
        </p:spPr>
      </p:pic>
      <p:pic>
        <p:nvPicPr>
          <p:cNvPr id="4" name="Picture 4" descr="Diagram&#10;&#10;Description automatically generated">
            <a:extLst>
              <a:ext uri="{FF2B5EF4-FFF2-40B4-BE49-F238E27FC236}">
                <a16:creationId xmlns:a16="http://schemas.microsoft.com/office/drawing/2014/main" id="{0EA0D76C-5F6B-4A90-9DDD-F984686C4622}"/>
              </a:ext>
            </a:extLst>
          </p:cNvPr>
          <p:cNvPicPr>
            <a:picLocks noChangeAspect="1"/>
          </p:cNvPicPr>
          <p:nvPr/>
        </p:nvPicPr>
        <p:blipFill rotWithShape="1">
          <a:blip r:embed="rId3"/>
          <a:srcRect r="1511" b="2"/>
          <a:stretch/>
        </p:blipFill>
        <p:spPr>
          <a:xfrm>
            <a:off x="5188940" y="1946628"/>
            <a:ext cx="7003461" cy="4362907"/>
          </a:xfrm>
          <a:prstGeom prst="rect">
            <a:avLst/>
          </a:prstGeom>
        </p:spPr>
      </p:pic>
    </p:spTree>
    <p:extLst>
      <p:ext uri="{BB962C8B-B14F-4D97-AF65-F5344CB8AC3E}">
        <p14:creationId xmlns:p14="http://schemas.microsoft.com/office/powerpoint/2010/main" val="390473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ight bulb glowing">
            <a:extLst>
              <a:ext uri="{FF2B5EF4-FFF2-40B4-BE49-F238E27FC236}">
                <a16:creationId xmlns:a16="http://schemas.microsoft.com/office/drawing/2014/main" id="{0AA6D126-649D-4493-9760-42B07363D776}"/>
              </a:ext>
            </a:extLst>
          </p:cNvPr>
          <p:cNvPicPr>
            <a:picLocks noChangeAspect="1"/>
          </p:cNvPicPr>
          <p:nvPr/>
        </p:nvPicPr>
        <p:blipFill rotWithShape="1">
          <a:blip r:embed="rId2"/>
          <a:srcRect l="1572" r="-2" b="-2"/>
          <a:stretch/>
        </p:blipFill>
        <p:spPr>
          <a:xfrm>
            <a:off x="603671" y="-1"/>
            <a:ext cx="11588329" cy="6857999"/>
          </a:xfrm>
          <a:prstGeom prst="rect">
            <a:avLst/>
          </a:prstGeom>
        </p:spPr>
      </p:pic>
      <p:sp>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86CF2-7A9C-45AB-A8FC-DCC96966088D}"/>
              </a:ext>
            </a:extLst>
          </p:cNvPr>
          <p:cNvSpPr>
            <a:spLocks noGrp="1"/>
          </p:cNvSpPr>
          <p:nvPr>
            <p:ph type="title"/>
          </p:nvPr>
        </p:nvSpPr>
        <p:spPr>
          <a:xfrm>
            <a:off x="1094762" y="146712"/>
            <a:ext cx="4205364" cy="2262538"/>
          </a:xfrm>
        </p:spPr>
        <p:txBody>
          <a:bodyPr>
            <a:normAutofit fontScale="90000"/>
          </a:bodyPr>
          <a:lstStyle/>
          <a:p>
            <a:r>
              <a:rPr lang="en-US" sz="3700" dirty="0">
                <a:solidFill>
                  <a:schemeClr val="bg1"/>
                </a:solidFill>
                <a:latin typeface="Times New Roman"/>
                <a:cs typeface="Calibri Light"/>
              </a:rPr>
              <a:t>SOFTWARE AND HARDWARES USED FOR INTERFACING THINGSPEAK</a:t>
            </a:r>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6"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E0F561-66AA-4409-AD13-8E044475A32E}"/>
              </a:ext>
            </a:extLst>
          </p:cNvPr>
          <p:cNvSpPr>
            <a:spLocks noGrp="1"/>
          </p:cNvSpPr>
          <p:nvPr>
            <p:ph idx="1"/>
          </p:nvPr>
        </p:nvSpPr>
        <p:spPr>
          <a:xfrm>
            <a:off x="950989" y="1671737"/>
            <a:ext cx="4464155" cy="5438278"/>
          </a:xfrm>
        </p:spPr>
        <p:txBody>
          <a:bodyPr vert="horz" lIns="91440" tIns="45720" rIns="91440" bIns="45720" rtlCol="0" anchor="ctr">
            <a:normAutofit/>
          </a:bodyPr>
          <a:lstStyle/>
          <a:p>
            <a:pPr marL="0" indent="0">
              <a:buNone/>
            </a:pPr>
            <a:endParaRPr lang="en-US" sz="2400" dirty="0">
              <a:solidFill>
                <a:schemeClr val="bg1"/>
              </a:solidFill>
              <a:latin typeface="Times New Roman"/>
              <a:cs typeface="Calibri"/>
            </a:endParaRPr>
          </a:p>
          <a:p>
            <a:r>
              <a:rPr lang="en-US" sz="2400" dirty="0">
                <a:solidFill>
                  <a:schemeClr val="bg1"/>
                </a:solidFill>
                <a:latin typeface="Times New Roman"/>
                <a:cs typeface="Calibri"/>
              </a:rPr>
              <a:t>ESP8266 Node MCU</a:t>
            </a:r>
            <a:endParaRPr lang="en-US" sz="2400">
              <a:solidFill>
                <a:schemeClr val="bg1"/>
              </a:solidFill>
              <a:latin typeface="Times New Roman"/>
              <a:cs typeface="Times New Roman"/>
            </a:endParaRPr>
          </a:p>
          <a:p>
            <a:r>
              <a:rPr lang="en-US" sz="2400" dirty="0" err="1">
                <a:solidFill>
                  <a:schemeClr val="bg1"/>
                </a:solidFill>
                <a:latin typeface="Times New Roman"/>
                <a:cs typeface="Calibri"/>
              </a:rPr>
              <a:t>Beaglebone</a:t>
            </a:r>
            <a:r>
              <a:rPr lang="en-US" sz="2400" dirty="0">
                <a:solidFill>
                  <a:schemeClr val="bg1"/>
                </a:solidFill>
                <a:latin typeface="Times New Roman"/>
                <a:cs typeface="Calibri"/>
              </a:rPr>
              <a:t> black</a:t>
            </a:r>
            <a:endParaRPr lang="en-US" sz="2400">
              <a:solidFill>
                <a:schemeClr val="bg1"/>
              </a:solidFill>
              <a:latin typeface="Times New Roman"/>
              <a:cs typeface="Calibri"/>
            </a:endParaRPr>
          </a:p>
          <a:p>
            <a:r>
              <a:rPr lang="en-US" sz="2400" dirty="0">
                <a:solidFill>
                  <a:schemeClr val="bg1"/>
                </a:solidFill>
                <a:latin typeface="Times New Roman"/>
                <a:cs typeface="Calibri"/>
              </a:rPr>
              <a:t>Connecting wires</a:t>
            </a:r>
            <a:endParaRPr lang="en-US" sz="2400">
              <a:solidFill>
                <a:schemeClr val="bg1"/>
              </a:solidFill>
              <a:latin typeface="Times New Roman"/>
              <a:cs typeface="Calibri"/>
            </a:endParaRPr>
          </a:p>
          <a:p>
            <a:r>
              <a:rPr lang="en-US" sz="2400" dirty="0">
                <a:solidFill>
                  <a:schemeClr val="bg1"/>
                </a:solidFill>
                <a:latin typeface="Times New Roman"/>
                <a:cs typeface="Calibri"/>
              </a:rPr>
              <a:t>Battery</a:t>
            </a:r>
            <a:endParaRPr lang="en-US" sz="2400">
              <a:solidFill>
                <a:schemeClr val="bg1"/>
              </a:solidFill>
              <a:latin typeface="Times New Roman"/>
              <a:cs typeface="Calibri"/>
            </a:endParaRPr>
          </a:p>
          <a:p>
            <a:r>
              <a:rPr lang="en-US" sz="2400" dirty="0">
                <a:solidFill>
                  <a:schemeClr val="bg1"/>
                </a:solidFill>
                <a:latin typeface="Times New Roman"/>
                <a:cs typeface="Calibri"/>
              </a:rPr>
              <a:t>USB cable</a:t>
            </a:r>
            <a:endParaRPr lang="en-US" sz="2400">
              <a:solidFill>
                <a:schemeClr val="bg1"/>
              </a:solidFill>
              <a:latin typeface="Times New Roman"/>
              <a:cs typeface="Calibri"/>
            </a:endParaRPr>
          </a:p>
          <a:p>
            <a:r>
              <a:rPr lang="en-US" sz="2400" dirty="0" err="1">
                <a:solidFill>
                  <a:schemeClr val="bg1"/>
                </a:solidFill>
                <a:latin typeface="Times New Roman"/>
                <a:cs typeface="Calibri"/>
              </a:rPr>
              <a:t>Thingspeak</a:t>
            </a:r>
            <a:r>
              <a:rPr lang="en-US" sz="2400" dirty="0">
                <a:solidFill>
                  <a:schemeClr val="bg1"/>
                </a:solidFill>
                <a:latin typeface="Times New Roman"/>
                <a:cs typeface="Calibri"/>
              </a:rPr>
              <a:t> cloud service</a:t>
            </a:r>
            <a:endParaRPr lang="en-US" sz="2400">
              <a:solidFill>
                <a:schemeClr val="bg1"/>
              </a:solidFill>
              <a:latin typeface="Times New Roman"/>
              <a:cs typeface="Calibri"/>
            </a:endParaRPr>
          </a:p>
          <a:p>
            <a:r>
              <a:rPr lang="en-US" sz="2400" dirty="0">
                <a:solidFill>
                  <a:schemeClr val="bg1"/>
                </a:solidFill>
                <a:latin typeface="Times New Roman"/>
                <a:cs typeface="Calibri"/>
              </a:rPr>
              <a:t>Putty </a:t>
            </a:r>
            <a:endParaRPr lang="en-US" sz="2400">
              <a:solidFill>
                <a:schemeClr val="bg1"/>
              </a:solidFill>
              <a:latin typeface="Times New Roman"/>
              <a:cs typeface="Calibri"/>
            </a:endParaRPr>
          </a:p>
          <a:p>
            <a:r>
              <a:rPr lang="en-US" sz="2400" dirty="0" err="1">
                <a:solidFill>
                  <a:schemeClr val="bg1"/>
                </a:solidFill>
                <a:latin typeface="Times New Roman"/>
                <a:cs typeface="Calibri"/>
              </a:rPr>
              <a:t>Psftp</a:t>
            </a:r>
            <a:endParaRPr lang="en-US" sz="2400" dirty="0">
              <a:solidFill>
                <a:schemeClr val="bg1"/>
              </a:solidFill>
              <a:latin typeface="Times New Roman"/>
              <a:cs typeface="Calibri"/>
            </a:endParaRPr>
          </a:p>
          <a:p>
            <a:r>
              <a:rPr lang="en-US" sz="2400" dirty="0">
                <a:solidFill>
                  <a:schemeClr val="bg1"/>
                </a:solidFill>
                <a:latin typeface="Times New Roman"/>
                <a:cs typeface="Calibri"/>
              </a:rPr>
              <a:t>Eclipse IDE ,Nano editor</a:t>
            </a:r>
            <a:endParaRPr lang="en-US" sz="2400">
              <a:solidFill>
                <a:schemeClr val="bg1"/>
              </a:solidFill>
              <a:latin typeface="Times New Roman"/>
              <a:cs typeface="Calibri"/>
            </a:endParaRPr>
          </a:p>
          <a:p>
            <a:r>
              <a:rPr lang="en-US" sz="2400" dirty="0">
                <a:solidFill>
                  <a:schemeClr val="bg1"/>
                </a:solidFill>
                <a:latin typeface="Times New Roman"/>
                <a:cs typeface="Calibri"/>
              </a:rPr>
              <a:t>GCC compiler</a:t>
            </a:r>
            <a:endParaRPr lang="en-US" sz="2400">
              <a:solidFill>
                <a:schemeClr val="bg1"/>
              </a:solidFill>
              <a:latin typeface="Times New Roman"/>
              <a:cs typeface="Calibri"/>
            </a:endParaRPr>
          </a:p>
        </p:txBody>
      </p:sp>
    </p:spTree>
    <p:extLst>
      <p:ext uri="{BB962C8B-B14F-4D97-AF65-F5344CB8AC3E}">
        <p14:creationId xmlns:p14="http://schemas.microsoft.com/office/powerpoint/2010/main" val="285808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4DA319-6C26-49D9-AABE-832BA7A8AC1F}"/>
              </a:ext>
            </a:extLst>
          </p:cNvPr>
          <p:cNvSpPr>
            <a:spLocks noGrp="1"/>
          </p:cNvSpPr>
          <p:nvPr>
            <p:ph type="title"/>
          </p:nvPr>
        </p:nvSpPr>
        <p:spPr>
          <a:xfrm>
            <a:off x="524256" y="491260"/>
            <a:ext cx="6594189" cy="1625210"/>
          </a:xfrm>
        </p:spPr>
        <p:txBody>
          <a:bodyPr>
            <a:normAutofit/>
          </a:bodyPr>
          <a:lstStyle/>
          <a:p>
            <a:r>
              <a:rPr lang="en-US">
                <a:solidFill>
                  <a:srgbClr val="FFFFFF"/>
                </a:solidFill>
                <a:latin typeface="Times New Roman"/>
                <a:cs typeface="Calibri Light"/>
              </a:rPr>
              <a:t>INTRODUCTION</a:t>
            </a:r>
            <a:endParaRPr lang="en-US">
              <a:solidFill>
                <a:srgbClr val="FFFFFF"/>
              </a:solidFill>
            </a:endParaRPr>
          </a:p>
        </p:txBody>
      </p:sp>
      <p:pic>
        <p:nvPicPr>
          <p:cNvPr id="5" name="Picture 5" descr="Diagram, text, application&#10;&#10;Description automatically generated">
            <a:extLst>
              <a:ext uri="{FF2B5EF4-FFF2-40B4-BE49-F238E27FC236}">
                <a16:creationId xmlns:a16="http://schemas.microsoft.com/office/drawing/2014/main" id="{D9308DB9-4D54-442C-823F-6AC480CEDE0F}"/>
              </a:ext>
            </a:extLst>
          </p:cNvPr>
          <p:cNvPicPr>
            <a:picLocks noChangeAspect="1"/>
          </p:cNvPicPr>
          <p:nvPr/>
        </p:nvPicPr>
        <p:blipFill rotWithShape="1">
          <a:blip r:embed="rId2"/>
          <a:srcRect t="1183" r="1" b="1"/>
          <a:stretch/>
        </p:blipFill>
        <p:spPr>
          <a:xfrm>
            <a:off x="327547" y="2454903"/>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870DA8-DBA6-4676-9622-84177C1075BA}"/>
              </a:ext>
            </a:extLst>
          </p:cNvPr>
          <p:cNvSpPr>
            <a:spLocks noGrp="1"/>
          </p:cNvSpPr>
          <p:nvPr>
            <p:ph idx="1"/>
          </p:nvPr>
        </p:nvSpPr>
        <p:spPr>
          <a:xfrm>
            <a:off x="7450764" y="889502"/>
            <a:ext cx="4610072" cy="5543806"/>
          </a:xfrm>
        </p:spPr>
        <p:txBody>
          <a:bodyPr vert="horz" lIns="91440" tIns="45720" rIns="91440" bIns="45720" rtlCol="0" anchor="ctr">
            <a:noAutofit/>
          </a:bodyPr>
          <a:lstStyle/>
          <a:p>
            <a:r>
              <a:rPr lang="en-US" sz="2400" b="1" dirty="0" err="1">
                <a:solidFill>
                  <a:srgbClr val="FFFFFF"/>
                </a:solidFill>
                <a:latin typeface="Times New Roman"/>
                <a:ea typeface="+mn-lt"/>
                <a:cs typeface="+mn-lt"/>
              </a:rPr>
              <a:t>ThingSpeak</a:t>
            </a:r>
            <a:r>
              <a:rPr lang="en-US" sz="2400" dirty="0">
                <a:solidFill>
                  <a:srgbClr val="FFFFFF"/>
                </a:solidFill>
                <a:latin typeface="Times New Roman"/>
                <a:ea typeface="+mn-lt"/>
                <a:cs typeface="+mn-lt"/>
              </a:rPr>
              <a:t> is an open-source Internet of Things (IoT) application and API</a:t>
            </a:r>
          </a:p>
          <a:p>
            <a:r>
              <a:rPr lang="en-US" sz="2400" dirty="0" err="1">
                <a:solidFill>
                  <a:srgbClr val="FFFFFF"/>
                </a:solidFill>
                <a:latin typeface="Times New Roman"/>
                <a:ea typeface="+mn-lt"/>
                <a:cs typeface="+mn-lt"/>
              </a:rPr>
              <a:t>ThingSpeak</a:t>
            </a:r>
            <a:r>
              <a:rPr lang="en-US" sz="2400" dirty="0">
                <a:solidFill>
                  <a:srgbClr val="FFFFFF"/>
                </a:solidFill>
                <a:latin typeface="Times New Roman"/>
                <a:ea typeface="+mn-lt"/>
                <a:cs typeface="+mn-lt"/>
              </a:rPr>
              <a:t> is a platform for IoT analytics </a:t>
            </a:r>
          </a:p>
          <a:p>
            <a:r>
              <a:rPr lang="en-US" sz="2400" dirty="0">
                <a:solidFill>
                  <a:srgbClr val="FFFFFF"/>
                </a:solidFill>
                <a:latin typeface="Times New Roman"/>
                <a:ea typeface="+mn-lt"/>
                <a:cs typeface="+mn-lt"/>
              </a:rPr>
              <a:t>It allows you to aggregate, visualize and analyses live cloud data streams. </a:t>
            </a:r>
            <a:endParaRPr lang="en-US" sz="2400" dirty="0">
              <a:solidFill>
                <a:srgbClr val="FFFFFF"/>
              </a:solidFill>
              <a:latin typeface="Times New Roman"/>
              <a:cs typeface="Calibri"/>
            </a:endParaRPr>
          </a:p>
          <a:p>
            <a:r>
              <a:rPr lang="en-US" sz="2400" dirty="0">
                <a:solidFill>
                  <a:srgbClr val="FFFFFF"/>
                </a:solidFill>
                <a:latin typeface="Times New Roman"/>
                <a:ea typeface="+mn-lt"/>
                <a:cs typeface="+mn-lt"/>
              </a:rPr>
              <a:t>You can send data from your devices to </a:t>
            </a:r>
            <a:r>
              <a:rPr lang="en-US" sz="2400" dirty="0" err="1">
                <a:solidFill>
                  <a:srgbClr val="FFFFFF"/>
                </a:solidFill>
                <a:latin typeface="Times New Roman"/>
                <a:ea typeface="+mn-lt"/>
                <a:cs typeface="+mn-lt"/>
              </a:rPr>
              <a:t>ThingSpeak</a:t>
            </a:r>
            <a:endParaRPr lang="en-US" sz="2400" dirty="0">
              <a:solidFill>
                <a:srgbClr val="FFFFFF"/>
              </a:solidFill>
              <a:latin typeface="Times New Roman"/>
              <a:cs typeface="Calibri"/>
            </a:endParaRPr>
          </a:p>
          <a:p>
            <a:r>
              <a:rPr lang="en-US" sz="2400" dirty="0">
                <a:solidFill>
                  <a:srgbClr val="FFFFFF"/>
                </a:solidFill>
                <a:latin typeface="Times New Roman"/>
                <a:ea typeface="+mn-lt"/>
                <a:cs typeface="+mn-lt"/>
              </a:rPr>
              <a:t>It uses the HTTP and MQTT protocol to store and retrieve data over the Internet or via a Local Area Network. </a:t>
            </a:r>
          </a:p>
          <a:p>
            <a:r>
              <a:rPr lang="en-US" sz="2400" dirty="0">
                <a:solidFill>
                  <a:srgbClr val="FFFFFF"/>
                </a:solidFill>
                <a:latin typeface="Times New Roman"/>
                <a:ea typeface="+mn-lt"/>
                <a:cs typeface="+mn-lt"/>
              </a:rPr>
              <a:t>It can generate instant live data visualizations, and send notifications using web services. </a:t>
            </a:r>
            <a:endParaRPr lang="en-US" sz="2400" dirty="0">
              <a:solidFill>
                <a:srgbClr val="FFFFFF"/>
              </a:solidFill>
              <a:latin typeface="Times New Roman"/>
              <a:cs typeface="Calibri"/>
            </a:endParaRPr>
          </a:p>
          <a:p>
            <a:endParaRPr lang="en-US" sz="2400" dirty="0">
              <a:solidFill>
                <a:srgbClr val="FFFFFF"/>
              </a:solidFill>
              <a:latin typeface="Times New Roman"/>
              <a:cs typeface="Calibri"/>
            </a:endParaRPr>
          </a:p>
        </p:txBody>
      </p:sp>
    </p:spTree>
    <p:extLst>
      <p:ext uri="{BB962C8B-B14F-4D97-AF65-F5344CB8AC3E}">
        <p14:creationId xmlns:p14="http://schemas.microsoft.com/office/powerpoint/2010/main" val="87962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FC6EEF-19C1-4AC2-83A5-DEB4F6367FDE}"/>
              </a:ext>
            </a:extLst>
          </p:cNvPr>
          <p:cNvSpPr>
            <a:spLocks noGrp="1"/>
          </p:cNvSpPr>
          <p:nvPr>
            <p:ph type="title"/>
          </p:nvPr>
        </p:nvSpPr>
        <p:spPr>
          <a:xfrm>
            <a:off x="371094" y="1161288"/>
            <a:ext cx="4559577" cy="1124712"/>
          </a:xfrm>
        </p:spPr>
        <p:txBody>
          <a:bodyPr anchor="b">
            <a:noAutofit/>
          </a:bodyPr>
          <a:lstStyle/>
          <a:p>
            <a:r>
              <a:rPr lang="en-US" sz="4000" dirty="0">
                <a:latin typeface="Times New Roman"/>
                <a:cs typeface="Calibri Light"/>
              </a:rPr>
              <a:t>SETTING UP THINGSPEAK</a:t>
            </a:r>
            <a:endParaRPr lang="en-US" dirty="0"/>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D7770E-373F-4156-A08C-B26AA2E56713}"/>
              </a:ext>
            </a:extLst>
          </p:cNvPr>
          <p:cNvSpPr>
            <a:spLocks noGrp="1"/>
          </p:cNvSpPr>
          <p:nvPr>
            <p:ph idx="1"/>
          </p:nvPr>
        </p:nvSpPr>
        <p:spPr>
          <a:xfrm>
            <a:off x="371094" y="2718054"/>
            <a:ext cx="3568302" cy="3351031"/>
          </a:xfrm>
        </p:spPr>
        <p:txBody>
          <a:bodyPr vert="horz" lIns="91440" tIns="45720" rIns="91440" bIns="45720" rtlCol="0" anchor="t">
            <a:noAutofit/>
          </a:bodyPr>
          <a:lstStyle/>
          <a:p>
            <a:pPr algn="just"/>
            <a:r>
              <a:rPr lang="en-US" sz="2400" dirty="0">
                <a:latin typeface="Times New Roman"/>
                <a:cs typeface="Calibri"/>
              </a:rPr>
              <a:t>Firstly go to thinkspeak.com and create and account</a:t>
            </a:r>
          </a:p>
          <a:p>
            <a:pPr algn="just"/>
            <a:r>
              <a:rPr lang="en-US" sz="2400" dirty="0">
                <a:latin typeface="Times New Roman"/>
                <a:cs typeface="Calibri"/>
              </a:rPr>
              <a:t>Create a </a:t>
            </a:r>
            <a:r>
              <a:rPr lang="en-US" sz="2400" err="1">
                <a:latin typeface="Times New Roman"/>
                <a:cs typeface="Calibri"/>
              </a:rPr>
              <a:t>thingspeak</a:t>
            </a:r>
            <a:r>
              <a:rPr lang="en-US" sz="2400" dirty="0">
                <a:latin typeface="Times New Roman"/>
                <a:cs typeface="Calibri"/>
              </a:rPr>
              <a:t> account by clicking getting started   for free </a:t>
            </a:r>
            <a:r>
              <a:rPr lang="en-US" sz="2400">
                <a:latin typeface="Times New Roman"/>
                <a:cs typeface="Calibri"/>
              </a:rPr>
              <a:t>and sign in with mail id and then verifying the id.</a:t>
            </a:r>
            <a:endParaRPr lang="en-US"/>
          </a:p>
        </p:txBody>
      </p:sp>
      <p:pic>
        <p:nvPicPr>
          <p:cNvPr id="4" name="Picture 4" descr="Graphical user interface, website&#10;&#10;Description automatically generated">
            <a:extLst>
              <a:ext uri="{FF2B5EF4-FFF2-40B4-BE49-F238E27FC236}">
                <a16:creationId xmlns:a16="http://schemas.microsoft.com/office/drawing/2014/main" id="{4B2980EC-8676-44BF-B3CB-77940FAD850F}"/>
              </a:ext>
            </a:extLst>
          </p:cNvPr>
          <p:cNvPicPr>
            <a:picLocks noChangeAspect="1"/>
          </p:cNvPicPr>
          <p:nvPr/>
        </p:nvPicPr>
        <p:blipFill>
          <a:blip r:embed="rId2"/>
          <a:stretch>
            <a:fillRect/>
          </a:stretch>
        </p:blipFill>
        <p:spPr>
          <a:xfrm>
            <a:off x="4321834" y="1162606"/>
            <a:ext cx="7559615" cy="4259618"/>
          </a:xfrm>
          <a:prstGeom prst="rect">
            <a:avLst/>
          </a:prstGeom>
        </p:spPr>
      </p:pic>
    </p:spTree>
    <p:extLst>
      <p:ext uri="{BB962C8B-B14F-4D97-AF65-F5344CB8AC3E}">
        <p14:creationId xmlns:p14="http://schemas.microsoft.com/office/powerpoint/2010/main" val="29665927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14BF6-B558-4827-BFB1-2984FE991597}"/>
              </a:ext>
            </a:extLst>
          </p:cNvPr>
          <p:cNvSpPr>
            <a:spLocks noGrp="1"/>
          </p:cNvSpPr>
          <p:nvPr>
            <p:ph type="title"/>
          </p:nvPr>
        </p:nvSpPr>
        <p:spPr>
          <a:xfrm>
            <a:off x="838200" y="176214"/>
            <a:ext cx="10515600" cy="1481188"/>
          </a:xfrm>
        </p:spPr>
        <p:txBody>
          <a:bodyPr>
            <a:normAutofit/>
          </a:bodyPr>
          <a:lstStyle/>
          <a:p>
            <a:r>
              <a:rPr lang="en-US" sz="4000" dirty="0">
                <a:latin typeface="Times New Roman"/>
                <a:cs typeface="Calibri Light"/>
              </a:rPr>
              <a:t>CONTD...</a:t>
            </a:r>
            <a:endParaRPr lang="en-US" sz="4000" dirty="0">
              <a:latin typeface="Times New Roman"/>
              <a:cs typeface="Times New Roman"/>
            </a:endParaRPr>
          </a:p>
        </p:txBody>
      </p:sp>
      <p:sp>
        <p:nvSpPr>
          <p:cNvPr id="3" name="Content Placeholder 2">
            <a:extLst>
              <a:ext uri="{FF2B5EF4-FFF2-40B4-BE49-F238E27FC236}">
                <a16:creationId xmlns:a16="http://schemas.microsoft.com/office/drawing/2014/main" id="{505D8ACC-B3FA-4DF1-877F-7C2275C31F75}"/>
              </a:ext>
            </a:extLst>
          </p:cNvPr>
          <p:cNvSpPr>
            <a:spLocks noGrp="1"/>
          </p:cNvSpPr>
          <p:nvPr>
            <p:ph idx="1"/>
          </p:nvPr>
        </p:nvSpPr>
        <p:spPr>
          <a:xfrm>
            <a:off x="363747" y="1372675"/>
            <a:ext cx="4221006" cy="4603360"/>
          </a:xfrm>
        </p:spPr>
        <p:txBody>
          <a:bodyPr vert="horz" lIns="91440" tIns="45720" rIns="91440" bIns="45720" rtlCol="0" anchor="t">
            <a:noAutofit/>
          </a:bodyPr>
          <a:lstStyle/>
          <a:p>
            <a:pPr algn="just"/>
            <a:r>
              <a:rPr lang="en-US" sz="2400" dirty="0">
                <a:latin typeface="Times New Roman"/>
                <a:cs typeface="Calibri"/>
              </a:rPr>
              <a:t>In free trail account we will be able to setup up to 4 channels on lt. In a channel there will be 8 fields.</a:t>
            </a:r>
            <a:endParaRPr lang="en-US"/>
          </a:p>
          <a:p>
            <a:pPr algn="just"/>
            <a:r>
              <a:rPr lang="en-US" sz="2400" dirty="0">
                <a:latin typeface="Times New Roman"/>
                <a:cs typeface="Calibri"/>
              </a:rPr>
              <a:t>You will be able to send and receive 8 data at a time to a channel. (means 8 parameter's e.g. temperature, humidity etc..)</a:t>
            </a:r>
          </a:p>
          <a:p>
            <a:pPr algn="just"/>
            <a:r>
              <a:rPr lang="en-US" sz="2400" dirty="0">
                <a:latin typeface="Times New Roman"/>
                <a:cs typeface="Calibri"/>
              </a:rPr>
              <a:t>Totally from 4 channels and 8 fields we will be able to feed 32 data's to a single account</a:t>
            </a:r>
          </a:p>
        </p:txBody>
      </p:sp>
      <p:pic>
        <p:nvPicPr>
          <p:cNvPr id="5" name="Picture 5" descr="Graphical user interface, text, application, email&#10;&#10;Description automatically generated">
            <a:extLst>
              <a:ext uri="{FF2B5EF4-FFF2-40B4-BE49-F238E27FC236}">
                <a16:creationId xmlns:a16="http://schemas.microsoft.com/office/drawing/2014/main" id="{C33FAE41-446A-4EA2-9223-4958668434A5}"/>
              </a:ext>
            </a:extLst>
          </p:cNvPr>
          <p:cNvPicPr>
            <a:picLocks noChangeAspect="1"/>
          </p:cNvPicPr>
          <p:nvPr/>
        </p:nvPicPr>
        <p:blipFill rotWithShape="1">
          <a:blip r:embed="rId2"/>
          <a:srcRect r="3364" b="1"/>
          <a:stretch/>
        </p:blipFill>
        <p:spPr>
          <a:xfrm>
            <a:off x="4587280" y="1200148"/>
            <a:ext cx="7140330" cy="4948412"/>
          </a:xfrm>
          <a:prstGeom prst="rect">
            <a:avLst/>
          </a:prstGeom>
        </p:spPr>
      </p:pic>
    </p:spTree>
    <p:extLst>
      <p:ext uri="{BB962C8B-B14F-4D97-AF65-F5344CB8AC3E}">
        <p14:creationId xmlns:p14="http://schemas.microsoft.com/office/powerpoint/2010/main" val="147853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0DB43E83-A68C-48E4-993D-2AA8B4F1D8A8}"/>
              </a:ext>
            </a:extLst>
          </p:cNvPr>
          <p:cNvPicPr>
            <a:picLocks noChangeAspect="1"/>
          </p:cNvPicPr>
          <p:nvPr/>
        </p:nvPicPr>
        <p:blipFill rotWithShape="1">
          <a:blip r:embed="rId2"/>
          <a:srcRect t="3798" r="-1" b="954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1D5D4C-5F61-4DC9-9EFA-8CE2340BF9BA}"/>
              </a:ext>
            </a:extLst>
          </p:cNvPr>
          <p:cNvSpPr>
            <a:spLocks noGrp="1"/>
          </p:cNvSpPr>
          <p:nvPr>
            <p:ph type="title"/>
          </p:nvPr>
        </p:nvSpPr>
        <p:spPr>
          <a:xfrm>
            <a:off x="841248" y="5009083"/>
            <a:ext cx="2889504" cy="1345997"/>
          </a:xfrm>
        </p:spPr>
        <p:txBody>
          <a:bodyPr anchor="ctr">
            <a:normAutofit/>
          </a:bodyPr>
          <a:lstStyle/>
          <a:p>
            <a:r>
              <a:rPr lang="en-US" sz="4000">
                <a:solidFill>
                  <a:schemeClr val="bg1"/>
                </a:solidFill>
                <a:latin typeface="Times New Roman"/>
                <a:cs typeface="Calibri Light"/>
              </a:rPr>
              <a:t>CONTD...</a:t>
            </a:r>
            <a:endParaRPr lang="en-US" sz="4000">
              <a:solidFill>
                <a:schemeClr val="bg1"/>
              </a:solidFill>
              <a:latin typeface="Times New Roman"/>
              <a:cs typeface="Times New Roman"/>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FAEE4-BA47-4430-B7CE-B437572E8A1D}"/>
              </a:ext>
            </a:extLst>
          </p:cNvPr>
          <p:cNvSpPr>
            <a:spLocks noGrp="1"/>
          </p:cNvSpPr>
          <p:nvPr>
            <p:ph idx="1"/>
          </p:nvPr>
        </p:nvSpPr>
        <p:spPr>
          <a:xfrm>
            <a:off x="4236203" y="4980328"/>
            <a:ext cx="7451324" cy="1345997"/>
          </a:xfrm>
        </p:spPr>
        <p:txBody>
          <a:bodyPr vert="horz" lIns="91440" tIns="45720" rIns="91440" bIns="45720" rtlCol="0" anchor="ctr">
            <a:noAutofit/>
          </a:bodyPr>
          <a:lstStyle/>
          <a:p>
            <a:r>
              <a:rPr lang="en-US" sz="2400" dirty="0">
                <a:solidFill>
                  <a:schemeClr val="bg1"/>
                </a:solidFill>
                <a:latin typeface="Times New Roman"/>
                <a:cs typeface="Calibri"/>
              </a:rPr>
              <a:t>Click on New channel button to create a new channel. Then you will get an interface as shown. We can mention the name of channel, description, field etc...</a:t>
            </a:r>
          </a:p>
          <a:p>
            <a:r>
              <a:rPr lang="en-US" sz="2400" dirty="0">
                <a:solidFill>
                  <a:schemeClr val="bg1"/>
                </a:solidFill>
                <a:latin typeface="Times New Roman"/>
                <a:cs typeface="Calibri"/>
              </a:rPr>
              <a:t>After doing everything we can just save the channel.</a:t>
            </a:r>
          </a:p>
          <a:p>
            <a:r>
              <a:rPr lang="en-US" sz="2400" dirty="0">
                <a:solidFill>
                  <a:schemeClr val="bg1"/>
                </a:solidFill>
                <a:latin typeface="Times New Roman"/>
                <a:cs typeface="Calibri"/>
              </a:rPr>
              <a:t>Each channel is identified by unique channel id</a:t>
            </a:r>
          </a:p>
        </p:txBody>
      </p:sp>
    </p:spTree>
    <p:extLst>
      <p:ext uri="{BB962C8B-B14F-4D97-AF65-F5344CB8AC3E}">
        <p14:creationId xmlns:p14="http://schemas.microsoft.com/office/powerpoint/2010/main" val="32071201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8FCB-F596-41A6-83D2-6990C3E98BB5}"/>
              </a:ext>
            </a:extLst>
          </p:cNvPr>
          <p:cNvSpPr>
            <a:spLocks noGrp="1"/>
          </p:cNvSpPr>
          <p:nvPr>
            <p:ph type="title"/>
          </p:nvPr>
        </p:nvSpPr>
        <p:spPr>
          <a:xfrm>
            <a:off x="648929" y="629266"/>
            <a:ext cx="3667039" cy="1676603"/>
          </a:xfrm>
        </p:spPr>
        <p:txBody>
          <a:bodyPr>
            <a:normAutofit/>
          </a:bodyPr>
          <a:lstStyle/>
          <a:p>
            <a:r>
              <a:rPr lang="en-US" sz="4000" dirty="0">
                <a:latin typeface="Times New Roman"/>
                <a:cs typeface="Calibri Light"/>
              </a:rPr>
              <a:t>CONTD..</a:t>
            </a:r>
            <a:endParaRPr lang="en-US" sz="4000" dirty="0">
              <a:latin typeface="Times New Roman"/>
              <a:cs typeface="Times New Roman"/>
            </a:endParaRPr>
          </a:p>
        </p:txBody>
      </p:sp>
      <p:sp>
        <p:nvSpPr>
          <p:cNvPr id="3" name="Content Placeholder 2">
            <a:extLst>
              <a:ext uri="{FF2B5EF4-FFF2-40B4-BE49-F238E27FC236}">
                <a16:creationId xmlns:a16="http://schemas.microsoft.com/office/drawing/2014/main" id="{60AFC587-3DC1-4A4B-B7B3-05857A465971}"/>
              </a:ext>
            </a:extLst>
          </p:cNvPr>
          <p:cNvSpPr>
            <a:spLocks noGrp="1"/>
          </p:cNvSpPr>
          <p:nvPr>
            <p:ph idx="1"/>
          </p:nvPr>
        </p:nvSpPr>
        <p:spPr>
          <a:xfrm>
            <a:off x="332629" y="2122099"/>
            <a:ext cx="4069602" cy="4383369"/>
          </a:xfrm>
        </p:spPr>
        <p:txBody>
          <a:bodyPr vert="horz" lIns="91440" tIns="45720" rIns="91440" bIns="45720" rtlCol="0" anchor="t">
            <a:normAutofit/>
          </a:bodyPr>
          <a:lstStyle/>
          <a:p>
            <a:pPr algn="just"/>
            <a:r>
              <a:rPr lang="en-US" sz="2400" dirty="0">
                <a:latin typeface="Times New Roman"/>
                <a:cs typeface="Calibri"/>
              </a:rPr>
              <a:t>Whenever we write or read data from or to </a:t>
            </a:r>
            <a:r>
              <a:rPr lang="en-US" sz="2400" dirty="0" err="1">
                <a:latin typeface="Times New Roman"/>
                <a:cs typeface="Calibri"/>
              </a:rPr>
              <a:t>Thingspeak</a:t>
            </a:r>
            <a:r>
              <a:rPr lang="en-US" sz="2400" dirty="0">
                <a:latin typeface="Times New Roman"/>
                <a:cs typeface="Calibri"/>
              </a:rPr>
              <a:t> we need to use the API keys found in our account.</a:t>
            </a:r>
            <a:endParaRPr lang="en-US"/>
          </a:p>
          <a:p>
            <a:pPr algn="just"/>
            <a:r>
              <a:rPr lang="en-US" sz="2400" dirty="0">
                <a:latin typeface="Times New Roman"/>
                <a:cs typeface="Calibri"/>
              </a:rPr>
              <a:t>We have to copy the API keys to our program </a:t>
            </a:r>
          </a:p>
          <a:p>
            <a:pPr algn="just"/>
            <a:r>
              <a:rPr lang="en-US" sz="2400" dirty="0">
                <a:latin typeface="Times New Roman"/>
                <a:cs typeface="Calibri"/>
              </a:rPr>
              <a:t>There is an option for regenerate new API key if old one is misplaced. For both write and read API keys there are option to regenerate keys</a:t>
            </a:r>
          </a:p>
        </p:txBody>
      </p:sp>
      <p:sp>
        <p:nvSpPr>
          <p:cNvPr id="14" name="Rectangle 13">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53E570F3-A4FF-4CD3-9F32-C13E70085CDB}"/>
              </a:ext>
            </a:extLst>
          </p:cNvPr>
          <p:cNvPicPr>
            <a:picLocks noChangeAspect="1"/>
          </p:cNvPicPr>
          <p:nvPr/>
        </p:nvPicPr>
        <p:blipFill rotWithShape="1">
          <a:blip r:embed="rId2"/>
          <a:srcRect r="2" b="5708"/>
          <a:stretch/>
        </p:blipFill>
        <p:spPr>
          <a:xfrm>
            <a:off x="5276088" y="640082"/>
            <a:ext cx="6276250" cy="5577838"/>
          </a:xfrm>
          <a:prstGeom prst="rect">
            <a:avLst/>
          </a:prstGeom>
          <a:effectLst/>
        </p:spPr>
      </p:pic>
    </p:spTree>
    <p:extLst>
      <p:ext uri="{BB962C8B-B14F-4D97-AF65-F5344CB8AC3E}">
        <p14:creationId xmlns:p14="http://schemas.microsoft.com/office/powerpoint/2010/main" val="11707051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INTERFACING THINGSPEAK WITH BEAGLEBONE BLACK</vt:lpstr>
      <vt:lpstr>CONTENTS</vt:lpstr>
      <vt:lpstr>CAR OVER SPEED DETECTION SYSTEM</vt:lpstr>
      <vt:lpstr>SOFTWARE AND HARDWARES USED FOR INTERFACING THINGSPEAK</vt:lpstr>
      <vt:lpstr>INTRODUCTION</vt:lpstr>
      <vt:lpstr>SETTING UP THINGSPEAK</vt:lpstr>
      <vt:lpstr>CONTD...</vt:lpstr>
      <vt:lpstr>CONTD...</vt:lpstr>
      <vt:lpstr>CONTD..</vt:lpstr>
      <vt:lpstr>PROTOCOLS USED</vt:lpstr>
      <vt:lpstr>CONTD...</vt:lpstr>
      <vt:lpstr>MQTT EXAMPLE</vt:lpstr>
      <vt:lpstr>CONTD...</vt:lpstr>
      <vt:lpstr>INTERFACING OF ESP8266 WITH BEAGLEBONE BLACK</vt:lpstr>
      <vt:lpstr>CONNECTION DETAILS</vt:lpstr>
      <vt:lpstr>HOW TO USE PSFTP?</vt:lpstr>
      <vt:lpstr>CONT..</vt:lpstr>
      <vt:lpstr>CODING STEPS</vt:lpstr>
      <vt:lpstr>CONTD..</vt:lpstr>
      <vt:lpstr>EXECUTION</vt:lpstr>
      <vt:lpstr>CONCLUSION</vt:lpstr>
      <vt:lpstr>REFERENCE</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3099</cp:revision>
  <dcterms:created xsi:type="dcterms:W3CDTF">2020-10-26T23:42:02Z</dcterms:created>
  <dcterms:modified xsi:type="dcterms:W3CDTF">2020-11-29T03:24:01Z</dcterms:modified>
</cp:coreProperties>
</file>