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7" r:id="rId4"/>
    <p:sldId id="276" r:id="rId5"/>
    <p:sldId id="268" r:id="rId6"/>
    <p:sldId id="269" r:id="rId7"/>
    <p:sldId id="259" r:id="rId8"/>
    <p:sldId id="279" r:id="rId9"/>
    <p:sldId id="260" r:id="rId10"/>
    <p:sldId id="278" r:id="rId11"/>
    <p:sldId id="262" r:id="rId12"/>
    <p:sldId id="281" r:id="rId13"/>
    <p:sldId id="272" r:id="rId14"/>
    <p:sldId id="273" r:id="rId15"/>
    <p:sldId id="274" r:id="rId16"/>
    <p:sldId id="263" r:id="rId17"/>
    <p:sldId id="282" r:id="rId18"/>
    <p:sldId id="275" r:id="rId19"/>
    <p:sldId id="271" r:id="rId20"/>
    <p:sldId id="283" r:id="rId21"/>
    <p:sldId id="265" r:id="rId22"/>
    <p:sldId id="270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04CB8-3280-4701-BF44-A3937AF2E60D}" v="1937" dt="2020-10-20T03:46:42.991"/>
    <p1510:client id="{308EB122-00CE-48A1-BB92-B8A165E5DA62}" v="1" dt="2020-10-18T01:43:35.260"/>
    <p1510:client id="{7CDB575A-CF22-42AE-81D8-4DB171920082}" v="32" dt="2020-10-18T18:56:30.334"/>
    <p1510:client id="{7D0F4374-9EEF-4E1C-BF4F-13F677F89199}" v="915" dt="2020-10-14T23:15:15.378"/>
    <p1510:client id="{8F09FEE2-E0F5-4728-A7A1-9A932B1F2971}" v="16" dt="2020-10-17T00:16:35.665"/>
    <p1510:client id="{B172A1D6-3F7A-4A46-8741-510C901935BA}" v="1950" dt="2020-10-17T02:58:33.235"/>
    <p1510:client id="{BC28F952-0DA5-40E5-80C7-8E995D3C5C42}" v="2249" dt="2020-10-19T03:51:12.078"/>
    <p1510:client id="{D1A3C71B-A3AF-484B-8102-B054D920E4F9}" v="1367" dt="2020-10-16T02:33:51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62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5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6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7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6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4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2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0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toryforward.com/ir-proximity-sensor-arduino/" TargetMode="External"/><Relationship Id="rId2" Type="http://schemas.openxmlformats.org/officeDocument/2006/relationships/hyperlink" Target="https://create.arduino.cc/projecthub/Oniichan_is_ded/lcd-i2c-tutorial-664e5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TnWDlHpY56o" TargetMode="External"/><Relationship Id="rId4" Type="http://schemas.openxmlformats.org/officeDocument/2006/relationships/hyperlink" Target="https://how2electronics.com/bluetooth-low-energy-tutorial-with-hm-10-ble-4-0-arduin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debina@192.168.7.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Circuit board">
            <a:extLst>
              <a:ext uri="{FF2B5EF4-FFF2-40B4-BE49-F238E27FC236}">
                <a16:creationId xmlns:a16="http://schemas.microsoft.com/office/drawing/2014/main" id="{0DB8948D-A639-4316-86AE-26515DFDD9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9" y="611153"/>
            <a:ext cx="10506456" cy="2632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500" dirty="0">
                <a:latin typeface="Times New Roman"/>
                <a:cs typeface="Times New Roman"/>
              </a:rPr>
              <a:t>GROUP 4</a:t>
            </a:r>
            <a:br>
              <a:rPr lang="en-US" sz="2800" dirty="0">
                <a:latin typeface="Times New Roman"/>
              </a:rPr>
            </a:br>
            <a:br>
              <a:rPr lang="en-US" sz="2800" dirty="0">
                <a:latin typeface="Times New Roman"/>
              </a:rPr>
            </a:br>
            <a:r>
              <a:rPr lang="en-US" sz="3500" dirty="0">
                <a:latin typeface="Times New Roman"/>
                <a:cs typeface="Times New Roman"/>
              </a:rPr>
              <a:t>TESTING OF HARDWARE</a:t>
            </a:r>
            <a:br>
              <a:rPr lang="en-US" sz="2800" dirty="0">
                <a:latin typeface="Times New Roman"/>
              </a:rPr>
            </a:br>
            <a:br>
              <a:rPr lang="en-US" sz="3000" dirty="0">
                <a:latin typeface="Times New Roman"/>
              </a:rPr>
            </a:br>
            <a:r>
              <a:rPr lang="en-US" sz="3000" dirty="0">
                <a:latin typeface="Times New Roman"/>
                <a:cs typeface="Times New Roman"/>
              </a:rPr>
              <a:t>Project Title: Car Overspeed Detection System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909" y="3574039"/>
            <a:ext cx="5344984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500" dirty="0">
              <a:latin typeface="Times New Roman"/>
              <a:cs typeface="Times New Roman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500" dirty="0">
              <a:latin typeface="Times New Roman"/>
              <a:cs typeface="Times New Roman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500" dirty="0">
              <a:latin typeface="Times New Roman"/>
              <a:cs typeface="Times New Roman"/>
            </a:endParaRPr>
          </a:p>
          <a:p>
            <a:r>
              <a:rPr lang="en-US" sz="2500" dirty="0">
                <a:latin typeface="Times New Roman"/>
                <a:cs typeface="Times New Roman"/>
              </a:rPr>
              <a:t>Submitted By: Govind Raj(C0753448)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3667D-D91C-4084-9514-8B5AB2D0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1076708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b="0" dirty="0">
                <a:latin typeface="Times New Roman"/>
                <a:cs typeface="Times New Roman"/>
              </a:rPr>
              <a:t>Below shown is simple code which  used for testing IR sensor and buzzer that makes sound when some obstacle is nearby</a:t>
            </a:r>
            <a:endParaRPr lang="en-US" sz="2400" b="0">
              <a:latin typeface="Times New Roman"/>
              <a:cs typeface="Times New Roman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DA0700D-D123-4C8A-836A-1413AB7D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6" y="1875434"/>
            <a:ext cx="5520505" cy="492510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41A1B8F-7FDC-4BEE-839A-88E9FBA25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5710" y="2861271"/>
            <a:ext cx="6366064" cy="29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4E94A-2ECC-4A40-9AF8-6D687F46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41" y="700005"/>
            <a:ext cx="6541822" cy="1088136"/>
          </a:xfrm>
        </p:spPr>
        <p:txBody>
          <a:bodyPr anchor="b">
            <a:norm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TESTING BLUETOOTH 4.0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F8766F-512E-474F-BFFB-6FF11DAE8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40" y="2300146"/>
            <a:ext cx="6612319" cy="52378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Shows testing of HM-10 BLE module</a:t>
            </a:r>
          </a:p>
          <a:p>
            <a:r>
              <a:rPr lang="en-US" dirty="0">
                <a:latin typeface="Times New Roman"/>
                <a:cs typeface="Times New Roman"/>
              </a:rPr>
              <a:t>Bluetooth module is connected to </a:t>
            </a:r>
            <a:r>
              <a:rPr lang="en-US" dirty="0" err="1">
                <a:latin typeface="Times New Roman"/>
                <a:cs typeface="Times New Roman"/>
              </a:rPr>
              <a:t>arduino</a:t>
            </a:r>
          </a:p>
          <a:p>
            <a:r>
              <a:rPr lang="en-US" dirty="0">
                <a:latin typeface="Times New Roman"/>
                <a:cs typeface="Times New Roman"/>
              </a:rPr>
              <a:t>An LED is connected as output.</a:t>
            </a:r>
          </a:p>
          <a:p>
            <a:r>
              <a:rPr lang="en-US" dirty="0">
                <a:latin typeface="Times New Roman"/>
                <a:cs typeface="Times New Roman"/>
              </a:rPr>
              <a:t>Connections: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  </a:t>
            </a:r>
          </a:p>
        </p:txBody>
      </p:sp>
      <p:pic>
        <p:nvPicPr>
          <p:cNvPr id="3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D68B4BBA-2777-4263-BEAA-8BE535CC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268" y="471082"/>
            <a:ext cx="5029200" cy="454998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C378BE-0A26-4D81-B43D-4EBC7FDC3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90027"/>
              </p:ext>
            </p:extLst>
          </p:nvPr>
        </p:nvGraphicFramePr>
        <p:xfrm>
          <a:off x="1551604" y="4633018"/>
          <a:ext cx="5259102" cy="197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551">
                  <a:extLst>
                    <a:ext uri="{9D8B030D-6E8A-4147-A177-3AD203B41FA5}">
                      <a16:colId xmlns:a16="http://schemas.microsoft.com/office/drawing/2014/main" val="2788914382"/>
                    </a:ext>
                  </a:extLst>
                </a:gridCol>
                <a:gridCol w="2629551">
                  <a:extLst>
                    <a:ext uri="{9D8B030D-6E8A-4147-A177-3AD203B41FA5}">
                      <a16:colId xmlns:a16="http://schemas.microsoft.com/office/drawing/2014/main" val="1816786382"/>
                    </a:ext>
                  </a:extLst>
                </a:gridCol>
              </a:tblGrid>
              <a:tr h="394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HM-10 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Arduino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24510"/>
                  </a:ext>
                </a:extLst>
              </a:tr>
              <a:tr h="394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003603"/>
                  </a:ext>
                </a:extLst>
              </a:tr>
              <a:tr h="394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63212"/>
                  </a:ext>
                </a:extLst>
              </a:tr>
              <a:tr h="394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67627"/>
                  </a:ext>
                </a:extLst>
              </a:tr>
              <a:tr h="3943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0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50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52ABB82-1B1D-4F0B-B13C-2BBFD26C1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299" y="1946061"/>
            <a:ext cx="4772477" cy="4772477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6BAE69A-7453-4F79-BF7F-69875487C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75" y="1947324"/>
            <a:ext cx="5963727" cy="4760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D424A-B621-4DB0-8B22-004DEF08939E}"/>
              </a:ext>
            </a:extLst>
          </p:cNvPr>
          <p:cNvSpPr txBox="1"/>
          <p:nvPr/>
        </p:nvSpPr>
        <p:spPr>
          <a:xfrm>
            <a:off x="813758" y="497457"/>
            <a:ext cx="1069387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Added a small code for testing </a:t>
            </a:r>
            <a:r>
              <a:rPr lang="en-US" sz="2400">
                <a:latin typeface="Times New Roman"/>
                <a:cs typeface="Times New Roman"/>
              </a:rPr>
              <a:t>Bluetooth</a:t>
            </a:r>
            <a:r>
              <a:rPr lang="en-US" sz="2400" dirty="0">
                <a:latin typeface="Times New Roman"/>
                <a:cs typeface="Times New Roman"/>
              </a:rPr>
              <a:t> module.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Android application installed on mobile connected to </a:t>
            </a:r>
            <a:r>
              <a:rPr lang="en-US" sz="2400">
                <a:latin typeface="Times New Roman"/>
                <a:cs typeface="Times New Roman"/>
              </a:rPr>
              <a:t>Bluetooth</a:t>
            </a:r>
            <a:r>
              <a:rPr lang="en-US" sz="2400" dirty="0">
                <a:latin typeface="Times New Roman"/>
                <a:cs typeface="Times New Roman"/>
              </a:rPr>
              <a:t> module is used to turn off and on the LED.</a:t>
            </a:r>
          </a:p>
        </p:txBody>
      </p:sp>
    </p:spTree>
    <p:extLst>
      <p:ext uri="{BB962C8B-B14F-4D97-AF65-F5344CB8AC3E}">
        <p14:creationId xmlns:p14="http://schemas.microsoft.com/office/powerpoint/2010/main" val="230378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blue and white sign&#10;&#10;Description automatically generated">
            <a:extLst>
              <a:ext uri="{FF2B5EF4-FFF2-40B4-BE49-F238E27FC236}">
                <a16:creationId xmlns:a16="http://schemas.microsoft.com/office/drawing/2014/main" id="{93B69013-F8FF-48EE-9112-B35C23B19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06" b="16397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B5FA469-D2F6-45E9-80A1-7A01F6955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34" r="1" b="12299"/>
          <a:stretch/>
        </p:blipFill>
        <p:spPr>
          <a:xfrm>
            <a:off x="3795095" y="18"/>
            <a:ext cx="4937536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55919-80AB-4682-A4A8-686018C3AF72}"/>
              </a:ext>
            </a:extLst>
          </p:cNvPr>
          <p:cNvSpPr txBox="1"/>
          <p:nvPr/>
        </p:nvSpPr>
        <p:spPr>
          <a:xfrm>
            <a:off x="128973" y="1999379"/>
            <a:ext cx="3753408" cy="49539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BLE Scanner </a:t>
            </a:r>
            <a:r>
              <a:rPr lang="en-US" sz="2400" dirty="0" err="1">
                <a:latin typeface="Times New Roman"/>
                <a:cs typeface="Times New Roman"/>
              </a:rPr>
              <a:t>bluetooth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andriod</a:t>
            </a:r>
            <a:r>
              <a:rPr lang="en-US" sz="2400" dirty="0">
                <a:latin typeface="Times New Roman"/>
                <a:cs typeface="Times New Roman"/>
              </a:rPr>
              <a:t> application is used here to turn on and off the led via </a:t>
            </a:r>
            <a:r>
              <a:rPr lang="en-US" sz="2400" dirty="0" err="1">
                <a:latin typeface="Times New Roman"/>
                <a:cs typeface="Times New Roman"/>
              </a:rPr>
              <a:t>bluetooth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After enabling </a:t>
            </a:r>
            <a:r>
              <a:rPr lang="en-US" sz="2400" dirty="0" err="1">
                <a:latin typeface="Times New Roman"/>
                <a:cs typeface="Times New Roman"/>
              </a:rPr>
              <a:t>bluetooth</a:t>
            </a:r>
            <a:r>
              <a:rPr lang="en-US" sz="2400" dirty="0">
                <a:latin typeface="Times New Roman"/>
                <a:cs typeface="Times New Roman"/>
              </a:rPr>
              <a:t> in phone and opening the application we can see </a:t>
            </a:r>
            <a:r>
              <a:rPr lang="en-US" sz="2400" dirty="0" err="1">
                <a:latin typeface="Times New Roman"/>
                <a:cs typeface="Times New Roman"/>
              </a:rPr>
              <a:t>th</a:t>
            </a:r>
            <a:r>
              <a:rPr lang="en-US" sz="2400" dirty="0">
                <a:latin typeface="Times New Roman"/>
                <a:cs typeface="Times New Roman"/>
              </a:rPr>
              <a:t> following interface.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Click on "CONNECT" beside DSD TECH 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967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9F64E8-8F1D-4A06-B1A4-685E72C0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6674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37BD9F-6E4A-464F-9A60-BDA550C5304D}"/>
              </a:ext>
            </a:extLst>
          </p:cNvPr>
          <p:cNvSpPr txBox="1"/>
          <p:nvPr/>
        </p:nvSpPr>
        <p:spPr>
          <a:xfrm>
            <a:off x="406879" y="1721315"/>
            <a:ext cx="4382965" cy="50692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After clicking connect from main page of application we can see the interface as shown in figure 1.1</a:t>
            </a:r>
          </a:p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Click on custom service and write the number '1' as in figure 1.3</a:t>
            </a:r>
          </a:p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We can see the LED connected to </a:t>
            </a:r>
            <a:r>
              <a:rPr lang="en-US" sz="2400" dirty="0" err="1">
                <a:latin typeface="Times New Roman"/>
                <a:cs typeface="Times New Roman"/>
              </a:rPr>
              <a:t>arduino</a:t>
            </a:r>
            <a:r>
              <a:rPr lang="en-US" sz="2400" dirty="0">
                <a:latin typeface="Times New Roman"/>
                <a:cs typeface="Times New Roman"/>
              </a:rPr>
              <a:t> turned on as in figure 1.2.</a:t>
            </a:r>
          </a:p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1" name="Picture 11" descr="An open computer sitting on top of a keyboard&#10;&#10;Description automatically generated">
            <a:extLst>
              <a:ext uri="{FF2B5EF4-FFF2-40B4-BE49-F238E27FC236}">
                <a16:creationId xmlns:a16="http://schemas.microsoft.com/office/drawing/2014/main" id="{17DFCF5D-A918-4423-B028-C7462AB64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4"/>
          <a:stretch/>
        </p:blipFill>
        <p:spPr>
          <a:xfrm>
            <a:off x="5041637" y="3307806"/>
            <a:ext cx="2996816" cy="3024248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6C23B9-7318-42B8-B69E-90F9EAEDA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918"/>
          <a:stretch/>
        </p:blipFill>
        <p:spPr>
          <a:xfrm>
            <a:off x="5041637" y="143558"/>
            <a:ext cx="2766778" cy="2794210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561820-10A9-458D-9AD9-91ABB1664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8"/>
          <a:stretch/>
        </p:blipFill>
        <p:spPr>
          <a:xfrm>
            <a:off x="8159151" y="144786"/>
            <a:ext cx="3767050" cy="5495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974400-4A9C-4C08-BD9B-267496356E9A}"/>
              </a:ext>
            </a:extLst>
          </p:cNvPr>
          <p:cNvSpPr txBox="1"/>
          <p:nvPr/>
        </p:nvSpPr>
        <p:spPr>
          <a:xfrm>
            <a:off x="5744294" y="292633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Figure 1.1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BCB85-FCA9-4CB3-A4EA-49E1B667F433}"/>
              </a:ext>
            </a:extLst>
          </p:cNvPr>
          <p:cNvSpPr txBox="1"/>
          <p:nvPr/>
        </p:nvSpPr>
        <p:spPr>
          <a:xfrm>
            <a:off x="5743395" y="63328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1.2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DB8BF-9641-4C77-AF68-7556822165E3}"/>
              </a:ext>
            </a:extLst>
          </p:cNvPr>
          <p:cNvSpPr txBox="1"/>
          <p:nvPr/>
        </p:nvSpPr>
        <p:spPr>
          <a:xfrm>
            <a:off x="9179583" y="5829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8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6BB3C5-822B-45E1-A81E-5CC3176C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D73B5E25-89F8-44BD-BD6A-33C42A5A0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53" r="2" b="32024"/>
          <a:stretch/>
        </p:blipFill>
        <p:spPr>
          <a:xfrm>
            <a:off x="579264" y="365139"/>
            <a:ext cx="6288262" cy="306387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39ECA9-4CDE-4883-98E8-287E905E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630934"/>
            <a:ext cx="6288261" cy="254602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7483D0-BAEB-4927-88AD-76F5DA846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4" y="45657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BB7B12-4298-4CFB-B539-44A91C93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8918" y="489762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EB2968-BE2D-420E-88EA-2EE371D6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33" y="3274594"/>
            <a:ext cx="5889357" cy="2105025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To turn off the led  we can write '0' and click ok. </a:t>
            </a: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EF4681A-67D7-44C1-A818-A8E324F0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09" r="1" b="2499"/>
          <a:stretch/>
        </p:blipFill>
        <p:spPr>
          <a:xfrm>
            <a:off x="7048500" y="365111"/>
            <a:ext cx="462100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8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DA865-CA70-4357-8BF9-7909FA34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TESTING ESP8266 WIFI MODULE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E5A99D-F738-421B-9556-83D705265A9F}"/>
              </a:ext>
            </a:extLst>
          </p:cNvPr>
          <p:cNvSpPr txBox="1"/>
          <p:nvPr/>
        </p:nvSpPr>
        <p:spPr>
          <a:xfrm>
            <a:off x="841244" y="2359152"/>
            <a:ext cx="6007608" cy="3429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ESP8266 is a wifi SOC made by expressif Systems. Provide internet connectivity to small package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The GPIO pins allow Analog and Digital IO , SPI, I2C, etc. 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ESP8266 –12E wifi module is used for testing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Arduino IDE is used for programming ESP8266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Common data cable for phone charging is here for connecting esp8266 to laptop </a:t>
            </a:r>
          </a:p>
        </p:txBody>
      </p:sp>
      <p:pic>
        <p:nvPicPr>
          <p:cNvPr id="3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80482C88-03D2-411C-98FE-CA1C9A0F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946" y="173543"/>
            <a:ext cx="5168906" cy="3428137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7477FB-4722-4352-A16B-D68CC48F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527" y="3501223"/>
            <a:ext cx="5118642" cy="34137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491F23C-C1C4-4A25-B7F7-DDA2017EA1BC}"/>
              </a:ext>
            </a:extLst>
          </p:cNvPr>
          <p:cNvSpPr txBox="1"/>
          <p:nvPr/>
        </p:nvSpPr>
        <p:spPr>
          <a:xfrm>
            <a:off x="4825042" y="30710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1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CBA6-21C4-4BEC-87FA-E7F064D5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b="0">
                <a:latin typeface="Times New Roman"/>
                <a:cs typeface="Times New Roman"/>
              </a:rPr>
              <a:t>Written a small code for testing esp8266 module that lights up an led when wifi is connected.</a:t>
            </a:r>
          </a:p>
        </p:txBody>
      </p:sp>
      <p:pic>
        <p:nvPicPr>
          <p:cNvPr id="4" name="Picture 4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C1C4B5EF-EA57-406C-A34F-C6FEA9DE3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6882960" y="1960440"/>
            <a:ext cx="4815610" cy="4815610"/>
          </a:xfr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D2D4296-AF26-44A6-91FD-01B336A77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31244"/>
            <a:ext cx="6208143" cy="483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84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7C83D6FC-180D-46FB-A934-B4AA0A360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2" y="369323"/>
            <a:ext cx="6205008" cy="2231246"/>
          </a:xfrm>
        </p:spPr>
        <p:txBody>
          <a:bodyPr anchor="ctr">
            <a:normAutofit fontScale="92500" lnSpcReduction="10000"/>
          </a:bodyPr>
          <a:lstStyle/>
          <a:p>
            <a:r>
              <a:rPr lang="en-US">
                <a:latin typeface="Times New Roman"/>
                <a:cs typeface="Times New Roman"/>
              </a:rPr>
              <a:t>After uploading the code using arduino ide we can see the ouput in serial monitor as show in figure 1.2</a:t>
            </a:r>
          </a:p>
          <a:p>
            <a:r>
              <a:rPr lang="en-US">
                <a:latin typeface="Times New Roman"/>
                <a:cs typeface="Times New Roman"/>
              </a:rPr>
              <a:t>Figure 1.1 below shows ip address of all devices connected to my home wifi in which I can see nodeMCU ip address.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2B25631-DE54-4218-9FF3-75E7CB4EC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63" b="6535"/>
          <a:stretch/>
        </p:blipFill>
        <p:spPr>
          <a:xfrm>
            <a:off x="402586" y="3017139"/>
            <a:ext cx="5998215" cy="3337654"/>
          </a:xfrm>
          <a:prstGeom prst="rect">
            <a:avLst/>
          </a:prstGeom>
        </p:spPr>
      </p:pic>
      <p:pic>
        <p:nvPicPr>
          <p:cNvPr id="5" name="Picture 5" descr="A picture containing sitting, computer, door, monitor&#10;&#10;Description automatically generated">
            <a:extLst>
              <a:ext uri="{FF2B5EF4-FFF2-40B4-BE49-F238E27FC236}">
                <a16:creationId xmlns:a16="http://schemas.microsoft.com/office/drawing/2014/main" id="{95CC5690-577B-45ED-89B5-4AB15337C2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55" b="14479"/>
          <a:stretch/>
        </p:blipFill>
        <p:spPr>
          <a:xfrm rot="5400000">
            <a:off x="6243008" y="348292"/>
            <a:ext cx="6297283" cy="5600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C49048-CC6B-4FA2-BDD8-E6554CEB618B}"/>
              </a:ext>
            </a:extLst>
          </p:cNvPr>
          <p:cNvSpPr txBox="1"/>
          <p:nvPr/>
        </p:nvSpPr>
        <p:spPr>
          <a:xfrm>
            <a:off x="8778815" y="63921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1.2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CB07C9-7133-46D7-BB92-9225A6D2D24E}"/>
              </a:ext>
            </a:extLst>
          </p:cNvPr>
          <p:cNvSpPr txBox="1"/>
          <p:nvPr/>
        </p:nvSpPr>
        <p:spPr>
          <a:xfrm>
            <a:off x="2265871" y="63921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7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73451-D637-4002-904F-9541849E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TESTING RELAY AND BULB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2FCDF-BC2E-4FB6-AEF6-08F099E24945}"/>
              </a:ext>
            </a:extLst>
          </p:cNvPr>
          <p:cNvSpPr txBox="1"/>
          <p:nvPr/>
        </p:nvSpPr>
        <p:spPr>
          <a:xfrm>
            <a:off x="641516" y="2501431"/>
            <a:ext cx="6411036" cy="48496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Testing of 5V relay and 12V DC bulb 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Relay act as a switch that can controlled by a circuit.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Bulb is connected to 12v battery via relay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Relay is operated from  Arduino Uno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0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CADC6439-C75E-4BE0-A430-5AB2EDF9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550" y="-4306"/>
            <a:ext cx="4914182" cy="5011933"/>
          </a:xfrm>
          <a:prstGeom prst="rect">
            <a:avLst/>
          </a:prstGeom>
        </p:spPr>
      </p:pic>
      <p:pic>
        <p:nvPicPr>
          <p:cNvPr id="11" name="Picture 11" descr="A picture containing object, light, sitting, vase&#10;&#10;Description automatically generated">
            <a:extLst>
              <a:ext uri="{FF2B5EF4-FFF2-40B4-BE49-F238E27FC236}">
                <a16:creationId xmlns:a16="http://schemas.microsoft.com/office/drawing/2014/main" id="{8B7E5F5F-580A-4DF0-88BC-BCAABEF60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061" y="3728664"/>
            <a:ext cx="3677728" cy="312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8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Young girl focusing on a mechcanical project">
            <a:extLst>
              <a:ext uri="{FF2B5EF4-FFF2-40B4-BE49-F238E27FC236}">
                <a16:creationId xmlns:a16="http://schemas.microsoft.com/office/drawing/2014/main" id="{6A32DB74-5F89-4D00-BFA0-65C3954EE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1" r="851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EE26A-4AB2-4125-A200-CF2BB5E3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399289"/>
            <a:ext cx="4617087" cy="1656673"/>
          </a:xfrm>
        </p:spPr>
        <p:txBody>
          <a:bodyPr anchor="b">
            <a:norm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TESTING EACH HARDWARE PARTS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A91E-420A-43D8-82B7-D38B5714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545526"/>
            <a:ext cx="5537999" cy="431431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>
                <a:latin typeface="Times New Roman"/>
                <a:cs typeface="Times New Roman"/>
              </a:rPr>
              <a:t>TESTING BEAGLEBONE BLACK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latin typeface="Times New Roman"/>
                <a:cs typeface="Times New Roman"/>
              </a:rPr>
              <a:t>TESTING 16*2 LCD </a:t>
            </a:r>
          </a:p>
          <a:p>
            <a:pPr>
              <a:lnSpc>
                <a:spcPct val="100000"/>
              </a:lnSpc>
            </a:pPr>
            <a:r>
              <a:rPr lang="en-US" sz="2500">
                <a:latin typeface="Times New Roman"/>
                <a:cs typeface="Times New Roman"/>
              </a:rPr>
              <a:t>TESTING IR SENSOR AND BUZZER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latin typeface="Times New Roman"/>
                <a:cs typeface="Times New Roman"/>
              </a:rPr>
              <a:t>TESTING BLUETOOTH MODULE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latin typeface="Times New Roman"/>
                <a:cs typeface="Times New Roman"/>
              </a:rPr>
              <a:t>TESTING ESP8266 WIFI MODULE</a:t>
            </a:r>
          </a:p>
          <a:p>
            <a:pPr>
              <a:lnSpc>
                <a:spcPct val="100000"/>
              </a:lnSpc>
            </a:pPr>
            <a:r>
              <a:rPr lang="en-US" sz="2500">
                <a:latin typeface="Times New Roman"/>
                <a:cs typeface="Times New Roman"/>
              </a:rPr>
              <a:t>TESTING RELAY AND BULB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latin typeface="Times New Roman"/>
                <a:cs typeface="Times New Roman"/>
              </a:rPr>
              <a:t>TESTING VOLTAGE REGULATOR</a:t>
            </a:r>
          </a:p>
        </p:txBody>
      </p:sp>
    </p:spTree>
    <p:extLst>
      <p:ext uri="{BB962C8B-B14F-4D97-AF65-F5344CB8AC3E}">
        <p14:creationId xmlns:p14="http://schemas.microsoft.com/office/powerpoint/2010/main" val="241383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4E8E3EE-1AA3-4CD2-9A58-C03E63011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88" y="815021"/>
            <a:ext cx="5874329" cy="21018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>
                <a:latin typeface="Times New Roman"/>
                <a:cs typeface="Times New Roman"/>
              </a:rPr>
              <a:t>One 9v and two 1.5v battery is connected in series to operate this circuit</a:t>
            </a:r>
          </a:p>
          <a:p>
            <a:r>
              <a:rPr lang="en-US">
                <a:latin typeface="Times New Roman"/>
                <a:cs typeface="Times New Roman"/>
              </a:rPr>
              <a:t>Relay works depending upon the arduino program</a:t>
            </a:r>
          </a:p>
          <a:p>
            <a:r>
              <a:rPr lang="en-US">
                <a:latin typeface="Times New Roman"/>
                <a:cs typeface="Times New Roman"/>
              </a:rPr>
              <a:t>A simple program to blink an led is written for testing of both relay and bulb.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7AF9C4-F6B0-4A60-AB7C-77C8E69FE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1" b="29861"/>
          <a:stretch/>
        </p:blipFill>
        <p:spPr>
          <a:xfrm>
            <a:off x="546359" y="3434083"/>
            <a:ext cx="5207461" cy="3150749"/>
          </a:xfrm>
          <a:prstGeom prst="rect">
            <a:avLst/>
          </a:prstGeom>
        </p:spPr>
      </p:pic>
      <p:pic>
        <p:nvPicPr>
          <p:cNvPr id="6" name="Picture 6" descr="A picture containing indoor, table, computer, keyboard&#10;&#10;Description automatically generated">
            <a:extLst>
              <a:ext uri="{FF2B5EF4-FFF2-40B4-BE49-F238E27FC236}">
                <a16:creationId xmlns:a16="http://schemas.microsoft.com/office/drawing/2014/main" id="{B64E6349-94E3-4373-8078-92EB6EF870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5" r="14388"/>
          <a:stretch/>
        </p:blipFill>
        <p:spPr>
          <a:xfrm>
            <a:off x="6418770" y="86265"/>
            <a:ext cx="5543192" cy="65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44D4-4EB1-4294-AEC0-98C6E45C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840934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Times New Roman"/>
                <a:cs typeface="Times New Roman"/>
              </a:rPr>
              <a:t>TESTING VOLTAGE REGULATOR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38884A1-B8E6-422C-BD80-8415077A7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417" y="2334251"/>
            <a:ext cx="6386542" cy="369417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C8DB0E-6747-4B0B-8511-A832AFE9B631}"/>
              </a:ext>
            </a:extLst>
          </p:cNvPr>
          <p:cNvSpPr txBox="1"/>
          <p:nvPr/>
        </p:nvSpPr>
        <p:spPr>
          <a:xfrm>
            <a:off x="669985" y="2395268"/>
            <a:ext cx="482791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Voltage regulators can be found in many electronic devices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DC voltage regulator is used to increase or decrease the input voltage as our need.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2v –37v input 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Figure shows LM2596 voltage regulator which is has given a input of 9.64v.</a:t>
            </a:r>
          </a:p>
        </p:txBody>
      </p:sp>
    </p:spTree>
    <p:extLst>
      <p:ext uri="{BB962C8B-B14F-4D97-AF65-F5344CB8AC3E}">
        <p14:creationId xmlns:p14="http://schemas.microsoft.com/office/powerpoint/2010/main" val="380491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D53A5F8-5E2E-4A86-B189-84B29622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173725"/>
            <a:ext cx="4928558" cy="2858700"/>
          </a:xfrm>
          <a:prstGeom prst="rect">
            <a:avLst/>
          </a:prstGeo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9284B8F-E34A-4C6D-B544-382CB7F39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7" y="169258"/>
            <a:ext cx="5086709" cy="2867634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FE68805-A97B-4690-BCC8-1AD704B5E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250" y="3746826"/>
            <a:ext cx="4597879" cy="2541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D75ED-ECC7-48FD-8A08-D8F8DC3549D8}"/>
              </a:ext>
            </a:extLst>
          </p:cNvPr>
          <p:cNvSpPr txBox="1"/>
          <p:nvPr/>
        </p:nvSpPr>
        <p:spPr>
          <a:xfrm>
            <a:off x="669985" y="3099759"/>
            <a:ext cx="47704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Input voltage </a:t>
            </a:r>
            <a:r>
              <a:rPr lang="en-US" sz="2400">
                <a:latin typeface="Times New Roman"/>
                <a:cs typeface="Times New Roman"/>
              </a:rPr>
              <a:t>decreased to 5.67v by turning potentiometer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3B722-029C-4FE0-9259-122CC93F1956}"/>
              </a:ext>
            </a:extLst>
          </p:cNvPr>
          <p:cNvSpPr txBox="1"/>
          <p:nvPr/>
        </p:nvSpPr>
        <p:spPr>
          <a:xfrm>
            <a:off x="7642106" y="3070105"/>
            <a:ext cx="5302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Input voltage </a:t>
            </a:r>
            <a:r>
              <a:rPr lang="en-US" sz="2400">
                <a:latin typeface="Times New Roman"/>
                <a:cs typeface="Times New Roman"/>
              </a:rPr>
              <a:t>decreased to 8.98v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83EC3-FFD7-4E7B-8CE1-4891E4B82388}"/>
              </a:ext>
            </a:extLst>
          </p:cNvPr>
          <p:cNvSpPr txBox="1"/>
          <p:nvPr/>
        </p:nvSpPr>
        <p:spPr>
          <a:xfrm>
            <a:off x="4118754" y="6275358"/>
            <a:ext cx="52879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Input voltage </a:t>
            </a:r>
            <a:r>
              <a:rPr lang="en-US" sz="2400">
                <a:latin typeface="Times New Roman"/>
                <a:cs typeface="Times New Roman"/>
              </a:rPr>
              <a:t>decreased to 2.34v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1882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2EE5-DBA2-41AC-AD59-AD0D3E6C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latin typeface="Times New Roman"/>
                <a:cs typeface="Times New Roman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7B9-9BD4-41A3-B77B-3D5398C03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436" y="2132967"/>
            <a:ext cx="10168128" cy="36941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err="1">
                <a:latin typeface="Times New Roman"/>
                <a:cs typeface="Times New Roman"/>
              </a:rPr>
              <a:t>Sharma,A</a:t>
            </a:r>
            <a:r>
              <a:rPr lang="en-US" dirty="0">
                <a:latin typeface="Times New Roman"/>
                <a:cs typeface="Times New Roman"/>
              </a:rPr>
              <a:t>(2018, dec 05).Lcd I2C tutorial. Retrieved from </a:t>
            </a:r>
            <a:r>
              <a:rPr lang="en-US" dirty="0">
                <a:latin typeface="Times New Roman"/>
                <a:ea typeface="+mn-lt"/>
                <a:cs typeface="+mn-lt"/>
                <a:hlinkClick r:id="rId2"/>
              </a:rPr>
              <a:t>https://create.arduino.cc/projecthub/Oniichan_is_ded/lcd-i2c-tutorial-664e5a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Sharath(n.d.). IR Proximity sensor with </a:t>
            </a:r>
            <a:r>
              <a:rPr lang="en-US" err="1">
                <a:latin typeface="Times New Roman"/>
                <a:cs typeface="Times New Roman"/>
              </a:rPr>
              <a:t>arduino</a:t>
            </a:r>
            <a:r>
              <a:rPr lang="en-US" dirty="0">
                <a:latin typeface="Times New Roman"/>
                <a:cs typeface="Times New Roman"/>
              </a:rPr>
              <a:t>. Retrieved from</a:t>
            </a:r>
            <a:r>
              <a:rPr lang="en-US" dirty="0">
                <a:latin typeface="Times New Roman"/>
                <a:ea typeface="+mn-lt"/>
                <a:cs typeface="Times New Roman"/>
              </a:rPr>
              <a:t>   </a:t>
            </a:r>
            <a:r>
              <a:rPr lang="en-US" dirty="0">
                <a:latin typeface="Times New Roman"/>
                <a:ea typeface="+mn-lt"/>
                <a:cs typeface="+mn-lt"/>
                <a:hlinkClick r:id="rId3"/>
              </a:rPr>
              <a:t>https://www.factoryforward.com/ir-proximity-sensor-arduino/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Ramya(2019, sept 04). Bluetooth Low Energy Tutorial with HM-10 BLE 4.0 &amp; Arduino. Retrieved from </a:t>
            </a: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https://how2electronics.com/bluetooth-low-energy-tutorial-with-hm-10-ble-4-0-arduino/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Tutor, M(2017, nov 20). NodeMCU ESP8266 Wifi connect tutorial Retrieved from </a:t>
            </a:r>
            <a:r>
              <a:rPr lang="en-US" dirty="0">
                <a:latin typeface="Times New Roman"/>
                <a:ea typeface="+mn-lt"/>
                <a:cs typeface="+mn-lt"/>
                <a:hlinkClick r:id="rId5"/>
              </a:rPr>
              <a:t>https://www.youtube.com/watch?v=TnWDlHpY56o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73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C461A-9F5A-4BCD-B2A9-7210E1AE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64" y="978619"/>
            <a:ext cx="4115202" cy="1106424"/>
          </a:xfrm>
        </p:spPr>
        <p:txBody>
          <a:bodyPr>
            <a:noAutofit/>
          </a:bodyPr>
          <a:lstStyle/>
          <a:p>
            <a:r>
              <a:rPr lang="en-US" sz="3000" b="0" dirty="0">
                <a:latin typeface="Times New Roman"/>
                <a:cs typeface="Times New Roman"/>
              </a:rPr>
              <a:t>TESTING OF BEAGLEBONE BLACK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63C4-1236-477F-838A-911A568A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43" y="2008455"/>
            <a:ext cx="4677426" cy="46673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Connect </a:t>
            </a:r>
            <a:r>
              <a:rPr lang="en-US" dirty="0" err="1">
                <a:latin typeface="Times New Roman"/>
                <a:cs typeface="Times New Roman"/>
              </a:rPr>
              <a:t>beaglebone</a:t>
            </a:r>
            <a:r>
              <a:rPr lang="en-US" dirty="0">
                <a:latin typeface="Times New Roman"/>
                <a:cs typeface="Times New Roman"/>
              </a:rPr>
              <a:t> black to laptop using micro USB cable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dirty="0">
                <a:latin typeface="Times New Roman"/>
                <a:cs typeface="Times New Roman"/>
              </a:rPr>
              <a:t>Open terminal and login to </a:t>
            </a:r>
            <a:r>
              <a:rPr lang="en-US" err="1">
                <a:latin typeface="Times New Roman"/>
                <a:cs typeface="Times New Roman"/>
              </a:rPr>
              <a:t>debain</a:t>
            </a:r>
            <a:r>
              <a:rPr lang="en-US" dirty="0">
                <a:latin typeface="Times New Roman"/>
                <a:cs typeface="Times New Roman"/>
              </a:rPr>
              <a:t> using "</a:t>
            </a:r>
            <a:r>
              <a:rPr lang="en-US" err="1">
                <a:latin typeface="Times New Roman"/>
                <a:cs typeface="Times New Roman"/>
              </a:rPr>
              <a:t>ssh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  <a:hlinkClick r:id="rId2"/>
              </a:rPr>
              <a:t>debian@192.168.7.2"</a:t>
            </a:r>
            <a:r>
              <a:rPr lang="en-US" dirty="0">
                <a:latin typeface="Times New Roman"/>
                <a:cs typeface="Times New Roman"/>
              </a:rPr>
              <a:t> as username and "</a:t>
            </a:r>
            <a:r>
              <a:rPr lang="en-US" dirty="0" err="1">
                <a:latin typeface="Times New Roman"/>
                <a:cs typeface="Times New Roman"/>
              </a:rPr>
              <a:t>temppwd</a:t>
            </a:r>
            <a:r>
              <a:rPr lang="en-US" dirty="0">
                <a:latin typeface="Times New Roman"/>
                <a:cs typeface="Times New Roman"/>
              </a:rPr>
              <a:t>" as password.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dirty="0">
                <a:latin typeface="Times New Roman"/>
                <a:cs typeface="Times New Roman"/>
              </a:rPr>
              <a:t>Use "ls" command to see the files inside </a:t>
            </a:r>
            <a:r>
              <a:rPr lang="en-US" err="1">
                <a:latin typeface="Times New Roman"/>
                <a:cs typeface="Times New Roman"/>
              </a:rPr>
              <a:t>beaglebone</a:t>
            </a:r>
            <a:r>
              <a:rPr lang="en-US" dirty="0">
                <a:latin typeface="Times New Roman"/>
                <a:cs typeface="Times New Roman"/>
              </a:rPr>
              <a:t> black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dirty="0">
                <a:latin typeface="Times New Roman"/>
                <a:cs typeface="Times New Roman"/>
              </a:rPr>
              <a:t>"</a:t>
            </a:r>
            <a:r>
              <a:rPr lang="en-US" err="1">
                <a:latin typeface="Times New Roman"/>
                <a:cs typeface="Times New Roman"/>
              </a:rPr>
              <a:t>uname</a:t>
            </a:r>
            <a:r>
              <a:rPr lang="en-US" dirty="0">
                <a:latin typeface="Times New Roman"/>
                <a:cs typeface="Times New Roman"/>
              </a:rPr>
              <a:t> –a" command can be used to check the </a:t>
            </a:r>
            <a:r>
              <a:rPr lang="en-US" err="1">
                <a:latin typeface="Times New Roman"/>
                <a:cs typeface="Times New Roman"/>
              </a:rPr>
              <a:t>linux</a:t>
            </a:r>
            <a:r>
              <a:rPr lang="en-US" dirty="0">
                <a:latin typeface="Times New Roman"/>
                <a:cs typeface="Times New Roman"/>
              </a:rPr>
              <a:t> version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677E70F-9382-4DBC-A34D-7F3390054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30" y="6801"/>
            <a:ext cx="7533850" cy="50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2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0757-2F12-4FD1-8D24-31EE7D54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4" y="925269"/>
            <a:ext cx="5509864" cy="36222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Writing code using nano editor and compiling it by </a:t>
            </a:r>
            <a:r>
              <a:rPr lang="en-US" dirty="0" err="1">
                <a:latin typeface="Times New Roman"/>
                <a:cs typeface="Times New Roman"/>
              </a:rPr>
              <a:t>gcc</a:t>
            </a:r>
            <a:r>
              <a:rPr lang="en-US" dirty="0">
                <a:latin typeface="Times New Roman"/>
                <a:cs typeface="Times New Roman"/>
              </a:rPr>
              <a:t> compiler worked fine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3151A0-7276-4A0F-A482-AE103031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92" y="126524"/>
            <a:ext cx="5101086" cy="2823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F6790-55A5-40D7-A0FD-9B7D677C930B}"/>
              </a:ext>
            </a:extLst>
          </p:cNvPr>
          <p:cNvSpPr txBox="1"/>
          <p:nvPr/>
        </p:nvSpPr>
        <p:spPr>
          <a:xfrm>
            <a:off x="7743644" y="3487947"/>
            <a:ext cx="41090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Figure aside shows the pinout of </a:t>
            </a:r>
            <a:r>
              <a:rPr lang="en-US" sz="2400" dirty="0" err="1">
                <a:latin typeface="Times New Roman"/>
                <a:cs typeface="Times New Roman"/>
              </a:rPr>
              <a:t>beaglebone</a:t>
            </a:r>
            <a:r>
              <a:rPr lang="en-US" sz="2400" dirty="0">
                <a:latin typeface="Times New Roman"/>
                <a:cs typeface="Times New Roman"/>
              </a:rPr>
              <a:t> balck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8" name="Picture 8" descr="Timeline&#10;&#10;Description automatically generated">
            <a:extLst>
              <a:ext uri="{FF2B5EF4-FFF2-40B4-BE49-F238E27FC236}">
                <a16:creationId xmlns:a16="http://schemas.microsoft.com/office/drawing/2014/main" id="{5EAA4DC7-1336-414A-B810-1C8B11EB8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2952461"/>
            <a:ext cx="7875916" cy="382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9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145247F-1CBA-4B22-A974-EACB6089C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95" y="508328"/>
            <a:ext cx="5586614" cy="4427421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4B8180B-8C8F-43D2-88ED-EE62C7A6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76" y="515087"/>
            <a:ext cx="6193766" cy="3469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B2729-478A-4F45-8AB0-1FC88FB18E86}"/>
              </a:ext>
            </a:extLst>
          </p:cNvPr>
          <p:cNvSpPr txBox="1"/>
          <p:nvPr/>
        </p:nvSpPr>
        <p:spPr>
          <a:xfrm>
            <a:off x="253041" y="5198853"/>
            <a:ext cx="101475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Screen after being logged into </a:t>
            </a:r>
            <a:r>
              <a:rPr lang="en-US" sz="2400" dirty="0" err="1">
                <a:latin typeface="Times New Roman"/>
                <a:cs typeface="Times New Roman"/>
              </a:rPr>
              <a:t>beaglebone</a:t>
            </a:r>
            <a:r>
              <a:rPr lang="en-US" sz="2400" dirty="0">
                <a:latin typeface="Times New Roman"/>
                <a:cs typeface="Times New Roman"/>
              </a:rPr>
              <a:t> black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Uname</a:t>
            </a:r>
            <a:r>
              <a:rPr lang="en-US" sz="2400" dirty="0">
                <a:latin typeface="Times New Roman"/>
                <a:cs typeface="Times New Roman"/>
              </a:rPr>
              <a:t> –a gives the Linux kernel version installed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Figure on right side shows the </a:t>
            </a:r>
            <a:r>
              <a:rPr lang="en-US" sz="2400" dirty="0" err="1">
                <a:latin typeface="Times New Roman"/>
                <a:cs typeface="Times New Roman"/>
              </a:rPr>
              <a:t>debian</a:t>
            </a:r>
            <a:r>
              <a:rPr lang="en-US" sz="2400" dirty="0">
                <a:latin typeface="Times New Roman"/>
                <a:cs typeface="Times New Roman"/>
              </a:rPr>
              <a:t>  version </a:t>
            </a:r>
          </a:p>
        </p:txBody>
      </p:sp>
    </p:spTree>
    <p:extLst>
      <p:ext uri="{BB962C8B-B14F-4D97-AF65-F5344CB8AC3E}">
        <p14:creationId xmlns:p14="http://schemas.microsoft.com/office/powerpoint/2010/main" val="31173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B8E4F-D339-42E3-8170-619DF54E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2" y="5085607"/>
            <a:ext cx="10961298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 algn="ctr">
              <a:buFont typeface="Arial"/>
              <a:buChar char="•"/>
            </a:pPr>
            <a:r>
              <a:rPr lang="en-US" sz="2400" b="0" dirty="0">
                <a:latin typeface="Times New Roman"/>
                <a:cs typeface="Times New Roman"/>
              </a:rPr>
              <a:t>Tested and verified voltage VDD 3.3V(P9_3 and P9_4) and SYS 5V(P9_7 and P9_8)</a:t>
            </a:r>
            <a:br>
              <a:rPr lang="en-US" sz="2400" b="0" dirty="0">
                <a:latin typeface="Times New Roman"/>
                <a:cs typeface="Times New Roman"/>
              </a:rPr>
            </a:br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C2A0161B-E179-43AF-BC8E-23D5145D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312" y="1454126"/>
            <a:ext cx="5988925" cy="2780121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901F31-123A-4286-8F67-E64BCF126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389" y="1468504"/>
            <a:ext cx="5917032" cy="2765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34B81-AAD0-4D0C-879F-374C9F9CF6FA}"/>
              </a:ext>
            </a:extLst>
          </p:cNvPr>
          <p:cNvSpPr txBox="1"/>
          <p:nvPr/>
        </p:nvSpPr>
        <p:spPr>
          <a:xfrm>
            <a:off x="7815532" y="4494362"/>
            <a:ext cx="36633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VDD 3.3V pin(3 and 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15F8A-1076-442F-810A-2449CFBD8086}"/>
              </a:ext>
            </a:extLst>
          </p:cNvPr>
          <p:cNvSpPr txBox="1"/>
          <p:nvPr/>
        </p:nvSpPr>
        <p:spPr>
          <a:xfrm>
            <a:off x="1431086" y="4493464"/>
            <a:ext cx="35914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SYS 5V pin(7 and 8)</a:t>
            </a:r>
          </a:p>
        </p:txBody>
      </p:sp>
    </p:spTree>
    <p:extLst>
      <p:ext uri="{BB962C8B-B14F-4D97-AF65-F5344CB8AC3E}">
        <p14:creationId xmlns:p14="http://schemas.microsoft.com/office/powerpoint/2010/main" val="126237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7E6F-5F5D-4312-BF34-CC7FEFD9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latin typeface="Times New Roman"/>
                <a:cs typeface="Times New Roman"/>
              </a:rPr>
              <a:t>TESTING 16x2 LCD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37E6-753E-4AFC-BC71-DE5D2BFC4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47" y="1356590"/>
            <a:ext cx="8773523" cy="6181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"/>
              </a:rPr>
              <a:t>Testing  of 16x2 LCD was done using an Arduino uno.</a:t>
            </a:r>
            <a:endParaRPr lang="en-US">
              <a:latin typeface="Times New Roman"/>
              <a:cs typeface="Times"/>
            </a:endParaRPr>
          </a:p>
          <a:p>
            <a:r>
              <a:rPr lang="en-US" dirty="0">
                <a:latin typeface="Times New Roman"/>
                <a:cs typeface="Times"/>
              </a:rPr>
              <a:t>PCF8574 module is used with lcd to connect lcd to Arduino using I2C protocol.</a:t>
            </a:r>
          </a:p>
          <a:p>
            <a:r>
              <a:rPr lang="en-US" dirty="0">
                <a:latin typeface="Times New Roman"/>
                <a:cs typeface="Times"/>
              </a:rPr>
              <a:t>Contrast of lcd can be </a:t>
            </a:r>
            <a:r>
              <a:rPr lang="en-US" dirty="0" err="1">
                <a:latin typeface="Times New Roman"/>
                <a:cs typeface="Times"/>
              </a:rPr>
              <a:t>adujusted</a:t>
            </a:r>
            <a:r>
              <a:rPr lang="en-US" dirty="0">
                <a:latin typeface="Times New Roman"/>
                <a:cs typeface="Times"/>
              </a:rPr>
              <a:t> with the </a:t>
            </a:r>
            <a:endParaRPr lang="en-US">
              <a:latin typeface="Times New Roman"/>
              <a:cs typeface="Times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"/>
              </a:rPr>
              <a:t>   potentiometer connected to PCF8574.</a:t>
            </a:r>
          </a:p>
          <a:p>
            <a:r>
              <a:rPr lang="en-US" dirty="0">
                <a:latin typeface="Times New Roman"/>
                <a:cs typeface="Times"/>
              </a:rPr>
              <a:t>Connections: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"/>
              </a:rPr>
              <a:t>                         </a:t>
            </a:r>
            <a:endParaRPr lang="en-US" sz="2400" dirty="0">
              <a:latin typeface="Times New Roman"/>
              <a:cs typeface="Times"/>
            </a:endParaRPr>
          </a:p>
          <a:p>
            <a:endParaRPr lang="en-US" dirty="0">
              <a:latin typeface="Times New Roman"/>
              <a:cs typeface="Times"/>
            </a:endParaRPr>
          </a:p>
          <a:p>
            <a:endParaRPr lang="en-US" dirty="0">
              <a:latin typeface="Times New Roman"/>
              <a:cs typeface="Time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CAF453-CD8E-49ED-B03F-50F1B12BC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56551"/>
              </p:ext>
            </p:extLst>
          </p:nvPr>
        </p:nvGraphicFramePr>
        <p:xfrm>
          <a:off x="2730548" y="4172943"/>
          <a:ext cx="3527831" cy="218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617">
                  <a:extLst>
                    <a:ext uri="{9D8B030D-6E8A-4147-A177-3AD203B41FA5}">
                      <a16:colId xmlns:a16="http://schemas.microsoft.com/office/drawing/2014/main" val="1320898520"/>
                    </a:ext>
                  </a:extLst>
                </a:gridCol>
                <a:gridCol w="1789214">
                  <a:extLst>
                    <a:ext uri="{9D8B030D-6E8A-4147-A177-3AD203B41FA5}">
                      <a16:colId xmlns:a16="http://schemas.microsoft.com/office/drawing/2014/main" val="2344489034"/>
                    </a:ext>
                  </a:extLst>
                </a:gridCol>
              </a:tblGrid>
              <a:tr h="436073">
                <a:tc>
                  <a:txBody>
                    <a:bodyPr/>
                    <a:lstStyle/>
                    <a:p>
                      <a:r>
                        <a:rPr lang="en-US" dirty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99373"/>
                  </a:ext>
                </a:extLst>
              </a:tr>
              <a:tr h="436073"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02569"/>
                  </a:ext>
                </a:extLst>
              </a:tr>
              <a:tr h="436073">
                <a:tc>
                  <a:txBody>
                    <a:bodyPr/>
                    <a:lstStyle/>
                    <a:p>
                      <a:r>
                        <a:rPr lang="en-US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92180"/>
                  </a:ext>
                </a:extLst>
              </a:tr>
              <a:tr h="436073">
                <a:tc>
                  <a:txBody>
                    <a:bodyPr/>
                    <a:lstStyle/>
                    <a:p>
                      <a:r>
                        <a:rPr lang="en-US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38916"/>
                  </a:ext>
                </a:extLst>
              </a:tr>
              <a:tr h="4360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115321"/>
                  </a:ext>
                </a:extLst>
              </a:tr>
            </a:tbl>
          </a:graphicData>
        </a:graphic>
      </p:graphicFrame>
      <p:pic>
        <p:nvPicPr>
          <p:cNvPr id="6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EBA9E580-1D7D-47F9-8C35-F237B4B7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1" y="2724427"/>
            <a:ext cx="5345501" cy="393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8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0C8-07DE-41F9-8AB3-7B93D2DE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4460317" cy="2114104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b="0" dirty="0">
                <a:latin typeface="Times New Roman"/>
                <a:cs typeface="Times New Roman"/>
              </a:rPr>
              <a:t>Written a </a:t>
            </a:r>
            <a:r>
              <a:rPr lang="en-US" sz="2400" b="0" dirty="0" err="1">
                <a:latin typeface="Times New Roman"/>
                <a:cs typeface="Times New Roman"/>
              </a:rPr>
              <a:t>simpe</a:t>
            </a:r>
            <a:r>
              <a:rPr lang="en-US" sz="2400" b="0" dirty="0">
                <a:latin typeface="Times New Roman"/>
                <a:cs typeface="Times New Roman"/>
              </a:rPr>
              <a:t> code for display "Car over-speed detection system" in LCD using PCF8574 module.</a:t>
            </a:r>
          </a:p>
        </p:txBody>
      </p:sp>
      <p:pic>
        <p:nvPicPr>
          <p:cNvPr id="4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B63F819F-427C-4624-B027-544DE58DC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58" y="3081872"/>
            <a:ext cx="5530562" cy="3694176"/>
          </a:xfr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409451B-F993-4968-8605-EB5881811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16" y="710758"/>
            <a:ext cx="6466935" cy="596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5D6D-E9B2-4B1F-A6D8-787318F4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latin typeface="Times New Roman"/>
                <a:cs typeface="Times New Roman"/>
              </a:rPr>
              <a:t>TESTING IR SENSOR AND BUZZER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7CD15-9047-4A4B-A518-AC23433D5B86}"/>
              </a:ext>
            </a:extLst>
          </p:cNvPr>
          <p:cNvSpPr txBox="1"/>
          <p:nvPr/>
        </p:nvSpPr>
        <p:spPr>
          <a:xfrm>
            <a:off x="828136" y="2193985"/>
            <a:ext cx="635191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IR sensor connected to Arduino uno.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GND pin connected to GND of Arduino ,VCC of IR sensor connected to 5V of Arduino, OUT pin of IR sensor connected to pin 7 of Arduino.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Buzzer connected to pin 13 of Arduino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Buzzer makes sounds when obstacle blocks IR sensor thus confirmed that IR sensor and buzzer is working fine.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8ABEE5B-26EC-432A-8114-5316B621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609" y="1561901"/>
            <a:ext cx="4410972" cy="2713405"/>
          </a:xfrm>
          <a:prstGeom prst="rect">
            <a:avLst/>
          </a:prstGeom>
        </p:spPr>
      </p:pic>
      <p:pic>
        <p:nvPicPr>
          <p:cNvPr id="8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A908C6B0-884E-48C6-9D5D-3CE70314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608" y="4316813"/>
            <a:ext cx="2426899" cy="245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2993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AccentBoxVTI</vt:lpstr>
      <vt:lpstr>GROUP 4  TESTING OF HARDWARE  Project Title: Car Overspeed Detection System</vt:lpstr>
      <vt:lpstr>TESTING EACH HARDWARE PARTS</vt:lpstr>
      <vt:lpstr>TESTING OF BEAGLEBONE BLACK</vt:lpstr>
      <vt:lpstr>PowerPoint Presentation</vt:lpstr>
      <vt:lpstr>PowerPoint Presentation</vt:lpstr>
      <vt:lpstr>Tested and verified voltage VDD 3.3V(P9_3 and P9_4) and SYS 5V(P9_7 and P9_8) </vt:lpstr>
      <vt:lpstr>TESTING 16x2 LCD DISPLAY</vt:lpstr>
      <vt:lpstr>Written a simpe code for display "Car over-speed detection system" in LCD using PCF8574 module.</vt:lpstr>
      <vt:lpstr>TESTING IR SENSOR AND BUZZER</vt:lpstr>
      <vt:lpstr>Below shown is simple code which  used for testing IR sensor and buzzer that makes sound when some obstacle is nearby</vt:lpstr>
      <vt:lpstr>TESTING BLUETOOTH 4.0 MODULE</vt:lpstr>
      <vt:lpstr>PowerPoint Presentation</vt:lpstr>
      <vt:lpstr>PowerPoint Presentation</vt:lpstr>
      <vt:lpstr>PowerPoint Presentation</vt:lpstr>
      <vt:lpstr>PowerPoint Presentation</vt:lpstr>
      <vt:lpstr>TESTING ESP8266 WIFI MODULE</vt:lpstr>
      <vt:lpstr>Written a small code for testing esp8266 module that lights up an led when wifi is connected.</vt:lpstr>
      <vt:lpstr>PowerPoint Presentation</vt:lpstr>
      <vt:lpstr>TESTING RELAY AND BULB</vt:lpstr>
      <vt:lpstr>PowerPoint Presentation</vt:lpstr>
      <vt:lpstr>TESTING VOLTAGE REGULATOR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1994</cp:revision>
  <dcterms:created xsi:type="dcterms:W3CDTF">2020-10-14T22:20:11Z</dcterms:created>
  <dcterms:modified xsi:type="dcterms:W3CDTF">2020-10-20T13:55:13Z</dcterms:modified>
</cp:coreProperties>
</file>