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5" r:id="rId1"/>
  </p:sldMasterIdLst>
  <p:notesMasterIdLst>
    <p:notesMasterId r:id="rId14"/>
  </p:notesMasterIdLst>
  <p:sldIdLst>
    <p:sldId id="256" r:id="rId2"/>
    <p:sldId id="257" r:id="rId3"/>
    <p:sldId id="263" r:id="rId4"/>
    <p:sldId id="273" r:id="rId5"/>
    <p:sldId id="258" r:id="rId6"/>
    <p:sldId id="261" r:id="rId7"/>
    <p:sldId id="271" r:id="rId8"/>
    <p:sldId id="272" r:id="rId9"/>
    <p:sldId id="268" r:id="rId10"/>
    <p:sldId id="265" r:id="rId11"/>
    <p:sldId id="260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5E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661965-C407-4693-979D-F2CE9133DF0F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63104-BEEC-4456-AC10-C63AE8DA6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314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63104-BEEC-4456-AC10-C63AE8DA690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205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63104-BEEC-4456-AC10-C63AE8DA690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9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63104-BEEC-4456-AC10-C63AE8DA690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74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0AD4-1C12-4B9D-B849-94119C8A482E}" type="datetimeFigureOut">
              <a:rPr lang="en-CA" smtClean="0"/>
              <a:t>2020-11-02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ED99-9556-46A1-AE36-8184A9B156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34024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0AD4-1C12-4B9D-B849-94119C8A482E}" type="datetimeFigureOut">
              <a:rPr lang="en-CA" smtClean="0"/>
              <a:t>2020-11-02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ED99-9556-46A1-AE36-8184A9B156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0131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0AD4-1C12-4B9D-B849-94119C8A482E}" type="datetimeFigureOut">
              <a:rPr lang="en-CA" smtClean="0"/>
              <a:t>2020-11-02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ED99-9556-46A1-AE36-8184A9B156E9}" type="slidenum">
              <a:rPr lang="en-CA" smtClean="0"/>
              <a:t>‹#›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2731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0AD4-1C12-4B9D-B849-94119C8A482E}" type="datetimeFigureOut">
              <a:rPr lang="en-CA" smtClean="0"/>
              <a:t>2020-11-02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ED99-9556-46A1-AE36-8184A9B156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25392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0AD4-1C12-4B9D-B849-94119C8A482E}" type="datetimeFigureOut">
              <a:rPr lang="en-CA" smtClean="0"/>
              <a:t>2020-11-02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ED99-9556-46A1-AE36-8184A9B156E9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04407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0AD4-1C12-4B9D-B849-94119C8A482E}" type="datetimeFigureOut">
              <a:rPr lang="en-CA" smtClean="0"/>
              <a:t>2020-11-02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ED99-9556-46A1-AE36-8184A9B156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27183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0AD4-1C12-4B9D-B849-94119C8A482E}" type="datetimeFigureOut">
              <a:rPr lang="en-CA" smtClean="0"/>
              <a:t>2020-11-02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ED99-9556-46A1-AE36-8184A9B156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76784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0AD4-1C12-4B9D-B849-94119C8A482E}" type="datetimeFigureOut">
              <a:rPr lang="en-CA" smtClean="0"/>
              <a:t>2020-11-02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ED99-9556-46A1-AE36-8184A9B156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6453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0AD4-1C12-4B9D-B849-94119C8A482E}" type="datetimeFigureOut">
              <a:rPr lang="en-CA" smtClean="0"/>
              <a:t>2020-11-02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ED99-9556-46A1-AE36-8184A9B156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9109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0AD4-1C12-4B9D-B849-94119C8A482E}" type="datetimeFigureOut">
              <a:rPr lang="en-CA" smtClean="0"/>
              <a:t>2020-11-02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ED99-9556-46A1-AE36-8184A9B156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2206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0AD4-1C12-4B9D-B849-94119C8A482E}" type="datetimeFigureOut">
              <a:rPr lang="en-CA" smtClean="0"/>
              <a:t>2020-11-02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ED99-9556-46A1-AE36-8184A9B156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4556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0AD4-1C12-4B9D-B849-94119C8A482E}" type="datetimeFigureOut">
              <a:rPr lang="en-CA" smtClean="0"/>
              <a:t>2020-11-02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ED99-9556-46A1-AE36-8184A9B156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0050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0AD4-1C12-4B9D-B849-94119C8A482E}" type="datetimeFigureOut">
              <a:rPr lang="en-CA" smtClean="0"/>
              <a:t>2020-11-02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ED99-9556-46A1-AE36-8184A9B156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2977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0AD4-1C12-4B9D-B849-94119C8A482E}" type="datetimeFigureOut">
              <a:rPr lang="en-CA" smtClean="0"/>
              <a:t>2020-11-02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ED99-9556-46A1-AE36-8184A9B156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75913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0AD4-1C12-4B9D-B849-94119C8A482E}" type="datetimeFigureOut">
              <a:rPr lang="en-CA" smtClean="0"/>
              <a:t>2020-11-02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ED99-9556-46A1-AE36-8184A9B156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15709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0AD4-1C12-4B9D-B849-94119C8A482E}" type="datetimeFigureOut">
              <a:rPr lang="en-CA" smtClean="0"/>
              <a:t>2020-11-02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ED99-9556-46A1-AE36-8184A9B156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8932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60AD4-1C12-4B9D-B849-94119C8A482E}" type="datetimeFigureOut">
              <a:rPr lang="en-CA" smtClean="0"/>
              <a:t>2020-11-02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A7DED99-9556-46A1-AE36-8184A9B156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3311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6" r:id="rId1"/>
    <p:sldLayoutId id="2147484087" r:id="rId2"/>
    <p:sldLayoutId id="2147484088" r:id="rId3"/>
    <p:sldLayoutId id="2147484089" r:id="rId4"/>
    <p:sldLayoutId id="2147484090" r:id="rId5"/>
    <p:sldLayoutId id="2147484091" r:id="rId6"/>
    <p:sldLayoutId id="2147484092" r:id="rId7"/>
    <p:sldLayoutId id="2147484093" r:id="rId8"/>
    <p:sldLayoutId id="2147484094" r:id="rId9"/>
    <p:sldLayoutId id="2147484095" r:id="rId10"/>
    <p:sldLayoutId id="2147484096" r:id="rId11"/>
    <p:sldLayoutId id="2147484097" r:id="rId12"/>
    <p:sldLayoutId id="2147484098" r:id="rId13"/>
    <p:sldLayoutId id="2147484099" r:id="rId14"/>
    <p:sldLayoutId id="2147484100" r:id="rId15"/>
    <p:sldLayoutId id="214748410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s://www.youtube.com/watch?v=naHcDS3jQC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ponents101.com/microcontrollers/arduino-uno#:~:text=Arduino%20Uno%20is%20a%20microcontroller,on%208%2Dbit%20ATmega328P%20microcontroller.&amp;text=Arduino%20Uno%20has%2014%20digital,header%20and%20a%20reset%20button" TargetMode="External"/><Relationship Id="rId2" Type="http://schemas.openxmlformats.org/officeDocument/2006/relationships/hyperlink" Target="https://www.theengineeringprojects.com/2018/06/introduction-to-arduino-uno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ponents101.com/sensors/ir-sensor-module" TargetMode="External"/><Relationship Id="rId4" Type="http://schemas.openxmlformats.org/officeDocument/2006/relationships/hyperlink" Target="https://www.seeedstudio.com/blog/2019/12/19/all-about-proximity-sensors-which-type-to-use/#:~:text=IR%20Proximity%20Sensor,a%20beam%20of%20infrared%20light.&amp;text=Infrared%20proximity%20sensors%20consist%20of,optical%20spot%20on%20the%20PSD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ectronicshub.org/arduino-car-speed-detector/" TargetMode="External"/><Relationship Id="rId2" Type="http://schemas.openxmlformats.org/officeDocument/2006/relationships/hyperlink" Target="https://www.factoryforward.com/ir-proximity-sensor-arduin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nbD_V4QtNvY" TargetMode="External"/><Relationship Id="rId4" Type="http://schemas.openxmlformats.org/officeDocument/2006/relationships/hyperlink" Target="https://create.arduino.cc/projecthub/Raushancpr/arduino-with-ir-sensor-1579b6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D0011E58-94EA-4230-A8F7-26191E6432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7861" y="4404550"/>
            <a:ext cx="7766936" cy="10968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CA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</a:t>
            </a:r>
          </a:p>
          <a:p>
            <a:pPr>
              <a:lnSpc>
                <a:spcPct val="90000"/>
              </a:lnSpc>
            </a:pPr>
            <a:r>
              <a:rPr lang="en-CA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Sunny Devgan (C0752045)</a:t>
            </a:r>
          </a:p>
          <a:p>
            <a:pPr>
              <a:lnSpc>
                <a:spcPct val="90000"/>
              </a:lnSpc>
            </a:pPr>
            <a:r>
              <a:rPr lang="en-CA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#4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2690B0-5D96-4C77-A0C1-C9A7A7ADB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9278" y="1524233"/>
            <a:ext cx="8524973" cy="266950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br>
              <a:rPr lang="en-CA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Interfacing of IR sensors with Arduino</a:t>
            </a:r>
            <a:b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: Car Over-speed detection system</a:t>
            </a:r>
          </a:p>
        </p:txBody>
      </p:sp>
    </p:spTree>
    <p:extLst>
      <p:ext uri="{BB962C8B-B14F-4D97-AF65-F5344CB8AC3E}">
        <p14:creationId xmlns:p14="http://schemas.microsoft.com/office/powerpoint/2010/main" val="25363572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3419C7-3B78-4A46-AAB5-EED4F6A81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i="0">
                <a:solidFill>
                  <a:schemeClr val="bg1"/>
                </a:solidFill>
              </a:rPr>
              <a:t>Hardware Circuit</a:t>
            </a:r>
            <a:br>
              <a:rPr lang="en-US" b="1" i="0">
                <a:solidFill>
                  <a:schemeClr val="bg1"/>
                </a:solidFill>
              </a:rPr>
            </a:br>
            <a:endParaRPr lang="en-US" b="1" i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C50C6F-CECE-45B5-ADC7-6878D0788046}"/>
              </a:ext>
            </a:extLst>
          </p:cNvPr>
          <p:cNvSpPr txBox="1"/>
          <p:nvPr/>
        </p:nvSpPr>
        <p:spPr>
          <a:xfrm>
            <a:off x="673754" y="2160590"/>
            <a:ext cx="3973943" cy="3440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bg1"/>
                </a:solidFill>
              </a:rPr>
              <a:t>Video of working circuit : </a:t>
            </a:r>
            <a:r>
              <a:rPr lang="en-US">
                <a:solidFill>
                  <a:schemeClr val="bg1"/>
                </a:solidFill>
                <a:hlinkClick r:id="rId2"/>
              </a:rPr>
              <a:t>https://www.youtube.com/watch?v=naHcDS3jQCE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Picture 4" descr="A picture containing text, electronics, keyboard&#10;&#10;Description automatically generated">
            <a:extLst>
              <a:ext uri="{FF2B5EF4-FFF2-40B4-BE49-F238E27FC236}">
                <a16:creationId xmlns:a16="http://schemas.microsoft.com/office/drawing/2014/main" id="{54FE1E31-3614-470B-AB05-F59C12B8EB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612" y="1331271"/>
            <a:ext cx="6354315" cy="4765736"/>
          </a:xfrm>
          <a:prstGeom prst="rect">
            <a:avLst/>
          </a:prstGeom>
        </p:spPr>
      </p:pic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801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6693C0A-0201-4CBF-9E55-0C66A07B6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br>
              <a:rPr lang="en-CA" sz="28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28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E4AE3-398C-4388-B673-94064DD21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CA" sz="1700"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Nasir, S. Z. (2018, June 21). Introduction to Arduino UNO. Retrieved from  https://www.theengineeringprojects.com/2018/06/introduction-to-arduino-uno.html</a:t>
            </a:r>
            <a:endParaRPr lang="en-CA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Arduino Uno. (2018, February 28). Retrieved from </a:t>
            </a:r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https://components101.com/microcontrollers/arduino-uno#:~:text=Arduino%20Uno%20is%20a%20microcontroller,on%208%2Dbit%20ATmega328P%20microcontroller.&amp;text=Arduino%20Uno%20has%2014%20digital,header%20and%20a%20reset%20button</a:t>
            </a:r>
            <a:endParaRPr lang="en-US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Shawn. (n.d). All about Proximity Sensors: Which type to use? Retrieved from </a:t>
            </a:r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https://www.seeedstudio.com/blog/2019/12/19/all-about-proximity-sensors-which-type-to-use/#:~:text=IR%20Proximity%20Sensor,a%20beam%20of%20infrared%20light.&amp;text=Infrared%20proximity%20sensors%20consist%20of,optical%20spot%20on%20the%20PSD</a:t>
            </a:r>
            <a:endParaRPr lang="en-US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IR Sensor Module. (2018, August 30). Retrieved from </a:t>
            </a:r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https://components101.com/sensors/ir-sensor-module</a:t>
            </a:r>
            <a:endParaRPr lang="en-US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CA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0192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7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9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11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19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6693C0A-0201-4CBF-9E55-0C66A07B6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br>
              <a:rPr lang="en-CA" sz="28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28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E4AE3-398C-4388-B673-94064DD21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Sharath.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n.d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IR Proximity Sensor with Arduino. Retrieved from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https://www.factoryforward.com/ir-proximity-sensor-arduino/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Car Speed Detector. (2018, December 28). Retrieved from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https://www.electronicshub.org/arduino-car-speed-detector/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with IR Sensor. (2019, September 23). Retrieved from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https://create.arduino.cc/projecthub/Raushancpr/arduino-with-ir-sensor-1579b6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IDE Introduction. (2017, June 20). Retrieved from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https://www.youtube.com/watch?v=nbD_V4QtNvY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1717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A589-CDD5-4BCA-AE2C-DC6717194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en-CA" b="1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CD3B2-7689-4E4A-A6E9-10433FE27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of Arduino.</a:t>
            </a: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of IR sensor.</a:t>
            </a: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Interfacing and connections of IR sensor with Arduino</a:t>
            </a: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Coding steps</a:t>
            </a: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circuit </a:t>
            </a: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References.</a:t>
            </a: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1861FB-6506-4108-B874-81D5921DDB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491" r="-2" b="-2"/>
          <a:stretch/>
        </p:blipFill>
        <p:spPr>
          <a:xfrm>
            <a:off x="-1" y="0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83973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6C7925-A4D8-4B58-86A7-AD0D5B62E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298" y="419730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chemeClr val="bg1"/>
                </a:solidFill>
              </a:rPr>
              <a:t>Introduction of Arduino</a:t>
            </a:r>
            <a:br>
              <a:rPr lang="en-US" sz="2800" b="1" dirty="0">
                <a:solidFill>
                  <a:schemeClr val="bg1"/>
                </a:solidFill>
              </a:rPr>
            </a:br>
            <a:br>
              <a:rPr lang="en-US" sz="2800" b="1" dirty="0">
                <a:solidFill>
                  <a:schemeClr val="bg1"/>
                </a:solidFill>
              </a:rPr>
            </a:b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885AF8-B168-4E60-97E0-900C7AC214E0}"/>
              </a:ext>
            </a:extLst>
          </p:cNvPr>
          <p:cNvSpPr txBox="1"/>
          <p:nvPr/>
        </p:nvSpPr>
        <p:spPr>
          <a:xfrm>
            <a:off x="267516" y="1331271"/>
            <a:ext cx="4203045" cy="49199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  <a:effectLst/>
              </a:rPr>
              <a:t>Arduino Uno is AN open-source microcontroller platform based on </a:t>
            </a:r>
            <a:r>
              <a:rPr lang="en-US" dirty="0" err="1">
                <a:solidFill>
                  <a:schemeClr val="bg1"/>
                </a:solidFill>
                <a:effectLst/>
              </a:rPr>
              <a:t>Atmega</a:t>
            </a:r>
            <a:r>
              <a:rPr lang="en-US" dirty="0">
                <a:solidFill>
                  <a:schemeClr val="bg1"/>
                </a:solidFill>
                <a:effectLst/>
              </a:rPr>
              <a:t> 328.</a:t>
            </a:r>
          </a:p>
          <a:p>
            <a:pPr marL="342900" marR="0" lvl="0"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  <a:effectLst/>
              </a:rPr>
              <a:t>It requires 6V-12V input power. With the power less than 6V it becomes unstable and power more than 12V it cause heating issues and Chances of damaging the board are high.</a:t>
            </a:r>
          </a:p>
          <a:p>
            <a:pPr marL="342900" marR="0" lvl="0"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  <a:effectLst/>
              </a:rPr>
              <a:t>6 pins are used for power source.</a:t>
            </a:r>
          </a:p>
          <a:p>
            <a:pPr marL="342900" marR="0" lvl="0"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  <a:effectLst/>
              </a:rPr>
              <a:t>6 analog pins A0-A5.</a:t>
            </a:r>
          </a:p>
          <a:p>
            <a:pPr marL="342900" marR="0" lvl="0"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  <a:effectLst/>
              </a:rPr>
              <a:t>14 input and output pins out of which 6pins can be Used for PWD output.</a:t>
            </a:r>
          </a:p>
          <a:p>
            <a:pPr marL="342900" marR="0" lvl="0"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  <a:effectLst/>
              </a:rPr>
              <a:t>2 dedicated pins for I2C protocol.</a:t>
            </a:r>
          </a:p>
          <a:p>
            <a:pPr marL="342900" marR="0" lvl="0"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  <a:effectLst/>
              </a:rPr>
              <a:t>DC power jack and USB port is also present on board.</a:t>
            </a:r>
          </a:p>
          <a:p>
            <a:pPr marR="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bg1"/>
              </a:solidFill>
              <a:effectLst/>
            </a:endParaRPr>
          </a:p>
          <a:p>
            <a:pPr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2" name="Content Placeholder 41" descr="Diagram&#10;&#10;Description automatically generated">
            <a:extLst>
              <a:ext uri="{FF2B5EF4-FFF2-40B4-BE49-F238E27FC236}">
                <a16:creationId xmlns:a16="http://schemas.microsoft.com/office/drawing/2014/main" id="{1102C82D-FB41-4A31-BBE7-129D732B2A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145" y="1022811"/>
            <a:ext cx="6318278" cy="5228374"/>
          </a:xfrm>
          <a:prstGeom prst="rect">
            <a:avLst/>
          </a:prstGeom>
        </p:spPr>
      </p:pic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265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C7925-A4D8-4B58-86A7-AD0D5B62E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298" y="419730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chemeClr val="bg1"/>
                </a:solidFill>
              </a:rPr>
              <a:t>Introduction of Arduino</a:t>
            </a:r>
            <a:br>
              <a:rPr lang="en-US" sz="2800" b="1" dirty="0">
                <a:solidFill>
                  <a:schemeClr val="bg1"/>
                </a:solidFill>
              </a:rPr>
            </a:br>
            <a:br>
              <a:rPr lang="en-US" sz="2800" b="1" dirty="0">
                <a:solidFill>
                  <a:schemeClr val="bg1"/>
                </a:solidFill>
              </a:rPr>
            </a:b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885AF8-B168-4E60-97E0-900C7AC214E0}"/>
              </a:ext>
            </a:extLst>
          </p:cNvPr>
          <p:cNvSpPr txBox="1"/>
          <p:nvPr/>
        </p:nvSpPr>
        <p:spPr>
          <a:xfrm>
            <a:off x="362297" y="1107534"/>
            <a:ext cx="4929550" cy="55753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00050" indent="-285750">
              <a:lnSpc>
                <a:spcPct val="90000"/>
              </a:lnSpc>
              <a:spcAft>
                <a:spcPts val="600"/>
              </a:spcAft>
              <a:buClr>
                <a:srgbClr val="FCB13E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IR sensor means infrared sensor, it have two major parts.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rgbClr val="FCB13E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First part, IR LED or IR blaster to emit the infrared light towards The object.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rgbClr val="FCB13E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Second part, it’s a light detector used to detect the Reflected light from the obstacle.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rgbClr val="FCB13E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There are 3 pins present for the connectivity of IR sensor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FCB13E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Which are VCC, ground and digital output.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FCB13E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The power requirement for IR sensor is 5V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FCB13E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In our project we are using 2 IR sensors.</a:t>
            </a:r>
          </a:p>
        </p:txBody>
      </p:sp>
      <p:pic>
        <p:nvPicPr>
          <p:cNvPr id="12" name="Content Placeholder 5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780C517A-9D48-4B92-90EF-58FFD4DBC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922" y="552466"/>
            <a:ext cx="5965783" cy="24857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FD4DB35-BEB0-4227-9445-65AA5D806B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208133"/>
            <a:ext cx="5050509" cy="3220409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6A8B0ACF-6767-44D5-B6A6-AC9E91D1D757}"/>
              </a:ext>
            </a:extLst>
          </p:cNvPr>
          <p:cNvSpPr txBox="1">
            <a:spLocks/>
          </p:cNvSpPr>
          <p:nvPr/>
        </p:nvSpPr>
        <p:spPr>
          <a:xfrm>
            <a:off x="245566" y="75632"/>
            <a:ext cx="6174689" cy="14333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/>
              <a:t>Introduction of IR sensor</a:t>
            </a:r>
            <a:br>
              <a:rPr lang="en-US" sz="4000" b="1" dirty="0"/>
            </a:b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41465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1F082C-76F1-483C-A887-79A87AAC5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b="1">
                <a:solidFill>
                  <a:schemeClr val="bg1"/>
                </a:solidFill>
              </a:rPr>
              <a:t>Interfacing and connections of IR sensor with Arduino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B2DC2E-4544-4AEC-A4E2-7F0DFDB38757}"/>
              </a:ext>
            </a:extLst>
          </p:cNvPr>
          <p:cNvSpPr txBox="1"/>
          <p:nvPr/>
        </p:nvSpPr>
        <p:spPr>
          <a:xfrm>
            <a:off x="673754" y="2160590"/>
            <a:ext cx="3973943" cy="3440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bg1"/>
                </a:solidFill>
                <a:effectLst/>
              </a:rPr>
              <a:t>Two IR sensors are connected to the Arduino </a:t>
            </a:r>
          </a:p>
          <a:p>
            <a:pPr marL="342900" marR="0" lvl="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bg1"/>
                </a:solidFill>
                <a:effectLst/>
              </a:rPr>
              <a:t>Digital out of the sensors are connected to the digital pins 8 and 9 of the Arduino</a:t>
            </a:r>
          </a:p>
          <a:p>
            <a:pPr marL="342900" marR="0" lvl="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bg1"/>
                </a:solidFill>
                <a:effectLst/>
              </a:rPr>
              <a:t>Ground is connected to the ground</a:t>
            </a:r>
          </a:p>
          <a:p>
            <a:pPr marL="342900" marR="0" lvl="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bg1"/>
                </a:solidFill>
                <a:effectLst/>
              </a:rPr>
              <a:t>VCC is connected to the 5V 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9F22DF58-D95B-45A4-96B9-04386FEA27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5" y="2463530"/>
            <a:ext cx="6600481" cy="3547758"/>
          </a:xfrm>
          <a:prstGeom prst="rect">
            <a:avLst/>
          </a:prstGeom>
        </p:spPr>
      </p:pic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184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A1D55-87A2-40D1-A8E2-9A953C538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i="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Coding steps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9671F09-C102-45D7-9670-5509552C5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582" y="3725693"/>
            <a:ext cx="10410217" cy="2451269"/>
          </a:xfrm>
        </p:spPr>
        <p:txBody>
          <a:bodyPr/>
          <a:lstStyle/>
          <a:p>
            <a:r>
              <a:rPr lang="en-US" dirty="0"/>
              <a:t>Initializing variable for both sensors ir1 and ir2</a:t>
            </a:r>
          </a:p>
          <a:p>
            <a:r>
              <a:rPr lang="en-US" dirty="0"/>
              <a:t>Initializing variables for keeping time track, time difference, speed.</a:t>
            </a:r>
          </a:p>
          <a:p>
            <a:r>
              <a:rPr lang="en-US" dirty="0"/>
              <a:t>Setting the maximum speed limit is 60Km/Hr.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6541E4-9C6E-4A5D-A0FE-22E3E4954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108" y="1060315"/>
            <a:ext cx="10163783" cy="236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425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EA1D55-87A2-40D1-A8E2-9A953C538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i="0" kern="1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Coding steps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9671F09-C102-45D7-9670-5509552C5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Setting up the serial monitor to baud rate 9600.</a:t>
            </a:r>
          </a:p>
          <a:p>
            <a:r>
              <a:rPr lang="en-US">
                <a:solidFill>
                  <a:schemeClr val="bg1"/>
                </a:solidFill>
              </a:rPr>
              <a:t>Setting IR1 and IR2 as input pins</a:t>
            </a:r>
          </a:p>
          <a:p>
            <a:r>
              <a:rPr lang="en-US">
                <a:solidFill>
                  <a:schemeClr val="bg1"/>
                </a:solidFill>
              </a:rPr>
              <a:t>Printing message “started”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609913-5835-42C7-843A-C359CF901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5108" y="1712069"/>
            <a:ext cx="6558257" cy="3246338"/>
          </a:xfrm>
          <a:prstGeom prst="rect">
            <a:avLst/>
          </a:prstGeom>
        </p:spPr>
      </p:pic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29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EA1D55-87A2-40D1-A8E2-9A953C538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i="0" kern="1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Coding steps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9671F09-C102-45D7-9670-5509552C5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chemeClr val="bg1"/>
                </a:solidFill>
              </a:rPr>
              <a:t>Final calculation of speed and time.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chemeClr val="bg1"/>
                </a:solidFill>
              </a:rPr>
              <a:t>Checking speed is it higher than 60KM/HR or not.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chemeClr val="bg1"/>
                </a:solidFill>
              </a:rPr>
              <a:t>Converting time from milisec. to hours.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chemeClr val="bg1"/>
                </a:solidFill>
              </a:rPr>
              <a:t>Caculating speed using formula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chemeClr val="bg1"/>
                </a:solidFill>
              </a:rPr>
              <a:t>Speed= distance/time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chemeClr val="bg1"/>
                </a:solidFill>
              </a:rPr>
              <a:t>Display message “overspeed detection”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DB7C92-38D3-4438-9865-B0700E172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279" y="291830"/>
            <a:ext cx="6911758" cy="6566170"/>
          </a:xfrm>
          <a:prstGeom prst="rect">
            <a:avLst/>
          </a:prstGeom>
        </p:spPr>
      </p:pic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032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251C0-BB25-4701-B62B-9E1922989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642" y="-237990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pic>
        <p:nvPicPr>
          <p:cNvPr id="5" name="Picture 4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1DD24B07-0C60-4F0C-B603-D3CD902F3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99" y="768485"/>
            <a:ext cx="11167555" cy="573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90422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707</Words>
  <Application>Microsoft Office PowerPoint</Application>
  <PresentationFormat>Widescreen</PresentationFormat>
  <Paragraphs>65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Times New Roman</vt:lpstr>
      <vt:lpstr>Trebuchet MS</vt:lpstr>
      <vt:lpstr>Wingdings 3</vt:lpstr>
      <vt:lpstr>Facet</vt:lpstr>
      <vt:lpstr> Interfacing of IR sensors with Arduino    Project : Car Over-speed detection system</vt:lpstr>
      <vt:lpstr>Contents</vt:lpstr>
      <vt:lpstr>Introduction of Arduino  </vt:lpstr>
      <vt:lpstr>Introduction of Arduino  </vt:lpstr>
      <vt:lpstr>Interfacing and connections of IR sensor with Arduino</vt:lpstr>
      <vt:lpstr>Coding steps</vt:lpstr>
      <vt:lpstr>Coding steps</vt:lpstr>
      <vt:lpstr>Coding steps</vt:lpstr>
      <vt:lpstr>Output</vt:lpstr>
      <vt:lpstr>Hardware Circuit </vt:lpstr>
      <vt:lpstr>  REFERENCES</vt:lpstr>
      <vt:lpstr> 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Interfacing of IR sensors with Arduino    Project : Car Over-speed detection system</dc:title>
  <dc:creator>Sunny Devgan</dc:creator>
  <cp:lastModifiedBy>Sunny Devgan</cp:lastModifiedBy>
  <cp:revision>4</cp:revision>
  <dcterms:created xsi:type="dcterms:W3CDTF">2020-11-02T23:16:46Z</dcterms:created>
  <dcterms:modified xsi:type="dcterms:W3CDTF">2020-11-02T23:31:17Z</dcterms:modified>
</cp:coreProperties>
</file>