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78" r:id="rId2"/>
    <p:sldId id="257" r:id="rId3"/>
    <p:sldId id="276" r:id="rId4"/>
    <p:sldId id="274" r:id="rId5"/>
    <p:sldId id="277" r:id="rId6"/>
    <p:sldId id="256" r:id="rId7"/>
    <p:sldId id="265" r:id="rId8"/>
    <p:sldId id="262" r:id="rId9"/>
    <p:sldId id="263" r:id="rId10"/>
    <p:sldId id="264" r:id="rId11"/>
    <p:sldId id="258" r:id="rId12"/>
    <p:sldId id="261" r:id="rId13"/>
    <p:sldId id="266" r:id="rId14"/>
    <p:sldId id="267" r:id="rId15"/>
    <p:sldId id="269" r:id="rId16"/>
    <p:sldId id="275" r:id="rId17"/>
    <p:sldId id="268" r:id="rId18"/>
    <p:sldId id="279" r:id="rId19"/>
    <p:sldId id="280" r:id="rId20"/>
    <p:sldId id="271" r:id="rId21"/>
    <p:sldId id="272" r:id="rId22"/>
    <p:sldId id="273" r:id="rId23"/>
    <p:sldId id="27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vardhan Singu" initials="GS" lastIdx="2" clrIdx="0">
    <p:extLst>
      <p:ext uri="{19B8F6BF-5375-455C-9EA6-DF929625EA0E}">
        <p15:presenceInfo xmlns:p15="http://schemas.microsoft.com/office/powerpoint/2012/main" userId="c08ef9eb5dac00a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F3FF5-D1F2-4134-91E3-4D306D37E53A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E56F50-41DB-4666-831B-3D2196D081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15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56F50-41DB-4666-831B-3D2196D0818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38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40000"/>
                <a:lumOff val="60000"/>
              </a:schemeClr>
            </a:gs>
            <a:gs pos="46000">
              <a:schemeClr val="accent4">
                <a:lumMod val="95000"/>
                <a:lumOff val="5000"/>
              </a:schemeClr>
            </a:gs>
            <a:gs pos="100000">
              <a:schemeClr val="accent4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D9BAF-7498-F57D-B509-AE4F2E3F2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1650099"/>
            <a:ext cx="8948541" cy="2638122"/>
          </a:xfrm>
        </p:spPr>
        <p:txBody>
          <a:bodyPr anchor="ctr"/>
          <a:lstStyle/>
          <a:p>
            <a:pPr algn="ctr"/>
            <a:r>
              <a:rPr lang="en-US" sz="8000" b="1" dirty="0">
                <a:solidFill>
                  <a:srgbClr val="00B050"/>
                </a:solidFill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Sales Analysis with SQL</a:t>
            </a:r>
          </a:p>
        </p:txBody>
      </p:sp>
    </p:spTree>
    <p:extLst>
      <p:ext uri="{BB962C8B-B14F-4D97-AF65-F5344CB8AC3E}">
        <p14:creationId xmlns:p14="http://schemas.microsoft.com/office/powerpoint/2010/main" val="1864488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1D8B61-9E09-6F1A-82D0-C2B89EF481CF}"/>
              </a:ext>
            </a:extLst>
          </p:cNvPr>
          <p:cNvSpPr txBox="1"/>
          <p:nvPr/>
        </p:nvSpPr>
        <p:spPr>
          <a:xfrm>
            <a:off x="0" y="47717"/>
            <a:ext cx="11225049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#13.	Which product line is most frequently associated with each gender?</a:t>
            </a: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SELECT Gender, `Product line`,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purchase_count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FROM (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   SELECT Gender, `Product line` , COUNT(*)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purchase_count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,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   RANK() OVER (PARTITION BY Gender ORDER BY COUNT(*) DESC)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prod_rank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   FROM amazon GROUP BY Gender, `Product line`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)  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gender_product_counts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WHERE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prod_rank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= 1; 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DF0E19-8FB6-6FC5-5338-EDD1C7F19C26}"/>
              </a:ext>
            </a:extLst>
          </p:cNvPr>
          <p:cNvSpPr txBox="1"/>
          <p:nvPr/>
        </p:nvSpPr>
        <p:spPr>
          <a:xfrm>
            <a:off x="4120057" y="4503160"/>
            <a:ext cx="7954483" cy="1822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#15.	Count the sales occurrences for each time of day on every weekday.</a:t>
            </a:r>
            <a:endParaRPr lang="en-US" kern="100" dirty="0"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SELECT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dayname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,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timeofday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, count(*)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sales_occurrences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from amazon group by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dayname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,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timeofday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order by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dayname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;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00BB76-E5A4-C796-F9E2-8818EE721519}"/>
              </a:ext>
            </a:extLst>
          </p:cNvPr>
          <p:cNvSpPr txBox="1"/>
          <p:nvPr/>
        </p:nvSpPr>
        <p:spPr>
          <a:xfrm>
            <a:off x="81126" y="2601294"/>
            <a:ext cx="7725104" cy="1822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#14.	Calculate the average rating for each product line.</a:t>
            </a:r>
            <a:endParaRPr lang="en-US" kern="100" dirty="0"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SELECT distinct(`Product line`), avg(Rating) over(partition by `Product line`)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Avg_Rating_each_Product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from amazon  order by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Avg_Rating_each_Product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desc;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886A75-C324-0F19-E562-A40C5E992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6231" y="323855"/>
            <a:ext cx="4268310" cy="12765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EB9FFA-FDCF-28BE-5788-AD8E41631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230" y="1890494"/>
            <a:ext cx="4228637" cy="26652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8B5ECC-BC49-F90F-C4F8-BD76ED3AC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889" y="4500745"/>
            <a:ext cx="3111118" cy="227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450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55CD3AC-507B-61D1-0FC8-2F95E7C1D281}"/>
              </a:ext>
            </a:extLst>
          </p:cNvPr>
          <p:cNvSpPr txBox="1"/>
          <p:nvPr/>
        </p:nvSpPr>
        <p:spPr>
          <a:xfrm>
            <a:off x="73572" y="99024"/>
            <a:ext cx="8198069" cy="18771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#16.	Identify the customer type contributing the highest revenue.</a:t>
            </a:r>
            <a:endParaRPr lang="en-US" kern="100" dirty="0"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 SELECT `Customer type` FROM(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SELECT `Customer type`, sum(`gross income`)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customer_wise_revenue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from amazon group by `Customer type`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order by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customer_wise_revenue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desc LIMIT 1) as sq1;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BA5F49-709B-240F-ADE2-F72276D25C77}"/>
              </a:ext>
            </a:extLst>
          </p:cNvPr>
          <p:cNvSpPr txBox="1"/>
          <p:nvPr/>
        </p:nvSpPr>
        <p:spPr>
          <a:xfrm>
            <a:off x="147147" y="2316987"/>
            <a:ext cx="7294180" cy="1079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# 17.	Determine the city with the highest VAT percentage.</a:t>
            </a:r>
            <a:endParaRPr lang="en-US" kern="100" dirty="0"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SELECT City, (sum(`Tax 5%`)/sum(Total))*100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VAT_percentage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from amazon group by  City;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B1514F-B3C3-1AE0-8F68-B35EAE7CB32C}"/>
              </a:ext>
            </a:extLst>
          </p:cNvPr>
          <p:cNvSpPr txBox="1"/>
          <p:nvPr/>
        </p:nvSpPr>
        <p:spPr>
          <a:xfrm>
            <a:off x="115613" y="3516064"/>
            <a:ext cx="8439808" cy="2739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#18.	Identify the customer type with the highest VAT payments.</a:t>
            </a:r>
            <a:endParaRPr lang="en-US" kern="100" dirty="0"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with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customer_vat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as(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SELECT `Customer type`, sum(`Tax 5%`)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customer_VAT_amount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from amazon group by  `Customer type`)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SELECT `Customer type` from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customer_vat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where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customer_VAT_amount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IN (SELECT MAX(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customer_VAT_amount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) FROM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customer_vat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);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28EEFF-1FB1-4271-CAC9-08093208C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1641" y="215744"/>
            <a:ext cx="2448911" cy="12757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563CC1-B4FE-BBC8-6B56-89A34FEB89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1641" y="1674391"/>
            <a:ext cx="3403138" cy="21434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D811EB-AE36-4CD1-9C43-F16FC81ECE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1641" y="4091669"/>
            <a:ext cx="3730393" cy="141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6926E9-EEE0-45AB-EEFB-B88E18F0E1DC}"/>
              </a:ext>
            </a:extLst>
          </p:cNvPr>
          <p:cNvSpPr txBox="1"/>
          <p:nvPr/>
        </p:nvSpPr>
        <p:spPr>
          <a:xfrm>
            <a:off x="84082" y="172975"/>
            <a:ext cx="6096000" cy="1367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#19.	What is the count of distinct customer types in the dataset?</a:t>
            </a:r>
            <a:endParaRPr lang="en-US" kern="100" dirty="0"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SELECT count(distinct(`Customer type`))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Distinct_Customer_Types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from amazon;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DDF87-C270-5024-CC30-11EDC70038AC}"/>
              </a:ext>
            </a:extLst>
          </p:cNvPr>
          <p:cNvSpPr txBox="1"/>
          <p:nvPr/>
        </p:nvSpPr>
        <p:spPr>
          <a:xfrm>
            <a:off x="84082" y="1775556"/>
            <a:ext cx="6096000" cy="1367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#20.	What is the count of distinct payment methods in the dataset?</a:t>
            </a:r>
            <a:endParaRPr lang="en-US" kern="100" dirty="0"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SELECT count(distinct(Payment))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Distinct_Payment_Types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from amazon;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C70079-CCE3-CAF6-BB27-1C7C7997E3BC}"/>
              </a:ext>
            </a:extLst>
          </p:cNvPr>
          <p:cNvSpPr txBox="1"/>
          <p:nvPr/>
        </p:nvSpPr>
        <p:spPr>
          <a:xfrm>
            <a:off x="105104" y="3336097"/>
            <a:ext cx="9435331" cy="3176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#21.	Which customer type occurs most frequently?</a:t>
            </a:r>
            <a:endParaRPr lang="en-US" kern="100" dirty="0"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SELECT `Customer type` FROM amazon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GROUP BY `Customer type` HAVING COUNT(*) = 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(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   SELECT MAX(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type_count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) FROM (SELECT COUNT(*)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type_count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FROM amazon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       GROUP BY `Customer type`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   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cust_type_counts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);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F194C0-B2F1-D4B2-2DAA-579B845DD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461" y="338742"/>
            <a:ext cx="3750347" cy="9213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5E020C-EF96-511F-69BD-9AA3F6485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461" y="1900015"/>
            <a:ext cx="4049078" cy="10513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0CC6906-A49B-7187-F3DD-CBB2C2C75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4461" y="3548086"/>
            <a:ext cx="3617322" cy="10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1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9B6C77-6D74-9B21-8B25-36F57C8CD880}"/>
              </a:ext>
            </a:extLst>
          </p:cNvPr>
          <p:cNvSpPr txBox="1"/>
          <p:nvPr/>
        </p:nvSpPr>
        <p:spPr>
          <a:xfrm>
            <a:off x="73571" y="76528"/>
            <a:ext cx="8418787" cy="2173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#22.	Identify the customer type with the highest purchase frequency.</a:t>
            </a:r>
            <a:endParaRPr lang="en-US" kern="100" dirty="0"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 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SELECT `Customer type`,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monthname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,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customer_cnt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,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cust_rank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FROM (SELECT `Customer type`,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monthname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, COUNT(*)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customer_cnt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,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RANK() OVER (PARTITION BY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monthname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ORDER BY COUNT(*) DESC)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cust_rank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FROM amazon GROUP BY `Customer type` ,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monthname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cust_freq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order by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cust_rank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;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51DD4F-77D9-B556-A141-9597035CBA27}"/>
              </a:ext>
            </a:extLst>
          </p:cNvPr>
          <p:cNvSpPr txBox="1"/>
          <p:nvPr/>
        </p:nvSpPr>
        <p:spPr>
          <a:xfrm>
            <a:off x="0" y="2354495"/>
            <a:ext cx="8213837" cy="1774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#23.	Determine the predominant gender among customers.</a:t>
            </a:r>
            <a:endParaRPr lang="en-US" kern="100" dirty="0"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 SELECT Gender, count(*)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gend_purchase_freq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from amazon group by Gender;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SELECT Gender, sum(Total)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gend_purchase_Value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from amazon group by Gender;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D9549E-E284-1212-1A71-62AF4ACFF011}"/>
              </a:ext>
            </a:extLst>
          </p:cNvPr>
          <p:cNvSpPr txBox="1"/>
          <p:nvPr/>
        </p:nvSpPr>
        <p:spPr>
          <a:xfrm>
            <a:off x="3202635" y="4402587"/>
            <a:ext cx="9255672" cy="1979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#24.	Examine the distribution of genders within each branch.</a:t>
            </a:r>
            <a:endParaRPr lang="en-US" kern="100" dirty="0"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SELECT Branch, Gender,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gender_count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,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gender_rank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FROM (SELECT Branch, Gender, COUNT(*)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gender_count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,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RANK() OVER (PARTITION BY Branch ORDER BY COUNT(*) DESC)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gender_rank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FROM amazon GROUP BY Branch, Gender)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gender_dist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order by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gender_rank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;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7A7DE8-16D0-4892-6C4D-A7E96C7CF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2333" y="1"/>
            <a:ext cx="4046481" cy="19111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74B1A0-9AF9-9291-ECF9-F478A86FB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333" y="2231615"/>
            <a:ext cx="3181794" cy="19147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3A9CB1-F772-44D8-B8F0-CB79294E7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29020"/>
            <a:ext cx="3160060" cy="265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534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24387B-722F-2DD0-C216-BEC2CBFAA7DC}"/>
              </a:ext>
            </a:extLst>
          </p:cNvPr>
          <p:cNvSpPr txBox="1"/>
          <p:nvPr/>
        </p:nvSpPr>
        <p:spPr>
          <a:xfrm>
            <a:off x="152398" y="119848"/>
            <a:ext cx="9821919" cy="3176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#25.	Identify the time of day when customers provide the most ratings.</a:t>
            </a:r>
            <a:endParaRPr lang="en-US" kern="100" dirty="0">
              <a:effectLst/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SELECT Branch,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timeofday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,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avg_rating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FROM (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   SELECT Branch,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timeofday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, AVG(Rating)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avg_rating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,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   RANK() OVER (PARTITION BY Branch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ORDER BY AVG(Rating) DESC)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rating_rank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   FROM amazon     GROUP BY Branch,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timeofday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rating_distribution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WHERE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rating_rank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= 1;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8E7AD1-15CC-0A5F-0E92-922B4B88D1B9}"/>
              </a:ext>
            </a:extLst>
          </p:cNvPr>
          <p:cNvSpPr txBox="1"/>
          <p:nvPr/>
        </p:nvSpPr>
        <p:spPr>
          <a:xfrm>
            <a:off x="152398" y="3365485"/>
            <a:ext cx="10011105" cy="3176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#26.	Determine the time of day with the highest customer ratings for each branch.</a:t>
            </a:r>
            <a:endParaRPr lang="en-US" kern="100" dirty="0">
              <a:effectLst/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 SELECT Branch,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dayname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,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avg_rating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FROM (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   SELECT Branch,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dayname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, AVG(Rating)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avg_rating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,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      	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dense_RANK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() OVER (PARTITION BY Branch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	ORDER BY AVG(Rating) DESC)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rating_rank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   FROM amazon    GROUP BY Branch,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dayname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rating_distribution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WHERE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rating_rank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= 1;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6D5932-297E-DC0C-A936-4CAB651C4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709" y="590502"/>
            <a:ext cx="3200847" cy="17814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3E36E8-9DDE-157A-3EFA-63FD5C34A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0709" y="4004256"/>
            <a:ext cx="3703634" cy="189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104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1331F4F-FB35-BD67-E029-45C5DDD21B5F}"/>
              </a:ext>
            </a:extLst>
          </p:cNvPr>
          <p:cNvSpPr txBox="1"/>
          <p:nvPr/>
        </p:nvSpPr>
        <p:spPr>
          <a:xfrm>
            <a:off x="94593" y="129504"/>
            <a:ext cx="9690537" cy="2777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#27.	Identify the day of the week with the highest average ratings.</a:t>
            </a:r>
            <a:endParaRPr lang="en-US" kern="100" dirty="0">
              <a:effectLst/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 SELECT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dayname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,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avg_rating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,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rating_rank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FROM (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   SELECT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dayname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, AVG(Rating)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avg_rating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,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   RANK() OVER (ORDER BY AVG(Rating) DESC)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rating_rank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   FROM amazon    GROUP BY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dayname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rating_distribution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 where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rating_rank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=1;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4A583D-163A-83F5-AB93-D86E1705AA3D}"/>
              </a:ext>
            </a:extLst>
          </p:cNvPr>
          <p:cNvSpPr txBox="1"/>
          <p:nvPr/>
        </p:nvSpPr>
        <p:spPr>
          <a:xfrm>
            <a:off x="94593" y="3429000"/>
            <a:ext cx="11876690" cy="357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#28.	Determine the day of the week with the highest average ratings for each branch.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SELECT Branch,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dayname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,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avg_rating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,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rating_rank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FROM (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   SELECT Branch,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dayname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, AVG(Rating)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avg_rating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,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         DENSE_RANK() OVER (partition by Branch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	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ORDER BY AVG(Rating) DESC)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rating_rank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   FROM amazon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   GROUP BY Branch,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dayname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rating_distribution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 WHERE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rating_rank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Tahoma" panose="020B0604030504040204" pitchFamily="34" charset="0"/>
                <a:cs typeface="Aharoni" panose="02010803020104030203" pitchFamily="2" charset="-79"/>
              </a:rPr>
              <a:t>=1;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Tahoma" panose="020B0604030504040204" pitchFamily="34" charset="0"/>
              <a:cs typeface="Aharoni" panose="02010803020104030203" pitchFamily="2" charset="-7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2188CB-392B-9A62-BD95-674AA8072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386" y="633025"/>
            <a:ext cx="4369422" cy="14900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C1B637-AB04-ECFC-B861-5D6789407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386" y="3887214"/>
            <a:ext cx="4467849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278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69862-7DA0-1C20-7D79-708256946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1464340"/>
            <a:ext cx="9404723" cy="2960516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6000" b="1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INSIGHTS &amp; OUTCOME OF ANALYSIS</a:t>
            </a:r>
          </a:p>
        </p:txBody>
      </p:sp>
    </p:spTree>
    <p:extLst>
      <p:ext uri="{BB962C8B-B14F-4D97-AF65-F5344CB8AC3E}">
        <p14:creationId xmlns:p14="http://schemas.microsoft.com/office/powerpoint/2010/main" val="3042894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3263D-DB50-DB6E-A64E-5F6C6E30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84" y="105877"/>
            <a:ext cx="7320729" cy="682399"/>
          </a:xfrm>
        </p:spPr>
        <p:txBody>
          <a:bodyPr/>
          <a:lstStyle/>
          <a:p>
            <a:r>
              <a:rPr lang="en-US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INSIGHTS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634C8-ED64-5917-DD05-B82765210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85" y="788276"/>
            <a:ext cx="11913749" cy="583324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1800" dirty="0" err="1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Ewallet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 Payment Mode is done more frequently.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Food and Beverages 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Product Line has the Highest Sales and also highest Revenue.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In the Month of </a:t>
            </a:r>
            <a:r>
              <a:rPr lang="en-US" sz="18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January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 more Revenue generated &amp; in </a:t>
            </a:r>
            <a:r>
              <a:rPr lang="en-US" sz="18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February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 less Revenue generated.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In </a:t>
            </a:r>
            <a:r>
              <a:rPr lang="en-US" sz="1800" dirty="0" err="1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Janury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 month total Cost of Goods reaches peaks.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City “</a:t>
            </a:r>
            <a:r>
              <a:rPr lang="en-US" sz="18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Naypyitaw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” has generated Highest Revenue.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Female more purchased with </a:t>
            </a:r>
            <a:r>
              <a:rPr lang="en-US" sz="18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“Fashion Accessories” 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and Male with </a:t>
            </a:r>
            <a:r>
              <a:rPr lang="en-US" sz="18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“Health &amp; Beauty” 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product lines.</a:t>
            </a:r>
            <a:endParaRPr lang="en-US" sz="1800" dirty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Food and beverages 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are highly rated &amp; </a:t>
            </a:r>
            <a:r>
              <a:rPr lang="en-US" sz="18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Home and </a:t>
            </a:r>
            <a:r>
              <a:rPr lang="en-US" sz="1800" dirty="0" err="1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LifeStyle</a:t>
            </a:r>
            <a:r>
              <a:rPr lang="en-US" sz="18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less rated.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On </a:t>
            </a:r>
            <a:r>
              <a:rPr lang="en-US" sz="18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Saturdays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 more Orders occurred and on </a:t>
            </a:r>
            <a:r>
              <a:rPr lang="en-US" sz="18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Mondays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 less orders occurred.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“Member” </a:t>
            </a:r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contributing for high revenue generation.</a:t>
            </a:r>
          </a:p>
          <a:p>
            <a:pPr>
              <a:lnSpc>
                <a:spcPct val="150000"/>
              </a:lnSpc>
            </a:pPr>
            <a:r>
              <a:rPr lang="en-US" sz="1800" b="1" kern="1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“</a:t>
            </a:r>
            <a:r>
              <a:rPr lang="en-US" sz="1800" b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NORMAL</a:t>
            </a:r>
            <a:r>
              <a:rPr lang="en-US" sz="1800" b="1" kern="1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”  Customer type has highest purchase frequency.</a:t>
            </a:r>
            <a:endParaRPr lang="en-US" sz="1800" kern="100" dirty="0"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FFFF00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F</a:t>
            </a:r>
            <a:r>
              <a:rPr lang="en-US" sz="1800" b="1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emale</a:t>
            </a:r>
            <a:r>
              <a:rPr lang="en-US" sz="1800" b="1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Gender dominated with more </a:t>
            </a:r>
            <a:r>
              <a:rPr lang="en-US" sz="1800" b="1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Purchase</a:t>
            </a:r>
            <a:r>
              <a:rPr lang="en-US" sz="1800" b="1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Value.</a:t>
            </a:r>
            <a:endParaRPr lang="en-US" sz="18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sz="1800" b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Male</a:t>
            </a:r>
            <a:r>
              <a:rPr lang="en-US" sz="1800" b="1" kern="1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Customers are more in  A &amp; B branches. Where as in C branch </a:t>
            </a:r>
            <a:r>
              <a:rPr lang="en-US" sz="1800" b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Female</a:t>
            </a:r>
            <a:r>
              <a:rPr lang="en-US" sz="1800" b="1" kern="1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customers are more than male.</a:t>
            </a:r>
          </a:p>
          <a:p>
            <a:endParaRPr lang="en-US" sz="1800" kern="100" dirty="0"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81135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27511-D0F1-A71C-6AFC-F90DCE528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510" y="-105101"/>
            <a:ext cx="9404723" cy="1400530"/>
          </a:xfrm>
        </p:spPr>
        <p:txBody>
          <a:bodyPr/>
          <a:lstStyle/>
          <a:p>
            <a:r>
              <a:rPr lang="en-US" b="1" dirty="0"/>
              <a:t>Sales Analysis 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14B8C2-4FE7-FCB7-7FBB-55BDE8F0F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5517"/>
            <a:ext cx="11814788" cy="633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045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67561-6D7E-F761-3B22-D78C87C3C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7059" y="-62283"/>
            <a:ext cx="7783186" cy="1008220"/>
          </a:xfrm>
        </p:spPr>
        <p:txBody>
          <a:bodyPr/>
          <a:lstStyle/>
          <a:p>
            <a:r>
              <a:rPr lang="en-US" b="1" dirty="0"/>
              <a:t>Trend Analysis 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1F09EA-96FB-5B24-13E7-54576039C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55" y="578069"/>
            <a:ext cx="11713583" cy="627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37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TextBox 1065">
            <a:extLst>
              <a:ext uri="{FF2B5EF4-FFF2-40B4-BE49-F238E27FC236}">
                <a16:creationId xmlns:a16="http://schemas.microsoft.com/office/drawing/2014/main" id="{CD64E00A-5226-D35D-1ACE-03D2D382B8C0}"/>
              </a:ext>
            </a:extLst>
          </p:cNvPr>
          <p:cNvSpPr txBox="1"/>
          <p:nvPr/>
        </p:nvSpPr>
        <p:spPr>
          <a:xfrm>
            <a:off x="294290" y="683172"/>
            <a:ext cx="11372192" cy="4178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sz="3200" b="1" kern="100" dirty="0">
              <a:solidFill>
                <a:srgbClr val="FFFF00"/>
              </a:solidFill>
              <a:latin typeface="Aharoni" panose="02010803020104030203" pitchFamily="2" charset="-79"/>
              <a:ea typeface="Yu Gothic UI" panose="020B0500000000000000" pitchFamily="34" charset="-128"/>
              <a:cs typeface="Aharoni" panose="02010803020104030203" pitchFamily="2" charset="-79"/>
            </a:endParaRPr>
          </a:p>
          <a:p>
            <a:pPr algn="just">
              <a:lnSpc>
                <a:spcPct val="150000"/>
              </a:lnSpc>
            </a:pPr>
            <a:r>
              <a:rPr lang="en-US" sz="4400" b="1" kern="100" dirty="0">
                <a:solidFill>
                  <a:srgbClr val="FFFF00"/>
                </a:solidFill>
                <a:latin typeface="Aharoni" panose="02010803020104030203" pitchFamily="2" charset="-79"/>
                <a:ea typeface="Yu Gothic UI" panose="020B0500000000000000" pitchFamily="34" charset="-128"/>
                <a:cs typeface="Aharoni" panose="02010803020104030203" pitchFamily="2" charset="-79"/>
              </a:rPr>
              <a:t>Business Problem : </a:t>
            </a:r>
            <a:r>
              <a:rPr lang="en-US" sz="3200" b="1" kern="1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ea typeface="Yu Gothic UI" panose="020B0500000000000000" pitchFamily="34" charset="-128"/>
                <a:cs typeface="Aharoni" panose="02010803020104030203" pitchFamily="2" charset="-79"/>
              </a:rPr>
              <a:t>To analyze </a:t>
            </a:r>
            <a:r>
              <a:rPr lang="en-US" sz="3200" kern="0" dirty="0"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sales data of Amazon to understand the different factors that affect sales of three different branches</a:t>
            </a:r>
            <a:r>
              <a:rPr lang="en-US" sz="3200" kern="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 in </a:t>
            </a:r>
            <a:r>
              <a:rPr lang="en-US" sz="3200" kern="0" dirty="0">
                <a:solidFill>
                  <a:schemeClr val="accent3">
                    <a:lumMod val="20000"/>
                    <a:lumOff val="80000"/>
                  </a:schemeClr>
                </a:solidFill>
                <a:latin typeface="Arial Black" panose="020B0A04020102020204" pitchFamily="34" charset="0"/>
                <a:ea typeface="Times New Roman" panose="02020603050405020304" pitchFamily="18" charset="0"/>
                <a:cs typeface="Aharoni" panose="02010803020104030203" pitchFamily="2" charset="-79"/>
              </a:rPr>
              <a:t>3</a:t>
            </a:r>
            <a:r>
              <a:rPr lang="en-US" sz="3200" kern="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 different Cities </a:t>
            </a:r>
            <a:r>
              <a:rPr lang="en-US" sz="3600" kern="0" dirty="0">
                <a:solidFill>
                  <a:srgbClr val="002060"/>
                </a:solidFill>
                <a:latin typeface="Aharoni" panose="02010803020104030203" pitchFamily="2" charset="-79"/>
                <a:ea typeface="Times New Roman" panose="02020603050405020304" pitchFamily="18" charset="0"/>
                <a:cs typeface="Aharoni" panose="02010803020104030203" pitchFamily="2" charset="-79"/>
              </a:rPr>
              <a:t>Mandalay, Naypyitaw &amp; Yangon</a:t>
            </a:r>
            <a:endParaRPr lang="en-US" sz="3600" kern="0" dirty="0">
              <a:solidFill>
                <a:srgbClr val="00B0F0"/>
              </a:solidFill>
              <a:effectLst/>
              <a:latin typeface="Aharoni" panose="02010803020104030203" pitchFamily="2" charset="-79"/>
              <a:ea typeface="Times New Roman" panose="02020603050405020304" pitchFamily="18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57903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8953724-2478-050D-94EE-340683CFD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05" y="126897"/>
            <a:ext cx="5187130" cy="682400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1. </a:t>
            </a:r>
            <a:r>
              <a:rPr lang="en-US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Product Analysis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C64F9A3-7BAA-1E6E-FFB2-66E7286CD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09297"/>
            <a:ext cx="12192000" cy="3825765"/>
          </a:xfrm>
        </p:spPr>
        <p:txBody>
          <a:bodyPr/>
          <a:lstStyle/>
          <a:p>
            <a:pPr algn="just"/>
            <a:r>
              <a:rPr lang="en-US" sz="20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Food and beverages 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are highly rated &amp; </a:t>
            </a:r>
            <a:r>
              <a:rPr lang="en-US" sz="20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Home and </a:t>
            </a:r>
            <a:r>
              <a:rPr lang="en-US" sz="2000" dirty="0" err="1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LifeStyle</a:t>
            </a:r>
            <a:r>
              <a:rPr lang="en-US" sz="20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less rated.</a:t>
            </a:r>
          </a:p>
          <a:p>
            <a:pPr algn="just"/>
            <a:r>
              <a:rPr lang="en-US" sz="20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Food and Beverages 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Product Line has the Highest Sales and also highest Revenue.</a:t>
            </a:r>
          </a:p>
          <a:p>
            <a:pPr algn="just"/>
            <a:r>
              <a:rPr lang="en-US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Fashion Accessories 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has High orders placed, </a:t>
            </a:r>
            <a:r>
              <a:rPr lang="en-US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Health &amp; Beauty 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has Less orders placed.</a:t>
            </a:r>
          </a:p>
          <a:p>
            <a:pPr algn="just"/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We see there is a substantial difference  in orders by Male &amp; Female in this Product Lines : </a:t>
            </a:r>
            <a:r>
              <a:rPr lang="en-US" sz="20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“Fashion Accessories”  and “Health and Beauty”. </a:t>
            </a:r>
          </a:p>
          <a:p>
            <a:pPr algn="just"/>
            <a:r>
              <a:rPr lang="en-US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 See more orders </a:t>
            </a:r>
            <a:r>
              <a:rPr lang="en-US" b="1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between </a:t>
            </a:r>
            <a:r>
              <a:rPr lang="en-US" b="1" dirty="0"/>
              <a:t>13hrs</a:t>
            </a:r>
            <a:r>
              <a:rPr lang="en-US" b="1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to </a:t>
            </a:r>
            <a:r>
              <a:rPr lang="en-US" b="1" dirty="0"/>
              <a:t>15hrs</a:t>
            </a:r>
            <a:r>
              <a:rPr lang="en-US" b="1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and Less orders between </a:t>
            </a:r>
            <a:r>
              <a:rPr lang="en-US" b="1" dirty="0"/>
              <a:t>19hrs</a:t>
            </a:r>
            <a:r>
              <a:rPr lang="en-US" b="1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to </a:t>
            </a:r>
            <a:r>
              <a:rPr lang="en-US" b="1" dirty="0"/>
              <a:t>20hrs.</a:t>
            </a:r>
          </a:p>
          <a:p>
            <a:pPr algn="just">
              <a:lnSpc>
                <a:spcPct val="150000"/>
              </a:lnSpc>
            </a:pPr>
            <a:endParaRPr lang="en-US" sz="2000" b="1" dirty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960F7FB-97B0-7C7C-4744-32B17454E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0834"/>
            <a:ext cx="6674068" cy="347026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0DB20C3-EDFE-CDCD-0879-615F6DD2C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193" y="3334407"/>
            <a:ext cx="5265682" cy="330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430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C0355-C193-D26A-9675-0E7F79C4E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9649"/>
            <a:ext cx="12265572" cy="2170392"/>
          </a:xfrm>
        </p:spPr>
        <p:txBody>
          <a:bodyPr>
            <a:norm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We see much Total Sale value happens at </a:t>
            </a:r>
            <a:r>
              <a:rPr lang="en-US" b="1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Naypyitaw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City. </a:t>
            </a:r>
            <a:r>
              <a:rPr lang="en-US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Yangon &amp; Mandalay 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is moderate.</a:t>
            </a:r>
          </a:p>
          <a:p>
            <a:r>
              <a:rPr lang="en-US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Female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Gender contributing good Sale compared to Male. So, need to target </a:t>
            </a:r>
            <a:r>
              <a:rPr lang="en-US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Male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customers.</a:t>
            </a:r>
          </a:p>
          <a:p>
            <a:r>
              <a:rPr lang="en-US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More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Sale is seen on </a:t>
            </a:r>
            <a:r>
              <a:rPr lang="en-US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Saturdays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, Less Sale on </a:t>
            </a:r>
            <a:r>
              <a:rPr lang="en-US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Monday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&amp; moderate in remaining days.</a:t>
            </a:r>
          </a:p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We see very good sale at </a:t>
            </a:r>
            <a:r>
              <a:rPr lang="en-US" b="1" dirty="0">
                <a:solidFill>
                  <a:srgbClr val="FFFF00"/>
                </a:solidFill>
                <a:latin typeface="Aptos" panose="020B0004020202020204" pitchFamily="34" charset="0"/>
                <a:cs typeface="Aharoni" panose="02010803020104030203" pitchFamily="2" charset="-79"/>
              </a:rPr>
              <a:t>19, 10 </a:t>
            </a:r>
            <a:r>
              <a:rPr lang="en-US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&amp; </a:t>
            </a:r>
            <a:r>
              <a:rPr lang="en-US" b="1" dirty="0">
                <a:solidFill>
                  <a:srgbClr val="FFFF00"/>
                </a:solidFill>
                <a:latin typeface="Aptos" panose="020B0004020202020204" pitchFamily="34" charset="0"/>
                <a:cs typeface="Aharoni" panose="02010803020104030203" pitchFamily="2" charset="-79"/>
              </a:rPr>
              <a:t>13</a:t>
            </a:r>
            <a:r>
              <a:rPr lang="en-US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hours. 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Less Sale at  </a:t>
            </a:r>
            <a:r>
              <a:rPr lang="en-US" b="1" dirty="0">
                <a:solidFill>
                  <a:srgbClr val="FFFF00"/>
                </a:solidFill>
                <a:latin typeface="Aptos" panose="020B0004020202020204" pitchFamily="34" charset="0"/>
                <a:cs typeface="Aharoni" panose="02010803020104030203" pitchFamily="2" charset="-79"/>
              </a:rPr>
              <a:t>20, 17</a:t>
            </a:r>
            <a:r>
              <a:rPr lang="en-US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&amp; </a:t>
            </a:r>
            <a:r>
              <a:rPr lang="en-US" b="1" dirty="0">
                <a:solidFill>
                  <a:srgbClr val="FFFF00"/>
                </a:solidFill>
                <a:latin typeface="Aptos" panose="020B0004020202020204" pitchFamily="34" charset="0"/>
                <a:cs typeface="Aharoni" panose="02010803020104030203" pitchFamily="2" charset="-79"/>
              </a:rPr>
              <a:t>16</a:t>
            </a:r>
            <a:r>
              <a:rPr lang="en-US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hours.</a:t>
            </a:r>
          </a:p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We See more Sales in month of </a:t>
            </a:r>
            <a:r>
              <a:rPr lang="en-US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January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and need to improve Sales </a:t>
            </a:r>
            <a:r>
              <a:rPr lang="en-US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February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month.</a:t>
            </a:r>
          </a:p>
          <a:p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Title 7">
            <a:extLst>
              <a:ext uri="{FF2B5EF4-FFF2-40B4-BE49-F238E27FC236}">
                <a16:creationId xmlns:a16="http://schemas.microsoft.com/office/drawing/2014/main" id="{83F69EEC-18D7-F5D4-969A-DCB2BC9F0884}"/>
              </a:ext>
            </a:extLst>
          </p:cNvPr>
          <p:cNvSpPr txBox="1">
            <a:spLocks/>
          </p:cNvSpPr>
          <p:nvPr/>
        </p:nvSpPr>
        <p:spPr>
          <a:xfrm>
            <a:off x="0" y="-4486"/>
            <a:ext cx="11624442" cy="682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00B0F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2. </a:t>
            </a:r>
            <a:r>
              <a:rPr lang="en-US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Sales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955529-2B57-5D18-A67C-724C55AC6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12" y="3090041"/>
            <a:ext cx="6001688" cy="36530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7AACEA-2865-AF01-56C3-F490B9779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838" y="3090041"/>
            <a:ext cx="5678934" cy="365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075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7">
            <a:extLst>
              <a:ext uri="{FF2B5EF4-FFF2-40B4-BE49-F238E27FC236}">
                <a16:creationId xmlns:a16="http://schemas.microsoft.com/office/drawing/2014/main" id="{74B7EEB7-9FBF-70EB-8E77-8772A073C931}"/>
              </a:ext>
            </a:extLst>
          </p:cNvPr>
          <p:cNvSpPr txBox="1">
            <a:spLocks/>
          </p:cNvSpPr>
          <p:nvPr/>
        </p:nvSpPr>
        <p:spPr>
          <a:xfrm>
            <a:off x="0" y="-4486"/>
            <a:ext cx="11624442" cy="682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00B0F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3. </a:t>
            </a:r>
            <a:r>
              <a:rPr lang="en-US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Customer Analysis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6A4BB31-1BF4-0776-2D8F-DE8560D01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46384"/>
            <a:ext cx="12265572" cy="2782615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Female are more number of purchased with </a:t>
            </a:r>
            <a:r>
              <a:rPr lang="en-US" sz="20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“Fashion Accessories” 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and Male with </a:t>
            </a:r>
            <a:r>
              <a:rPr lang="en-US" sz="20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“Health &amp; Beauty”.</a:t>
            </a:r>
          </a:p>
          <a:p>
            <a:r>
              <a:rPr lang="en-US" sz="2000" b="1" dirty="0">
                <a:solidFill>
                  <a:srgbClr val="FFFF00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F</a:t>
            </a:r>
            <a:r>
              <a:rPr lang="en-US" sz="2000" b="1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emale</a:t>
            </a:r>
            <a:r>
              <a:rPr lang="en-US" sz="2000" b="1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Gender dominated with more </a:t>
            </a:r>
            <a:r>
              <a:rPr lang="en-US" sz="2000" b="1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Purchase</a:t>
            </a:r>
            <a:r>
              <a:rPr lang="en-US" sz="2000" b="1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Value.</a:t>
            </a:r>
          </a:p>
          <a:p>
            <a:r>
              <a:rPr lang="en-US" b="1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Member contributes </a:t>
            </a:r>
            <a:r>
              <a:rPr lang="en-US" b="1" dirty="0">
                <a:solidFill>
                  <a:srgbClr val="FFFF00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High purchase value &amp; revenue </a:t>
            </a:r>
            <a:r>
              <a:rPr lang="en-US" b="1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than the </a:t>
            </a:r>
          </a:p>
          <a:p>
            <a:pPr marL="0" indent="0">
              <a:buNone/>
            </a:pPr>
            <a:r>
              <a:rPr lang="en-US" b="1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    normal Customer. So, Encourage Membership to increase Sales.</a:t>
            </a:r>
          </a:p>
          <a:p>
            <a:r>
              <a:rPr lang="en-US" b="1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Cash Payment contributed more Sale &amp; Revenue generation.</a:t>
            </a:r>
          </a:p>
          <a:p>
            <a:r>
              <a:rPr lang="en-US" b="1" dirty="0"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The Mood of customers is seen in below Trends.</a:t>
            </a:r>
          </a:p>
          <a:p>
            <a:endParaRPr lang="en-US" b="1" dirty="0"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endParaRPr lang="en-US" b="1" dirty="0"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2000" dirty="0">
              <a:solidFill>
                <a:srgbClr val="FFFF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86CE9D-6865-D744-2D25-A53D1FBB2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651" y="3985541"/>
            <a:ext cx="4651715" cy="28167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15F5D8-6CC9-EA7B-887C-296977B27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89" y="4079869"/>
            <a:ext cx="5501277" cy="26281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4DA13A-5F93-4190-EA78-ED6382AA1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6193" y="1014514"/>
            <a:ext cx="4207686" cy="286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293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39426-6A34-4FCA-411F-51C2D10AE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6553" y="2607339"/>
            <a:ext cx="5113557" cy="1400530"/>
          </a:xfrm>
        </p:spPr>
        <p:txBody>
          <a:bodyPr/>
          <a:lstStyle/>
          <a:p>
            <a:r>
              <a:rPr lang="en-US" sz="5000" b="1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THANK YOU</a:t>
            </a:r>
            <a:br>
              <a:rPr lang="en-US" sz="5000" b="1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US" sz="5000" b="1" dirty="0">
              <a:solidFill>
                <a:srgbClr val="FFC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25109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E309BC-73AC-B27D-1649-463622635821}"/>
              </a:ext>
            </a:extLst>
          </p:cNvPr>
          <p:cNvSpPr txBox="1"/>
          <p:nvPr/>
        </p:nvSpPr>
        <p:spPr>
          <a:xfrm>
            <a:off x="115614" y="-73566"/>
            <a:ext cx="8671034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Dimension of data : </a:t>
            </a:r>
            <a:r>
              <a:rPr lang="en-US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17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columns and </a:t>
            </a:r>
            <a:r>
              <a:rPr lang="en-US" sz="2400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1000</a:t>
            </a:r>
            <a:r>
              <a:rPr lang="en-US" sz="2400" dirty="0">
                <a:solidFill>
                  <a:schemeClr val="accent3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rows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Columns in the Data : </a:t>
            </a:r>
            <a:endParaRPr lang="en-US" sz="2400" dirty="0">
              <a:solidFill>
                <a:schemeClr val="accent3">
                  <a:lumMod val="20000"/>
                  <a:lumOff val="8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1070" name="Content Placeholder 1068">
            <a:extLst>
              <a:ext uri="{FF2B5EF4-FFF2-40B4-BE49-F238E27FC236}">
                <a16:creationId xmlns:a16="http://schemas.microsoft.com/office/drawing/2014/main" id="{DFF80612-ACB9-9DB0-6E62-C9DD724866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0819013"/>
              </p:ext>
            </p:extLst>
          </p:nvPr>
        </p:nvGraphicFramePr>
        <p:xfrm>
          <a:off x="115614" y="1202295"/>
          <a:ext cx="5392080" cy="40896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9073">
                  <a:extLst>
                    <a:ext uri="{9D8B030D-6E8A-4147-A177-3AD203B41FA5}">
                      <a16:colId xmlns:a16="http://schemas.microsoft.com/office/drawing/2014/main" val="3355310502"/>
                    </a:ext>
                  </a:extLst>
                </a:gridCol>
                <a:gridCol w="3563007">
                  <a:extLst>
                    <a:ext uri="{9D8B030D-6E8A-4147-A177-3AD203B41FA5}">
                      <a16:colId xmlns:a16="http://schemas.microsoft.com/office/drawing/2014/main" val="2775255458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Column</a:t>
                      </a:r>
                      <a:endParaRPr lang="en-US" sz="1400" kern="100" dirty="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Description</a:t>
                      </a:r>
                      <a:endParaRPr lang="en-US" sz="1400" kern="100" dirty="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extLst>
                  <a:ext uri="{0D108BD9-81ED-4DB2-BD59-A6C34878D82A}">
                    <a16:rowId xmlns:a16="http://schemas.microsoft.com/office/drawing/2014/main" val="382491625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 dirty="0" err="1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invoice_id</a:t>
                      </a:r>
                      <a:endParaRPr lang="en-US" sz="1400" kern="100" dirty="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Invoice of the sales made</a:t>
                      </a:r>
                      <a:endParaRPr lang="en-US" sz="1400" kern="100" dirty="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extLst>
                  <a:ext uri="{0D108BD9-81ED-4DB2-BD59-A6C34878D82A}">
                    <a16:rowId xmlns:a16="http://schemas.microsoft.com/office/drawing/2014/main" val="984696136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Branch</a:t>
                      </a:r>
                      <a:endParaRPr lang="en-US" sz="1400" kern="100" dirty="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Branch at which sales were made</a:t>
                      </a:r>
                      <a:endParaRPr lang="en-US" sz="1400" kern="100" dirty="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extLst>
                  <a:ext uri="{0D108BD9-81ED-4DB2-BD59-A6C34878D82A}">
                    <a16:rowId xmlns:a16="http://schemas.microsoft.com/office/drawing/2014/main" val="3596127928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City</a:t>
                      </a:r>
                      <a:endParaRPr lang="en-US" sz="1400" kern="100" dirty="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The location of the branch</a:t>
                      </a:r>
                      <a:endParaRPr lang="en-US" sz="1400" kern="100" dirty="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extLst>
                  <a:ext uri="{0D108BD9-81ED-4DB2-BD59-A6C34878D82A}">
                    <a16:rowId xmlns:a16="http://schemas.microsoft.com/office/drawing/2014/main" val="79270201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 dirty="0" err="1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customer_type</a:t>
                      </a:r>
                      <a:endParaRPr lang="en-US" sz="1400" kern="100" dirty="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The type of the customer</a:t>
                      </a:r>
                      <a:endParaRPr lang="en-US" sz="1400" kern="100" dirty="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extLst>
                  <a:ext uri="{0D108BD9-81ED-4DB2-BD59-A6C34878D82A}">
                    <a16:rowId xmlns:a16="http://schemas.microsoft.com/office/drawing/2014/main" val="844030934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Gender</a:t>
                      </a:r>
                      <a:endParaRPr lang="en-US" sz="1400" kern="100" dirty="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Gender of the customer making purchase</a:t>
                      </a:r>
                      <a:endParaRPr lang="en-US" sz="1400" kern="100" dirty="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extLst>
                  <a:ext uri="{0D108BD9-81ED-4DB2-BD59-A6C34878D82A}">
                    <a16:rowId xmlns:a16="http://schemas.microsoft.com/office/drawing/2014/main" val="350503829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 dirty="0" err="1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product_line</a:t>
                      </a:r>
                      <a:endParaRPr lang="en-US" sz="1400" kern="100" dirty="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Product line of the product sold</a:t>
                      </a:r>
                      <a:endParaRPr lang="en-US" sz="1400" kern="100" dirty="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extLst>
                  <a:ext uri="{0D108BD9-81ED-4DB2-BD59-A6C34878D82A}">
                    <a16:rowId xmlns:a16="http://schemas.microsoft.com/office/drawing/2014/main" val="2472878195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 dirty="0" err="1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unit_price</a:t>
                      </a:r>
                      <a:endParaRPr lang="en-US" sz="1400" kern="100" dirty="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The price of each product</a:t>
                      </a:r>
                      <a:endParaRPr lang="en-US" sz="1400" kern="100" dirty="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extLst>
                  <a:ext uri="{0D108BD9-81ED-4DB2-BD59-A6C34878D82A}">
                    <a16:rowId xmlns:a16="http://schemas.microsoft.com/office/drawing/2014/main" val="71786856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Quantity</a:t>
                      </a:r>
                      <a:endParaRPr lang="en-US" sz="1400" kern="100" dirty="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The amount of the product sold</a:t>
                      </a:r>
                      <a:endParaRPr lang="en-US" sz="1400" kern="100" dirty="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extLst>
                  <a:ext uri="{0D108BD9-81ED-4DB2-BD59-A6C34878D82A}">
                    <a16:rowId xmlns:a16="http://schemas.microsoft.com/office/drawing/2014/main" val="599775973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VAT</a:t>
                      </a:r>
                      <a:endParaRPr lang="en-US" sz="1400" kern="100" dirty="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The amount of tax on the purchase</a:t>
                      </a:r>
                      <a:endParaRPr lang="en-US" sz="1400" kern="100" dirty="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extLst>
                  <a:ext uri="{0D108BD9-81ED-4DB2-BD59-A6C34878D82A}">
                    <a16:rowId xmlns:a16="http://schemas.microsoft.com/office/drawing/2014/main" val="2960171356"/>
                  </a:ext>
                </a:extLst>
              </a:tr>
            </a:tbl>
          </a:graphicData>
        </a:graphic>
      </p:graphicFrame>
      <p:graphicFrame>
        <p:nvGraphicFramePr>
          <p:cNvPr id="1071" name="Table 1070">
            <a:extLst>
              <a:ext uri="{FF2B5EF4-FFF2-40B4-BE49-F238E27FC236}">
                <a16:creationId xmlns:a16="http://schemas.microsoft.com/office/drawing/2014/main" id="{B3E7770E-A910-1914-7F76-DC4E35025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103148"/>
              </p:ext>
            </p:extLst>
          </p:nvPr>
        </p:nvGraphicFramePr>
        <p:xfrm>
          <a:off x="5711336" y="1333806"/>
          <a:ext cx="5860555" cy="39581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59997">
                  <a:extLst>
                    <a:ext uri="{9D8B030D-6E8A-4147-A177-3AD203B41FA5}">
                      <a16:colId xmlns:a16="http://schemas.microsoft.com/office/drawing/2014/main" val="2943351053"/>
                    </a:ext>
                  </a:extLst>
                </a:gridCol>
                <a:gridCol w="3600558">
                  <a:extLst>
                    <a:ext uri="{9D8B030D-6E8A-4147-A177-3AD203B41FA5}">
                      <a16:colId xmlns:a16="http://schemas.microsoft.com/office/drawing/2014/main" val="127077"/>
                    </a:ext>
                  </a:extLst>
                </a:gridCol>
              </a:tblGrid>
              <a:tr h="4667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total</a:t>
                      </a:r>
                      <a:endParaRPr lang="en-US" sz="1400" kern="100" dirty="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The total cost of the purchase</a:t>
                      </a:r>
                      <a:endParaRPr lang="en-US" sz="1400" kern="100" dirty="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extLst>
                  <a:ext uri="{0D108BD9-81ED-4DB2-BD59-A6C34878D82A}">
                    <a16:rowId xmlns:a16="http://schemas.microsoft.com/office/drawing/2014/main" val="823459771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date</a:t>
                      </a:r>
                      <a:endParaRPr lang="en-US" sz="1400" kern="100" dirty="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The date on which the purchase was made</a:t>
                      </a:r>
                      <a:endParaRPr lang="en-US" sz="1400" kern="100" dirty="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extLst>
                  <a:ext uri="{0D108BD9-81ED-4DB2-BD59-A6C34878D82A}">
                    <a16:rowId xmlns:a16="http://schemas.microsoft.com/office/drawing/2014/main" val="149006058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time</a:t>
                      </a:r>
                      <a:endParaRPr lang="en-US" sz="1400" kern="100" dirty="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The time at which the purchase was made</a:t>
                      </a:r>
                      <a:endParaRPr lang="en-US" sz="1400" kern="10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extLst>
                  <a:ext uri="{0D108BD9-81ED-4DB2-BD59-A6C34878D82A}">
                    <a16:rowId xmlns:a16="http://schemas.microsoft.com/office/drawing/2014/main" val="3301470281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payment_method</a:t>
                      </a:r>
                      <a:endParaRPr lang="en-US" sz="1400" kern="10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The total amount paid</a:t>
                      </a:r>
                      <a:endParaRPr lang="en-US" sz="1400" kern="10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extLst>
                  <a:ext uri="{0D108BD9-81ED-4DB2-BD59-A6C34878D82A}">
                    <a16:rowId xmlns:a16="http://schemas.microsoft.com/office/drawing/2014/main" val="2227277087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cogs</a:t>
                      </a:r>
                      <a:endParaRPr lang="en-US" sz="1400" kern="10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Cost Of Goods sold</a:t>
                      </a:r>
                      <a:endParaRPr lang="en-US" sz="1400" kern="10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extLst>
                  <a:ext uri="{0D108BD9-81ED-4DB2-BD59-A6C34878D82A}">
                    <a16:rowId xmlns:a16="http://schemas.microsoft.com/office/drawing/2014/main" val="202435896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gross_margin_percentage</a:t>
                      </a:r>
                      <a:endParaRPr lang="en-US" sz="1400" kern="10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Gross margin percentage</a:t>
                      </a:r>
                      <a:endParaRPr lang="en-US" sz="1400" kern="100" dirty="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extLst>
                  <a:ext uri="{0D108BD9-81ED-4DB2-BD59-A6C34878D82A}">
                    <a16:rowId xmlns:a16="http://schemas.microsoft.com/office/drawing/2014/main" val="303798355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gross_income</a:t>
                      </a:r>
                      <a:endParaRPr lang="en-US" sz="1400" kern="10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Gross Income</a:t>
                      </a:r>
                      <a:endParaRPr lang="en-US" sz="1400" kern="10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extLst>
                  <a:ext uri="{0D108BD9-81ED-4DB2-BD59-A6C34878D82A}">
                    <a16:rowId xmlns:a16="http://schemas.microsoft.com/office/drawing/2014/main" val="85232945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rating</a:t>
                      </a:r>
                      <a:endParaRPr lang="en-US" sz="1400" kern="100" dirty="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Rating</a:t>
                      </a:r>
                      <a:endParaRPr lang="en-US" sz="1400" kern="100" dirty="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extLst>
                  <a:ext uri="{0D108BD9-81ED-4DB2-BD59-A6C34878D82A}">
                    <a16:rowId xmlns:a16="http://schemas.microsoft.com/office/drawing/2014/main" val="624433036"/>
                  </a:ext>
                </a:extLst>
              </a:tr>
            </a:tbl>
          </a:graphicData>
        </a:graphic>
      </p:graphicFrame>
      <p:graphicFrame>
        <p:nvGraphicFramePr>
          <p:cNvPr id="1072" name="Table 1071">
            <a:extLst>
              <a:ext uri="{FF2B5EF4-FFF2-40B4-BE49-F238E27FC236}">
                <a16:creationId xmlns:a16="http://schemas.microsoft.com/office/drawing/2014/main" id="{D52B4251-E105-6166-6998-0F9BB43E21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940784"/>
              </p:ext>
            </p:extLst>
          </p:nvPr>
        </p:nvGraphicFramePr>
        <p:xfrm>
          <a:off x="5711335" y="982206"/>
          <a:ext cx="5860555" cy="35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12810">
                  <a:extLst>
                    <a:ext uri="{9D8B030D-6E8A-4147-A177-3AD203B41FA5}">
                      <a16:colId xmlns:a16="http://schemas.microsoft.com/office/drawing/2014/main" val="61388067"/>
                    </a:ext>
                  </a:extLst>
                </a:gridCol>
                <a:gridCol w="3647745">
                  <a:extLst>
                    <a:ext uri="{9D8B030D-6E8A-4147-A177-3AD203B41FA5}">
                      <a16:colId xmlns:a16="http://schemas.microsoft.com/office/drawing/2014/main" val="2976417996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Column</a:t>
                      </a:r>
                      <a:endParaRPr lang="en-US" sz="1400" kern="100" dirty="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</a:pPr>
                      <a:r>
                        <a:rPr lang="en-US" sz="1400" kern="0" dirty="0">
                          <a:effectLst/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Description</a:t>
                      </a:r>
                      <a:endParaRPr lang="en-US" sz="1400" kern="100" dirty="0">
                        <a:effectLst/>
                        <a:latin typeface="Aharoni" panose="02010803020104030203" pitchFamily="2" charset="-79"/>
                        <a:ea typeface="Calibri" panose="020F0502020204030204" pitchFamily="34" charset="0"/>
                        <a:cs typeface="Aharoni" panose="02010803020104030203" pitchFamily="2" charset="-79"/>
                      </a:endParaRPr>
                    </a:p>
                  </a:txBody>
                  <a:tcPr marL="127000" marR="127000" marT="63500" marB="63500"/>
                </a:tc>
                <a:extLst>
                  <a:ext uri="{0D108BD9-81ED-4DB2-BD59-A6C34878D82A}">
                    <a16:rowId xmlns:a16="http://schemas.microsoft.com/office/drawing/2014/main" val="937237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36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61498-472C-3D29-5973-2DF6BB3B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042" y="316622"/>
            <a:ext cx="5519115" cy="1137745"/>
          </a:xfr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Platforms Used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4CFC1-0521-B393-342A-4B6C69837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6042" y="1516118"/>
            <a:ext cx="11919916" cy="4456387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Queries written on </a:t>
            </a:r>
            <a:r>
              <a:rPr lang="en-US" sz="3000" b="1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My SQL Work Bench </a:t>
            </a:r>
            <a:r>
              <a:rPr lang="en-US" sz="2400" b="1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for Data Retrieval </a:t>
            </a:r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from the Database.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SQL Functions Used to Retrieve data – </a:t>
            </a:r>
            <a:r>
              <a:rPr lang="en-US" sz="2400" b="1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Common Table Expressions, Windows Functions(Rank, </a:t>
            </a:r>
            <a:r>
              <a:rPr lang="en-US" sz="2400" b="1" dirty="0" err="1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Ntile</a:t>
            </a:r>
            <a:r>
              <a:rPr lang="en-US" sz="2400" b="1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 </a:t>
            </a:r>
            <a:r>
              <a:rPr lang="en-US" sz="2400" b="1" dirty="0" err="1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Dense_Rank</a:t>
            </a:r>
            <a:r>
              <a:rPr lang="en-US" sz="2400" b="1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 Count, Sum</a:t>
            </a:r>
            <a:r>
              <a:rPr lang="en-US" sz="2400" b="1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 Avg, ), </a:t>
            </a:r>
            <a:r>
              <a:rPr lang="en-US" sz="2400" b="1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Case Expressions, Sub Queries etc.,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3000" b="1" dirty="0" err="1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Jupyter</a:t>
            </a:r>
            <a:r>
              <a:rPr lang="en-US" sz="3000" b="1" dirty="0">
                <a:solidFill>
                  <a:schemeClr val="accent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Notebook – </a:t>
            </a:r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Used </a:t>
            </a:r>
            <a:r>
              <a:rPr lang="en-US" sz="2400" b="1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pandas </a:t>
            </a:r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functions for </a:t>
            </a:r>
            <a:r>
              <a:rPr lang="en-US" sz="2400" b="1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more Analysis </a:t>
            </a:r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into the data &amp; for more </a:t>
            </a:r>
            <a:r>
              <a:rPr lang="en-US" sz="2400" b="1" dirty="0">
                <a:solidFill>
                  <a:srgbClr val="FFFF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Visual Presentation </a:t>
            </a:r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on Analysis.	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US" sz="26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37330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61498-472C-3D29-5973-2DF6BB3B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4952" y="2576346"/>
            <a:ext cx="7305282" cy="1137745"/>
          </a:xfrm>
        </p:spPr>
        <p:txBody>
          <a:bodyPr/>
          <a:lstStyle/>
          <a:p>
            <a:r>
              <a:rPr lang="en-US" b="1" dirty="0">
                <a:solidFill>
                  <a:srgbClr val="FFC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Analysis &amp; Insights</a:t>
            </a:r>
          </a:p>
        </p:txBody>
      </p:sp>
    </p:spTree>
    <p:extLst>
      <p:ext uri="{BB962C8B-B14F-4D97-AF65-F5344CB8AC3E}">
        <p14:creationId xmlns:p14="http://schemas.microsoft.com/office/powerpoint/2010/main" val="957201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EC9A961-A33A-B601-A401-29DF3D300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br>
              <a:rPr lang="en-US" sz="1800" b="1" kern="100" dirty="0">
                <a:effectLst/>
                <a:latin typeface="Aharoni" panose="02010803020104030203" pitchFamily="2" charset="-79"/>
                <a:ea typeface="Yu Gothic UI" panose="020B0500000000000000" pitchFamily="34" charset="-128"/>
                <a:cs typeface="Aharoni" panose="02010803020104030203" pitchFamily="2" charset="-79"/>
              </a:rPr>
            </a:br>
            <a:br>
              <a:rPr lang="en-US" sz="1800" b="1" kern="100" dirty="0">
                <a:effectLst/>
                <a:latin typeface="Aharoni" panose="02010803020104030203" pitchFamily="2" charset="-79"/>
                <a:ea typeface="Yu Gothic UI" panose="020B0500000000000000" pitchFamily="34" charset="-128"/>
                <a:cs typeface="Aharoni" panose="02010803020104030203" pitchFamily="2" charset="-79"/>
              </a:rPr>
            </a:br>
            <a:r>
              <a:rPr lang="en-US" sz="1800" b="1" kern="100" dirty="0">
                <a:effectLst/>
                <a:latin typeface="Aharoni" panose="02010803020104030203" pitchFamily="2" charset="-79"/>
                <a:ea typeface="Yu Gothic UI" panose="020B0500000000000000" pitchFamily="34" charset="-128"/>
                <a:cs typeface="Aharoni" panose="02010803020104030203" pitchFamily="2" charset="-79"/>
              </a:rPr>
              <a:t>#1.	What is the count of distinct cities in the dataset?</a:t>
            </a:r>
            <a:br>
              <a:rPr lang="en-US" sz="1800" b="1" kern="100" dirty="0">
                <a:effectLst/>
                <a:latin typeface="Aharoni" panose="02010803020104030203" pitchFamily="2" charset="-79"/>
                <a:ea typeface="Yu Gothic UI" panose="020B0500000000000000" pitchFamily="34" charset="-128"/>
                <a:cs typeface="Aharoni" panose="02010803020104030203" pitchFamily="2" charset="-79"/>
              </a:rPr>
            </a:br>
            <a:br>
              <a:rPr lang="en-US" sz="1800" kern="100" dirty="0">
                <a:effectLst/>
                <a:latin typeface="Aharoni" panose="02010803020104030203" pitchFamily="2" charset="-79"/>
                <a:ea typeface="Yu Gothic UI" panose="020B0500000000000000" pitchFamily="34" charset="-128"/>
                <a:cs typeface="Aharoni" panose="02010803020104030203" pitchFamily="2" charset="-79"/>
              </a:rPr>
            </a:br>
            <a:r>
              <a:rPr lang="en-US" sz="1800" b="1" i="1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Yu Gothic UI" panose="020B0500000000000000" pitchFamily="34" charset="-128"/>
                <a:cs typeface="Aharoni" panose="02010803020104030203" pitchFamily="2" charset="-79"/>
              </a:rPr>
              <a:t>SELECT count(distinct City) as </a:t>
            </a:r>
            <a:r>
              <a:rPr lang="en-US" sz="1800" b="1" i="1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Yu Gothic UI" panose="020B0500000000000000" pitchFamily="34" charset="-128"/>
                <a:cs typeface="Aharoni" panose="02010803020104030203" pitchFamily="2" charset="-79"/>
              </a:rPr>
              <a:t>distinct_city_count</a:t>
            </a:r>
            <a:r>
              <a:rPr lang="en-US" sz="1800" b="1" i="1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Yu Gothic UI" panose="020B0500000000000000" pitchFamily="34" charset="-128"/>
                <a:cs typeface="Aharoni" panose="02010803020104030203" pitchFamily="2" charset="-79"/>
              </a:rPr>
              <a:t> from amazon ;</a:t>
            </a:r>
            <a:br>
              <a:rPr lang="en-US" sz="1800" b="1" dirty="0">
                <a:effectLst/>
                <a:latin typeface="Aharoni" panose="02010803020104030203" pitchFamily="2" charset="-79"/>
                <a:ea typeface="Yu Gothic UI" panose="020B0500000000000000" pitchFamily="34" charset="-128"/>
                <a:cs typeface="Aharoni" panose="02010803020104030203" pitchFamily="2" charset="-79"/>
              </a:rPr>
            </a:br>
            <a:br>
              <a:rPr lang="en-US" sz="1800" b="1" dirty="0">
                <a:effectLst/>
                <a:latin typeface="Aharoni" panose="02010803020104030203" pitchFamily="2" charset="-79"/>
                <a:ea typeface="Yu Gothic UI" panose="020B0500000000000000" pitchFamily="34" charset="-128"/>
                <a:cs typeface="Aharoni" panose="02010803020104030203" pitchFamily="2" charset="-79"/>
              </a:rPr>
            </a:br>
            <a:br>
              <a:rPr lang="en-US" sz="1800" b="1" dirty="0">
                <a:effectLst/>
                <a:latin typeface="Aharoni" panose="02010803020104030203" pitchFamily="2" charset="-79"/>
                <a:ea typeface="Yu Gothic UI" panose="020B0500000000000000" pitchFamily="34" charset="-128"/>
                <a:cs typeface="Aharoni" panose="02010803020104030203" pitchFamily="2" charset="-79"/>
              </a:rPr>
            </a:br>
            <a:r>
              <a:rPr lang="en-US" sz="1800" b="1" kern="100" dirty="0">
                <a:effectLst/>
                <a:latin typeface="Aharoni" panose="02010803020104030203" pitchFamily="2" charset="-79"/>
                <a:ea typeface="Yu Gothic UI" panose="020B0500000000000000" pitchFamily="34" charset="-128"/>
                <a:cs typeface="Aharoni" panose="02010803020104030203" pitchFamily="2" charset="-79"/>
              </a:rPr>
              <a:t>#2.	For each branch, what is the corresponding city?</a:t>
            </a:r>
            <a:br>
              <a:rPr lang="en-US" sz="1800" b="1" kern="100" dirty="0">
                <a:effectLst/>
                <a:latin typeface="Aharoni" panose="02010803020104030203" pitchFamily="2" charset="-79"/>
                <a:ea typeface="Yu Gothic UI" panose="020B0500000000000000" pitchFamily="34" charset="-128"/>
                <a:cs typeface="Aharoni" panose="02010803020104030203" pitchFamily="2" charset="-79"/>
              </a:rPr>
            </a:br>
            <a:br>
              <a:rPr lang="en-US" sz="1800" kern="100" dirty="0">
                <a:effectLst/>
                <a:latin typeface="Aharoni" panose="02010803020104030203" pitchFamily="2" charset="-79"/>
                <a:ea typeface="Yu Gothic UI" panose="020B0500000000000000" pitchFamily="34" charset="-128"/>
                <a:cs typeface="Aharoni" panose="02010803020104030203" pitchFamily="2" charset="-79"/>
              </a:rPr>
            </a:br>
            <a:r>
              <a:rPr lang="en-US" sz="1800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Yu Gothic UI" panose="020B0500000000000000" pitchFamily="34" charset="-128"/>
                <a:cs typeface="Aharoni" panose="02010803020104030203" pitchFamily="2" charset="-79"/>
              </a:rPr>
              <a:t>SELECT distinct(Branch), City from amazon order by Branch;</a:t>
            </a:r>
            <a:br>
              <a:rPr lang="en-US" sz="1800" kern="100" dirty="0">
                <a:effectLst/>
                <a:latin typeface="Aharoni" panose="02010803020104030203" pitchFamily="2" charset="-79"/>
                <a:ea typeface="Yu Gothic UI" panose="020B0500000000000000" pitchFamily="34" charset="-128"/>
                <a:cs typeface="Aharoni" panose="02010803020104030203" pitchFamily="2" charset="-79"/>
              </a:rPr>
            </a:br>
            <a:br>
              <a:rPr lang="en-US" sz="1800" kern="100" dirty="0">
                <a:effectLst/>
                <a:latin typeface="Aharoni" panose="02010803020104030203" pitchFamily="2" charset="-79"/>
                <a:ea typeface="Yu Gothic UI" panose="020B0500000000000000" pitchFamily="34" charset="-128"/>
                <a:cs typeface="Aharoni" panose="02010803020104030203" pitchFamily="2" charset="-79"/>
              </a:rPr>
            </a:br>
            <a:br>
              <a:rPr lang="en-US" sz="1800" kern="100" dirty="0">
                <a:effectLst/>
                <a:latin typeface="Aharoni" panose="02010803020104030203" pitchFamily="2" charset="-79"/>
                <a:ea typeface="Yu Gothic UI" panose="020B0500000000000000" pitchFamily="34" charset="-128"/>
                <a:cs typeface="Aharoni" panose="02010803020104030203" pitchFamily="2" charset="-79"/>
              </a:rPr>
            </a:br>
            <a:r>
              <a:rPr lang="en-US" sz="1800" b="1" kern="100" dirty="0">
                <a:effectLst/>
                <a:latin typeface="Aharoni" panose="02010803020104030203" pitchFamily="2" charset="-79"/>
                <a:ea typeface="Yu Gothic UI" panose="020B0500000000000000" pitchFamily="34" charset="-128"/>
                <a:cs typeface="Aharoni" panose="02010803020104030203" pitchFamily="2" charset="-79"/>
              </a:rPr>
              <a:t>#3.	What is the count of distinct product lines in the dataset?</a:t>
            </a:r>
            <a:br>
              <a:rPr lang="en-US" sz="1800" b="1" kern="100" dirty="0">
                <a:effectLst/>
                <a:latin typeface="Aharoni" panose="02010803020104030203" pitchFamily="2" charset="-79"/>
                <a:ea typeface="Yu Gothic UI" panose="020B0500000000000000" pitchFamily="34" charset="-128"/>
                <a:cs typeface="Aharoni" panose="02010803020104030203" pitchFamily="2" charset="-79"/>
              </a:rPr>
            </a:br>
            <a:br>
              <a:rPr lang="en-US" sz="1800" kern="100" dirty="0">
                <a:effectLst/>
                <a:latin typeface="Aharoni" panose="02010803020104030203" pitchFamily="2" charset="-79"/>
                <a:ea typeface="Yu Gothic UI" panose="020B0500000000000000" pitchFamily="34" charset="-128"/>
                <a:cs typeface="Aharoni" panose="02010803020104030203" pitchFamily="2" charset="-79"/>
              </a:rPr>
            </a:br>
            <a:r>
              <a:rPr lang="en-US" sz="1800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Yu Gothic UI" panose="020B0500000000000000" pitchFamily="34" charset="-128"/>
                <a:cs typeface="Aharoni" panose="02010803020104030203" pitchFamily="2" charset="-79"/>
              </a:rPr>
              <a:t>SELECT count(distinct `Product line`) as </a:t>
            </a:r>
            <a:r>
              <a:rPr lang="en-US" sz="1800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Yu Gothic UI" panose="020B0500000000000000" pitchFamily="34" charset="-128"/>
                <a:cs typeface="Aharoni" panose="02010803020104030203" pitchFamily="2" charset="-79"/>
              </a:rPr>
              <a:t>distinct_productline_count</a:t>
            </a:r>
            <a:r>
              <a:rPr lang="en-US" sz="1800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Yu Gothic UI" panose="020B0500000000000000" pitchFamily="34" charset="-128"/>
                <a:cs typeface="Aharoni" panose="02010803020104030203" pitchFamily="2" charset="-79"/>
              </a:rPr>
              <a:t> from amazon;</a:t>
            </a:r>
            <a:br>
              <a:rPr lang="en-US" sz="1800" kern="100" dirty="0">
                <a:effectLst/>
                <a:latin typeface="Aharoni" panose="02010803020104030203" pitchFamily="2" charset="-79"/>
                <a:ea typeface="Yu Gothic UI" panose="020B0500000000000000" pitchFamily="34" charset="-128"/>
                <a:cs typeface="Aharoni" panose="02010803020104030203" pitchFamily="2" charset="-79"/>
              </a:rPr>
            </a:br>
            <a:endParaRPr lang="en-US" sz="1800" dirty="0">
              <a:latin typeface="Aharoni" panose="02010803020104030203" pitchFamily="2" charset="-79"/>
              <a:ea typeface="Yu Gothic UI" panose="020B0500000000000000" pitchFamily="34" charset="-128"/>
              <a:cs typeface="Aharoni" panose="02010803020104030203" pitchFamily="2" charset="-79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570547-5C17-ACDC-E8DD-5142BBA9533D}"/>
              </a:ext>
            </a:extLst>
          </p:cNvPr>
          <p:cNvSpPr txBox="1"/>
          <p:nvPr/>
        </p:nvSpPr>
        <p:spPr>
          <a:xfrm>
            <a:off x="52553" y="4417758"/>
            <a:ext cx="7671326" cy="2221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#4.	Which payment method occurs most frequently?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WITH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paymode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as (SELECT Payment, count(*)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Paymode_count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from amazon group by Payment)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SELECT Payment FROM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paymode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Where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Paymode_count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= (SELECT MAX(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Paymode_count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) FROM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paymode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);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AD7E3E-78FB-DE8B-6BA3-1F8F7ED09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7981" y="304603"/>
            <a:ext cx="2372056" cy="9716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ABBF10-E4F1-A12C-8A3F-0B8DDDD3C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9001" y="1580892"/>
            <a:ext cx="2657846" cy="18481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337996-9F61-982C-B00A-C8B4E23F6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1046" y="3603390"/>
            <a:ext cx="2896004" cy="9716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E7CE18-09C8-DE5E-34EB-40893867C7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3086" y="4815148"/>
            <a:ext cx="2188561" cy="146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748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ACA5C37-75B5-EF44-77F5-FF632880024C}"/>
              </a:ext>
            </a:extLst>
          </p:cNvPr>
          <p:cNvSpPr txBox="1"/>
          <p:nvPr/>
        </p:nvSpPr>
        <p:spPr>
          <a:xfrm>
            <a:off x="73572" y="-153445"/>
            <a:ext cx="9122980" cy="2858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# 5.	Which product line has the highest sales?</a:t>
            </a:r>
            <a:endParaRPr lang="en-US" kern="100" dirty="0"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With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Total_Prod_Sales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as (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SELECT `Product line`, sum(Total)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Product_Sale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FROM amazon group by `Product line`)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SELECT `Product line` FROM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Total_Prod_Sales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WHERE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Product_Sale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IN (SELECT MAX(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Product_Sale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) FROM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Total_Prod_Sales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);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484264-8706-4D4C-14E9-7F8A62E9C9FF}"/>
              </a:ext>
            </a:extLst>
          </p:cNvPr>
          <p:cNvSpPr txBox="1"/>
          <p:nvPr/>
        </p:nvSpPr>
        <p:spPr>
          <a:xfrm>
            <a:off x="846083" y="2859403"/>
            <a:ext cx="8392512" cy="1070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#6.	How much revenue is generated each month?</a:t>
            </a:r>
            <a:endParaRPr lang="en-US" sz="1800" kern="100" dirty="0"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SELECT </a:t>
            </a:r>
            <a:r>
              <a:rPr lang="en-US" sz="1800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monthname</a:t>
            </a:r>
            <a:r>
              <a:rPr lang="en-US" sz="1800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as </a:t>
            </a:r>
            <a:r>
              <a:rPr lang="en-US" sz="1800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Month_Name</a:t>
            </a:r>
            <a:r>
              <a:rPr lang="en-US" sz="1800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, sum(`gross income`) as </a:t>
            </a:r>
            <a:r>
              <a:rPr lang="en-US" sz="1800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Total_Income_Monthly</a:t>
            </a:r>
            <a:r>
              <a:rPr lang="en-US" sz="1800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from amazon group by </a:t>
            </a:r>
            <a:r>
              <a:rPr lang="en-US" sz="1800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Month_Name</a:t>
            </a:r>
            <a:r>
              <a:rPr lang="en-US" sz="1800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;</a:t>
            </a:r>
            <a:endParaRPr lang="en-US" sz="1800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A2A522-70A8-DDFD-A83A-71C43E1088C8}"/>
              </a:ext>
            </a:extLst>
          </p:cNvPr>
          <p:cNvSpPr txBox="1"/>
          <p:nvPr/>
        </p:nvSpPr>
        <p:spPr>
          <a:xfrm>
            <a:off x="131378" y="4114957"/>
            <a:ext cx="8918029" cy="2841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#7.	In which month did the cost of goods sold reach its peak?</a:t>
            </a:r>
            <a:endParaRPr lang="en-US" kern="100" dirty="0"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with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M_cogs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as (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SELECT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monthname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Month_Name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, sum(cogs) as 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TotalCost_OfSoldGoods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from amazon group by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Month_Name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)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SELECT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Month_Name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from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M_cogs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WHERE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TotalCost_OfSoldGoods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= (SELECT MAX(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TotalCost_OfSoldGoods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) FROM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M_cogs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);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B78BF0-E415-173D-3A54-ACE3D8135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4110" y="955912"/>
            <a:ext cx="2372056" cy="8668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B067D2-DF86-764C-85E7-266F984F1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7214" y="2333442"/>
            <a:ext cx="4077269" cy="18195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E1507F-48B8-2891-C318-2A64E8E843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7214" y="4328364"/>
            <a:ext cx="3905795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121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C6636E-B0F9-D3F4-46CD-1DD66204387B}"/>
              </a:ext>
            </a:extLst>
          </p:cNvPr>
          <p:cNvSpPr txBox="1"/>
          <p:nvPr/>
        </p:nvSpPr>
        <p:spPr>
          <a:xfrm>
            <a:off x="147144" y="214638"/>
            <a:ext cx="9312166" cy="2739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#8.	Which product line generated the highest revenue?</a:t>
            </a:r>
            <a:endParaRPr lang="en-US" sz="1800" kern="100" dirty="0"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i="1" kern="1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 </a:t>
            </a:r>
            <a:r>
              <a:rPr lang="en-US" sz="1800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With </a:t>
            </a:r>
            <a:r>
              <a:rPr lang="en-US" sz="1800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Prod_Wise_Rev</a:t>
            </a:r>
            <a:r>
              <a:rPr lang="en-US" sz="1800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as (</a:t>
            </a:r>
            <a:endParaRPr lang="en-US" sz="1800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SELECT `Product line`, sum(`gross income`) as </a:t>
            </a:r>
            <a:r>
              <a:rPr lang="en-US" sz="1800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Product_Revenue</a:t>
            </a:r>
            <a:r>
              <a:rPr lang="en-US" sz="1800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FROM amazon group by `Product line`)</a:t>
            </a:r>
            <a:endParaRPr lang="en-US" sz="1800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SELECT `Product line` FROM  </a:t>
            </a:r>
            <a:r>
              <a:rPr lang="en-US" sz="1800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Prod_Wise_Rev</a:t>
            </a:r>
            <a:r>
              <a:rPr lang="en-US" sz="1800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WHERE </a:t>
            </a:r>
            <a:r>
              <a:rPr lang="en-US" sz="1800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Product_Revenue</a:t>
            </a:r>
            <a:r>
              <a:rPr lang="en-US" sz="1800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IN (SELECT MAX(</a:t>
            </a:r>
            <a:r>
              <a:rPr lang="en-US" sz="1800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Product_Revenue</a:t>
            </a:r>
            <a:r>
              <a:rPr lang="en-US" sz="1800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) FROM </a:t>
            </a:r>
            <a:r>
              <a:rPr lang="en-US" sz="1800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Prod_Wise_Rev</a:t>
            </a:r>
            <a:r>
              <a:rPr lang="en-US" sz="1800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);</a:t>
            </a:r>
            <a:endParaRPr lang="en-US" sz="1800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0A7FBF-B912-762C-A88B-2ADA30E7E7EC}"/>
              </a:ext>
            </a:extLst>
          </p:cNvPr>
          <p:cNvSpPr txBox="1"/>
          <p:nvPr/>
        </p:nvSpPr>
        <p:spPr>
          <a:xfrm>
            <a:off x="3436881" y="2898500"/>
            <a:ext cx="8177049" cy="2221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#9.	In which city was the highest revenue recorded?</a:t>
            </a:r>
            <a:endParaRPr lang="en-US" kern="100" dirty="0"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 WITH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cgr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as (SELECT City, sum(`gross income`)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City_Gross_Income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from amazon group by City)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SELECT City from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cgr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where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City_Gross_Income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IN (SELECT max(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City_Gross_Income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) from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cgr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);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E6FCE4-4AE6-5AEF-0233-829D5DCF39CF}"/>
              </a:ext>
            </a:extLst>
          </p:cNvPr>
          <p:cNvSpPr txBox="1"/>
          <p:nvPr/>
        </p:nvSpPr>
        <p:spPr>
          <a:xfrm>
            <a:off x="199695" y="5175227"/>
            <a:ext cx="9059918" cy="1469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kern="1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#10.	Which product line incurred the highest Value Added Tax?</a:t>
            </a:r>
            <a:endParaRPr lang="en-US" sz="1800" kern="100" dirty="0"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 SELECT `Product line` FROM (</a:t>
            </a:r>
            <a:endParaRPr lang="en-US" sz="1800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SELECT `Product line`, sum(`Tax 5%`) as Tax FROM amazon group by `Product line` order by Tax desc limit 1) as </a:t>
            </a:r>
            <a:r>
              <a:rPr lang="en-US" sz="1800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ht</a:t>
            </a:r>
            <a:r>
              <a:rPr lang="en-US" sz="1800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;</a:t>
            </a:r>
            <a:endParaRPr lang="en-US" sz="1800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84D2AB-3A98-F653-2C4A-EFF39CDB5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874" y="732729"/>
            <a:ext cx="2372056" cy="9145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F1E922-D728-D02D-CD0A-1658AB4FC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53" y="3202136"/>
            <a:ext cx="2077602" cy="13383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64C265F-9C9A-ABAE-B238-950A1EF63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4542" y="5478625"/>
            <a:ext cx="2917763" cy="122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372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A7F191-4A8C-C3A6-F4B8-863CC0348AA1}"/>
              </a:ext>
            </a:extLst>
          </p:cNvPr>
          <p:cNvSpPr txBox="1"/>
          <p:nvPr/>
        </p:nvSpPr>
        <p:spPr>
          <a:xfrm>
            <a:off x="210207" y="197004"/>
            <a:ext cx="10258096" cy="38718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#11.For each product line, add a column indicating "Good" if its sales are above average, otherwise "Bad."</a:t>
            </a:r>
            <a:endParaRPr lang="en-US" kern="100" dirty="0"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SELECT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Product_Line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,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Case </a:t>
            </a:r>
            <a:endParaRPr lang="en-US" b="1" i="1" kern="100" dirty="0">
              <a:solidFill>
                <a:srgbClr val="FFFF00"/>
              </a:solidFill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When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prod_Avg_Sale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&gt;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All_Avg_Sale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THEN "GOOD"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ELSE "BAD" END AS "GOOD/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BAD_Rating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"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FROM(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SELECT distinct(`Product line`)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Product_Line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, 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avg(Total) over(partition by `Product line`)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prod_Avg_Sale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,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avg(Total) over()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All_Avg_Sale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from amazon  ) as Sale;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C8E184-A4BB-D076-9DC4-BD20C2336C12}"/>
              </a:ext>
            </a:extLst>
          </p:cNvPr>
          <p:cNvSpPr txBox="1"/>
          <p:nvPr/>
        </p:nvSpPr>
        <p:spPr>
          <a:xfrm>
            <a:off x="2785241" y="4163489"/>
            <a:ext cx="9196552" cy="237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kern="100" dirty="0"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#12.Identify the branch that exceeded the average number of products sold.</a:t>
            </a:r>
            <a:endParaRPr lang="en-US" kern="100" dirty="0"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 SELECT Branch  FROM( 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	SELECT distinct(Branch),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	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avg(Quantity) over(partition by  Branch)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prod_Avg_Sale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,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	avg(Quantity) over()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All_Prod_Avg_Sale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from amazon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	) as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Branch_Sale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US" b="1" i="1" kern="100" dirty="0">
                <a:solidFill>
                  <a:srgbClr val="FFFF00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WHERE 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prod_Avg_Sale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&gt;</a:t>
            </a:r>
            <a:r>
              <a:rPr lang="en-US" b="1" i="1" kern="100" dirty="0" err="1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All_Prod_Avg_Sale</a:t>
            </a:r>
            <a:r>
              <a:rPr lang="en-US" b="1" i="1" kern="100" dirty="0">
                <a:solidFill>
                  <a:srgbClr val="FFFF00"/>
                </a:solidFill>
                <a:effectLst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;</a:t>
            </a:r>
            <a:endParaRPr lang="en-US" i="1" kern="100" dirty="0">
              <a:solidFill>
                <a:srgbClr val="FFFF00"/>
              </a:solidFill>
              <a:effectLst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FC39F3-8AC0-0C65-18E2-87D8F9758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755" y="560917"/>
            <a:ext cx="4344006" cy="33818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968ABA-C4BC-9AED-AF5E-4D592870A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345" y="4553049"/>
            <a:ext cx="2014606" cy="185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4305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642</TotalTime>
  <Words>2407</Words>
  <Application>Microsoft Office PowerPoint</Application>
  <PresentationFormat>Widescreen</PresentationFormat>
  <Paragraphs>209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Aharoni</vt:lpstr>
      <vt:lpstr>Algerian</vt:lpstr>
      <vt:lpstr>Aptos</vt:lpstr>
      <vt:lpstr>Arial Black</vt:lpstr>
      <vt:lpstr>Calibri</vt:lpstr>
      <vt:lpstr>Cambria</vt:lpstr>
      <vt:lpstr>Century Gothic</vt:lpstr>
      <vt:lpstr>Wingdings</vt:lpstr>
      <vt:lpstr>Wingdings 3</vt:lpstr>
      <vt:lpstr>Ion</vt:lpstr>
      <vt:lpstr>Sales Analysis with SQL</vt:lpstr>
      <vt:lpstr>PowerPoint Presentation</vt:lpstr>
      <vt:lpstr>PowerPoint Presentation</vt:lpstr>
      <vt:lpstr>Platforms Used </vt:lpstr>
      <vt:lpstr>Analysis &amp; Insights</vt:lpstr>
      <vt:lpstr>  #1. What is the count of distinct cities in the dataset?  SELECT count(distinct City) as distinct_city_count from amazon ;   #2. For each branch, what is the corresponding city?  SELECT distinct(Branch), City from amazon order by Branch;   #3. What is the count of distinct product lines in the dataset?  SELECT count(distinct `Product line`) as distinct_productline_count from amazon;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INSIGHTS &amp; OUTCOME OF ANALYSIS</vt:lpstr>
      <vt:lpstr>INSIGHTS :</vt:lpstr>
      <vt:lpstr>Sales Analysis Dashboard</vt:lpstr>
      <vt:lpstr>Trend Analysis Dashboard</vt:lpstr>
      <vt:lpstr>1. Product Analysis</vt:lpstr>
      <vt:lpstr>PowerPoint Presentation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Govardhan Singu</dc:creator>
  <cp:lastModifiedBy>Govardhan Singu</cp:lastModifiedBy>
  <cp:revision>61</cp:revision>
  <dcterms:created xsi:type="dcterms:W3CDTF">2024-05-15T14:26:04Z</dcterms:created>
  <dcterms:modified xsi:type="dcterms:W3CDTF">2024-10-18T08:50:02Z</dcterms:modified>
</cp:coreProperties>
</file>